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  <p:sldMasterId id="2147483729" r:id="rId5"/>
    <p:sldMasterId id="2147483743" r:id="rId6"/>
    <p:sldMasterId id="2147483751" r:id="rId7"/>
    <p:sldMasterId id="2147483773" r:id="rId8"/>
    <p:sldMasterId id="2147483781" r:id="rId9"/>
    <p:sldMasterId id="2147483795" r:id="rId10"/>
  </p:sldMasterIdLst>
  <p:notesMasterIdLst>
    <p:notesMasterId r:id="rId44"/>
  </p:notesMasterIdLst>
  <p:handoutMasterIdLst>
    <p:handoutMasterId r:id="rId45"/>
  </p:handoutMasterIdLst>
  <p:sldIdLst>
    <p:sldId id="344" r:id="rId11"/>
    <p:sldId id="813" r:id="rId12"/>
    <p:sldId id="816" r:id="rId13"/>
    <p:sldId id="815" r:id="rId14"/>
    <p:sldId id="753" r:id="rId15"/>
    <p:sldId id="754" r:id="rId16"/>
    <p:sldId id="795" r:id="rId17"/>
    <p:sldId id="799" r:id="rId18"/>
    <p:sldId id="752" r:id="rId19"/>
    <p:sldId id="791" r:id="rId20"/>
    <p:sldId id="792" r:id="rId21"/>
    <p:sldId id="734" r:id="rId22"/>
    <p:sldId id="793" r:id="rId23"/>
    <p:sldId id="794" r:id="rId24"/>
    <p:sldId id="751" r:id="rId25"/>
    <p:sldId id="798" r:id="rId26"/>
    <p:sldId id="737" r:id="rId27"/>
    <p:sldId id="738" r:id="rId28"/>
    <p:sldId id="817" r:id="rId29"/>
    <p:sldId id="739" r:id="rId30"/>
    <p:sldId id="748" r:id="rId31"/>
    <p:sldId id="749" r:id="rId32"/>
    <p:sldId id="801" r:id="rId33"/>
    <p:sldId id="808" r:id="rId34"/>
    <p:sldId id="599" r:id="rId35"/>
    <p:sldId id="809" r:id="rId36"/>
    <p:sldId id="812" r:id="rId37"/>
    <p:sldId id="803" r:id="rId38"/>
    <p:sldId id="811" r:id="rId39"/>
    <p:sldId id="677" r:id="rId40"/>
    <p:sldId id="675" r:id="rId41"/>
    <p:sldId id="814" r:id="rId42"/>
    <p:sldId id="605" r:id="rId43"/>
  </p:sldIdLst>
  <p:sldSz cx="9144000" cy="6858000" type="screen4x3"/>
  <p:notesSz cx="6797675" cy="9874250"/>
  <p:custDataLst>
    <p:tags r:id="rId46"/>
  </p:custData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76767"/>
    <a:srgbClr val="6600CC"/>
    <a:srgbClr val="008000"/>
    <a:srgbClr val="000000"/>
    <a:srgbClr val="D21900"/>
    <a:srgbClr val="215283"/>
    <a:srgbClr val="FFFFFF"/>
    <a:srgbClr val="D1E8FF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7647" autoAdjust="0"/>
  </p:normalViewPr>
  <p:slideViewPr>
    <p:cSldViewPr snapToGrid="0" snapToObjects="1" showGuides="1">
      <p:cViewPr>
        <p:scale>
          <a:sx n="66" d="100"/>
          <a:sy n="66" d="100"/>
        </p:scale>
        <p:origin x="-1284" y="-240"/>
      </p:cViewPr>
      <p:guideLst>
        <p:guide orient="horz" pos="26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1152"/>
    </p:cViewPr>
  </p:sorterViewPr>
  <p:notesViewPr>
    <p:cSldViewPr snapToGrid="0" snapToObjects="1">
      <p:cViewPr varScale="1">
        <p:scale>
          <a:sx n="136" d="100"/>
          <a:sy n="136" d="100"/>
        </p:scale>
        <p:origin x="-84" y="-11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050" cy="49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104" y="1"/>
            <a:ext cx="2945050" cy="49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528"/>
            <a:ext cx="2945050" cy="49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104" y="9378528"/>
            <a:ext cx="2945050" cy="49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34CA0E-8747-4999-9251-D47611DCE9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4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050" cy="49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/>
            </a:lvl1pPr>
          </a:lstStyle>
          <a:p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04" y="1"/>
            <a:ext cx="2945050" cy="49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endParaRPr lang="de-DE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59" y="4690941"/>
            <a:ext cx="5439358" cy="444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528"/>
            <a:ext cx="2945050" cy="49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73" tIns="46986" rIns="93973" bIns="46986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/>
            </a:lvl1pPr>
          </a:lstStyle>
          <a:p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04" y="9378528"/>
            <a:ext cx="2945050" cy="49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73" tIns="46986" rIns="93973" bIns="46986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fld id="{F25C740F-B4D2-447B-8739-F6A72E962CF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771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0775" cy="3698875"/>
          </a:xfrm>
          <a:ln/>
        </p:spPr>
      </p:sp>
      <p:sp>
        <p:nvSpPr>
          <p:cNvPr id="46083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AD20A4-2F6D-42BE-8935-D1A37F4F9CE0}" type="slidenum">
              <a:rPr lang="de-DE"/>
              <a:pPr/>
              <a:t>3</a:t>
            </a:fld>
            <a:endParaRPr lang="de-DE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38188"/>
            <a:ext cx="4935538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063" y="4692228"/>
            <a:ext cx="5437550" cy="44440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53" tIns="49127" rIns="98253" bIns="49127"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891C2-7B5E-4176-894C-D7A6E70D41C0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32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ECBBA-576D-4640-9DD9-E95CD65590FC}" type="slidenum">
              <a:rPr lang="en-GB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49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8188"/>
            <a:ext cx="4938713" cy="3705225"/>
          </a:xfrm>
          <a:ln/>
        </p:spPr>
      </p:sp>
      <p:sp>
        <p:nvSpPr>
          <p:cNvPr id="249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15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defTabSz="930015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defTabSz="930015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defTabSz="930015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defTabSz="930015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defTabSz="93001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defTabSz="93001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defTabSz="93001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defTabSz="93001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AAF6B05-8B89-494D-89D1-645493023CA2}" type="slidenum">
              <a:rPr lang="en-GB" sz="1200" b="0"/>
              <a:pPr eaLnBrk="1" hangingPunct="1"/>
              <a:t>26</a:t>
            </a:fld>
            <a:endParaRPr lang="en-GB" sz="1200" b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39775"/>
            <a:ext cx="4935537" cy="370363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26" Type="http://schemas.openxmlformats.org/officeDocument/2006/relationships/tags" Target="../tags/tag99.xml"/><Relationship Id="rId3" Type="http://schemas.openxmlformats.org/officeDocument/2006/relationships/tags" Target="../tags/tag76.xml"/><Relationship Id="rId21" Type="http://schemas.openxmlformats.org/officeDocument/2006/relationships/tags" Target="../tags/tag94.xml"/><Relationship Id="rId34" Type="http://schemas.openxmlformats.org/officeDocument/2006/relationships/image" Target="../media/image7.emf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5" Type="http://schemas.openxmlformats.org/officeDocument/2006/relationships/tags" Target="../tags/tag98.xml"/><Relationship Id="rId33" Type="http://schemas.openxmlformats.org/officeDocument/2006/relationships/oleObject" Target="../embeddings/oleObject4.bin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tags" Target="../tags/tag93.xml"/><Relationship Id="rId29" Type="http://schemas.openxmlformats.org/officeDocument/2006/relationships/tags" Target="../tags/tag102.xml"/><Relationship Id="rId1" Type="http://schemas.openxmlformats.org/officeDocument/2006/relationships/vmlDrawing" Target="../drawings/vmlDrawing4.v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24" Type="http://schemas.openxmlformats.org/officeDocument/2006/relationships/tags" Target="../tags/tag97.xml"/><Relationship Id="rId32" Type="http://schemas.openxmlformats.org/officeDocument/2006/relationships/slideMaster" Target="../slideMasters/slideMaster2.xml"/><Relationship Id="rId37" Type="http://schemas.openxmlformats.org/officeDocument/2006/relationships/image" Target="../media/image10.emf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tags" Target="../tags/tag96.xml"/><Relationship Id="rId28" Type="http://schemas.openxmlformats.org/officeDocument/2006/relationships/tags" Target="../tags/tag101.xml"/><Relationship Id="rId36" Type="http://schemas.openxmlformats.org/officeDocument/2006/relationships/image" Target="../media/image9.emf"/><Relationship Id="rId10" Type="http://schemas.openxmlformats.org/officeDocument/2006/relationships/tags" Target="../tags/tag83.xml"/><Relationship Id="rId19" Type="http://schemas.openxmlformats.org/officeDocument/2006/relationships/tags" Target="../tags/tag92.xml"/><Relationship Id="rId31" Type="http://schemas.openxmlformats.org/officeDocument/2006/relationships/tags" Target="../tags/tag104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tags" Target="../tags/tag95.xml"/><Relationship Id="rId27" Type="http://schemas.openxmlformats.org/officeDocument/2006/relationships/tags" Target="../tags/tag100.xml"/><Relationship Id="rId30" Type="http://schemas.openxmlformats.org/officeDocument/2006/relationships/tags" Target="../tags/tag103.xml"/><Relationship Id="rId35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26" Type="http://schemas.openxmlformats.org/officeDocument/2006/relationships/tags" Target="../tags/tag129.xml"/><Relationship Id="rId3" Type="http://schemas.openxmlformats.org/officeDocument/2006/relationships/tags" Target="../tags/tag106.xml"/><Relationship Id="rId21" Type="http://schemas.openxmlformats.org/officeDocument/2006/relationships/tags" Target="../tags/tag124.xml"/><Relationship Id="rId34" Type="http://schemas.openxmlformats.org/officeDocument/2006/relationships/image" Target="../media/image7.emf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tags" Target="../tags/tag128.xml"/><Relationship Id="rId33" Type="http://schemas.openxmlformats.org/officeDocument/2006/relationships/oleObject" Target="../embeddings/oleObject5.bin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tags" Target="../tags/tag123.xml"/><Relationship Id="rId29" Type="http://schemas.openxmlformats.org/officeDocument/2006/relationships/tags" Target="../tags/tag132.xml"/><Relationship Id="rId1" Type="http://schemas.openxmlformats.org/officeDocument/2006/relationships/vmlDrawing" Target="../drawings/vmlDrawing5.v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tags" Target="../tags/tag127.xml"/><Relationship Id="rId32" Type="http://schemas.openxmlformats.org/officeDocument/2006/relationships/slideMaster" Target="../slideMasters/slideMaster2.xml"/><Relationship Id="rId37" Type="http://schemas.openxmlformats.org/officeDocument/2006/relationships/image" Target="../media/image10.emf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tags" Target="../tags/tag126.xml"/><Relationship Id="rId28" Type="http://schemas.openxmlformats.org/officeDocument/2006/relationships/tags" Target="../tags/tag131.xml"/><Relationship Id="rId36" Type="http://schemas.openxmlformats.org/officeDocument/2006/relationships/image" Target="../media/image9.emf"/><Relationship Id="rId10" Type="http://schemas.openxmlformats.org/officeDocument/2006/relationships/tags" Target="../tags/tag113.xml"/><Relationship Id="rId19" Type="http://schemas.openxmlformats.org/officeDocument/2006/relationships/tags" Target="../tags/tag122.xml"/><Relationship Id="rId31" Type="http://schemas.openxmlformats.org/officeDocument/2006/relationships/tags" Target="../tags/tag134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tags" Target="../tags/tag130.xml"/><Relationship Id="rId30" Type="http://schemas.openxmlformats.org/officeDocument/2006/relationships/tags" Target="../tags/tag133.xml"/><Relationship Id="rId35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tags" Target="../tags/tag159.xml"/><Relationship Id="rId3" Type="http://schemas.openxmlformats.org/officeDocument/2006/relationships/tags" Target="../tags/tag136.xml"/><Relationship Id="rId21" Type="http://schemas.openxmlformats.org/officeDocument/2006/relationships/tags" Target="../tags/tag154.xml"/><Relationship Id="rId34" Type="http://schemas.openxmlformats.org/officeDocument/2006/relationships/image" Target="../media/image7.emf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tags" Target="../tags/tag158.xml"/><Relationship Id="rId33" Type="http://schemas.openxmlformats.org/officeDocument/2006/relationships/oleObject" Target="../embeddings/oleObject6.bin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tags" Target="../tags/tag153.xml"/><Relationship Id="rId29" Type="http://schemas.openxmlformats.org/officeDocument/2006/relationships/tags" Target="../tags/tag162.xml"/><Relationship Id="rId1" Type="http://schemas.openxmlformats.org/officeDocument/2006/relationships/vmlDrawing" Target="../drawings/vmlDrawing6.v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tags" Target="../tags/tag157.xml"/><Relationship Id="rId32" Type="http://schemas.openxmlformats.org/officeDocument/2006/relationships/slideMaster" Target="../slideMasters/slideMaster2.xml"/><Relationship Id="rId37" Type="http://schemas.openxmlformats.org/officeDocument/2006/relationships/image" Target="../media/image10.emf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28" Type="http://schemas.openxmlformats.org/officeDocument/2006/relationships/tags" Target="../tags/tag161.xml"/><Relationship Id="rId36" Type="http://schemas.openxmlformats.org/officeDocument/2006/relationships/image" Target="../media/image9.emf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31" Type="http://schemas.openxmlformats.org/officeDocument/2006/relationships/tags" Target="../tags/tag164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tags" Target="../tags/tag155.xml"/><Relationship Id="rId27" Type="http://schemas.openxmlformats.org/officeDocument/2006/relationships/tags" Target="../tags/tag160.xml"/><Relationship Id="rId30" Type="http://schemas.openxmlformats.org/officeDocument/2006/relationships/tags" Target="../tags/tag163.xml"/><Relationship Id="rId35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tags" Target="../tags/tag176.xml"/><Relationship Id="rId18" Type="http://schemas.openxmlformats.org/officeDocument/2006/relationships/tags" Target="../tags/tag181.xml"/><Relationship Id="rId26" Type="http://schemas.openxmlformats.org/officeDocument/2006/relationships/tags" Target="../tags/tag189.xml"/><Relationship Id="rId3" Type="http://schemas.openxmlformats.org/officeDocument/2006/relationships/tags" Target="../tags/tag166.xml"/><Relationship Id="rId21" Type="http://schemas.openxmlformats.org/officeDocument/2006/relationships/tags" Target="../tags/tag184.xml"/><Relationship Id="rId34" Type="http://schemas.openxmlformats.org/officeDocument/2006/relationships/image" Target="../media/image7.emf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5" Type="http://schemas.openxmlformats.org/officeDocument/2006/relationships/tags" Target="../tags/tag188.xml"/><Relationship Id="rId33" Type="http://schemas.openxmlformats.org/officeDocument/2006/relationships/oleObject" Target="../embeddings/oleObject7.bin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0" Type="http://schemas.openxmlformats.org/officeDocument/2006/relationships/tags" Target="../tags/tag183.xml"/><Relationship Id="rId29" Type="http://schemas.openxmlformats.org/officeDocument/2006/relationships/tags" Target="../tags/tag192.xml"/><Relationship Id="rId1" Type="http://schemas.openxmlformats.org/officeDocument/2006/relationships/vmlDrawing" Target="../drawings/vmlDrawing7.v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24" Type="http://schemas.openxmlformats.org/officeDocument/2006/relationships/tags" Target="../tags/tag187.xml"/><Relationship Id="rId32" Type="http://schemas.openxmlformats.org/officeDocument/2006/relationships/slideMaster" Target="../slideMasters/slideMaster2.xml"/><Relationship Id="rId37" Type="http://schemas.openxmlformats.org/officeDocument/2006/relationships/image" Target="../media/image10.emf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23" Type="http://schemas.openxmlformats.org/officeDocument/2006/relationships/tags" Target="../tags/tag186.xml"/><Relationship Id="rId28" Type="http://schemas.openxmlformats.org/officeDocument/2006/relationships/tags" Target="../tags/tag191.xml"/><Relationship Id="rId36" Type="http://schemas.openxmlformats.org/officeDocument/2006/relationships/image" Target="../media/image9.emf"/><Relationship Id="rId10" Type="http://schemas.openxmlformats.org/officeDocument/2006/relationships/tags" Target="../tags/tag173.xml"/><Relationship Id="rId19" Type="http://schemas.openxmlformats.org/officeDocument/2006/relationships/tags" Target="../tags/tag182.xml"/><Relationship Id="rId31" Type="http://schemas.openxmlformats.org/officeDocument/2006/relationships/tags" Target="../tags/tag194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tags" Target="../tags/tag185.xml"/><Relationship Id="rId27" Type="http://schemas.openxmlformats.org/officeDocument/2006/relationships/tags" Target="../tags/tag190.xml"/><Relationship Id="rId30" Type="http://schemas.openxmlformats.org/officeDocument/2006/relationships/tags" Target="../tags/tag193.xml"/><Relationship Id="rId35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tags" Target="../tags/tag206.xml"/><Relationship Id="rId18" Type="http://schemas.openxmlformats.org/officeDocument/2006/relationships/tags" Target="../tags/tag211.xml"/><Relationship Id="rId26" Type="http://schemas.openxmlformats.org/officeDocument/2006/relationships/tags" Target="../tags/tag219.xml"/><Relationship Id="rId3" Type="http://schemas.openxmlformats.org/officeDocument/2006/relationships/tags" Target="../tags/tag196.xml"/><Relationship Id="rId21" Type="http://schemas.openxmlformats.org/officeDocument/2006/relationships/tags" Target="../tags/tag214.xml"/><Relationship Id="rId34" Type="http://schemas.openxmlformats.org/officeDocument/2006/relationships/oleObject" Target="../embeddings/oleObject8.bin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5" Type="http://schemas.openxmlformats.org/officeDocument/2006/relationships/tags" Target="../tags/tag218.xml"/><Relationship Id="rId33" Type="http://schemas.openxmlformats.org/officeDocument/2006/relationships/slideMaster" Target="../slideMasters/slideMaster2.xml"/><Relationship Id="rId38" Type="http://schemas.openxmlformats.org/officeDocument/2006/relationships/image" Target="../media/image10.emf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0" Type="http://schemas.openxmlformats.org/officeDocument/2006/relationships/tags" Target="../tags/tag213.xml"/><Relationship Id="rId29" Type="http://schemas.openxmlformats.org/officeDocument/2006/relationships/tags" Target="../tags/tag222.xml"/><Relationship Id="rId1" Type="http://schemas.openxmlformats.org/officeDocument/2006/relationships/vmlDrawing" Target="../drawings/vmlDrawing8.v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24" Type="http://schemas.openxmlformats.org/officeDocument/2006/relationships/tags" Target="../tags/tag217.xml"/><Relationship Id="rId32" Type="http://schemas.openxmlformats.org/officeDocument/2006/relationships/tags" Target="../tags/tag225.xml"/><Relationship Id="rId37" Type="http://schemas.openxmlformats.org/officeDocument/2006/relationships/image" Target="../media/image9.emf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23" Type="http://schemas.openxmlformats.org/officeDocument/2006/relationships/tags" Target="../tags/tag216.xml"/><Relationship Id="rId28" Type="http://schemas.openxmlformats.org/officeDocument/2006/relationships/tags" Target="../tags/tag221.xml"/><Relationship Id="rId36" Type="http://schemas.openxmlformats.org/officeDocument/2006/relationships/image" Target="../media/image8.png"/><Relationship Id="rId10" Type="http://schemas.openxmlformats.org/officeDocument/2006/relationships/tags" Target="../tags/tag203.xml"/><Relationship Id="rId19" Type="http://schemas.openxmlformats.org/officeDocument/2006/relationships/tags" Target="../tags/tag212.xml"/><Relationship Id="rId31" Type="http://schemas.openxmlformats.org/officeDocument/2006/relationships/tags" Target="../tags/tag224.xml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Relationship Id="rId22" Type="http://schemas.openxmlformats.org/officeDocument/2006/relationships/tags" Target="../tags/tag215.xml"/><Relationship Id="rId27" Type="http://schemas.openxmlformats.org/officeDocument/2006/relationships/tags" Target="../tags/tag220.xml"/><Relationship Id="rId30" Type="http://schemas.openxmlformats.org/officeDocument/2006/relationships/tags" Target="../tags/tag223.xml"/><Relationship Id="rId35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18" Type="http://schemas.openxmlformats.org/officeDocument/2006/relationships/tags" Target="../tags/tag242.xml"/><Relationship Id="rId26" Type="http://schemas.openxmlformats.org/officeDocument/2006/relationships/tags" Target="../tags/tag250.xml"/><Relationship Id="rId3" Type="http://schemas.openxmlformats.org/officeDocument/2006/relationships/tags" Target="../tags/tag227.xml"/><Relationship Id="rId21" Type="http://schemas.openxmlformats.org/officeDocument/2006/relationships/tags" Target="../tags/tag245.xml"/><Relationship Id="rId34" Type="http://schemas.openxmlformats.org/officeDocument/2006/relationships/oleObject" Target="../embeddings/oleObject9.bin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5" Type="http://schemas.openxmlformats.org/officeDocument/2006/relationships/tags" Target="../tags/tag249.xml"/><Relationship Id="rId33" Type="http://schemas.openxmlformats.org/officeDocument/2006/relationships/slideMaster" Target="../slideMasters/slideMaster2.xml"/><Relationship Id="rId38" Type="http://schemas.openxmlformats.org/officeDocument/2006/relationships/image" Target="../media/image10.emf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20" Type="http://schemas.openxmlformats.org/officeDocument/2006/relationships/tags" Target="../tags/tag244.xml"/><Relationship Id="rId29" Type="http://schemas.openxmlformats.org/officeDocument/2006/relationships/tags" Target="../tags/tag253.xml"/><Relationship Id="rId1" Type="http://schemas.openxmlformats.org/officeDocument/2006/relationships/vmlDrawing" Target="../drawings/vmlDrawing9.v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24" Type="http://schemas.openxmlformats.org/officeDocument/2006/relationships/tags" Target="../tags/tag248.xml"/><Relationship Id="rId32" Type="http://schemas.openxmlformats.org/officeDocument/2006/relationships/tags" Target="../tags/tag256.xml"/><Relationship Id="rId37" Type="http://schemas.openxmlformats.org/officeDocument/2006/relationships/image" Target="../media/image9.emf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23" Type="http://schemas.openxmlformats.org/officeDocument/2006/relationships/tags" Target="../tags/tag247.xml"/><Relationship Id="rId28" Type="http://schemas.openxmlformats.org/officeDocument/2006/relationships/tags" Target="../tags/tag252.xml"/><Relationship Id="rId36" Type="http://schemas.openxmlformats.org/officeDocument/2006/relationships/image" Target="../media/image8.png"/><Relationship Id="rId10" Type="http://schemas.openxmlformats.org/officeDocument/2006/relationships/tags" Target="../tags/tag234.xml"/><Relationship Id="rId19" Type="http://schemas.openxmlformats.org/officeDocument/2006/relationships/tags" Target="../tags/tag243.xml"/><Relationship Id="rId31" Type="http://schemas.openxmlformats.org/officeDocument/2006/relationships/tags" Target="../tags/tag255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Relationship Id="rId22" Type="http://schemas.openxmlformats.org/officeDocument/2006/relationships/tags" Target="../tags/tag246.xml"/><Relationship Id="rId27" Type="http://schemas.openxmlformats.org/officeDocument/2006/relationships/tags" Target="../tags/tag251.xml"/><Relationship Id="rId30" Type="http://schemas.openxmlformats.org/officeDocument/2006/relationships/tags" Target="../tags/tag254.xml"/><Relationship Id="rId35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13" Type="http://schemas.openxmlformats.org/officeDocument/2006/relationships/tags" Target="../tags/tag268.xml"/><Relationship Id="rId18" Type="http://schemas.openxmlformats.org/officeDocument/2006/relationships/tags" Target="../tags/tag273.xml"/><Relationship Id="rId26" Type="http://schemas.openxmlformats.org/officeDocument/2006/relationships/tags" Target="../tags/tag281.xml"/><Relationship Id="rId3" Type="http://schemas.openxmlformats.org/officeDocument/2006/relationships/tags" Target="../tags/tag258.xml"/><Relationship Id="rId21" Type="http://schemas.openxmlformats.org/officeDocument/2006/relationships/tags" Target="../tags/tag276.xml"/><Relationship Id="rId34" Type="http://schemas.openxmlformats.org/officeDocument/2006/relationships/oleObject" Target="../embeddings/oleObject10.bin"/><Relationship Id="rId7" Type="http://schemas.openxmlformats.org/officeDocument/2006/relationships/tags" Target="../tags/tag262.xml"/><Relationship Id="rId12" Type="http://schemas.openxmlformats.org/officeDocument/2006/relationships/tags" Target="../tags/tag267.xml"/><Relationship Id="rId17" Type="http://schemas.openxmlformats.org/officeDocument/2006/relationships/tags" Target="../tags/tag272.xml"/><Relationship Id="rId25" Type="http://schemas.openxmlformats.org/officeDocument/2006/relationships/tags" Target="../tags/tag280.xml"/><Relationship Id="rId33" Type="http://schemas.openxmlformats.org/officeDocument/2006/relationships/slideMaster" Target="../slideMasters/slideMaster2.xml"/><Relationship Id="rId38" Type="http://schemas.openxmlformats.org/officeDocument/2006/relationships/image" Target="../media/image10.emf"/><Relationship Id="rId2" Type="http://schemas.openxmlformats.org/officeDocument/2006/relationships/tags" Target="../tags/tag257.xml"/><Relationship Id="rId16" Type="http://schemas.openxmlformats.org/officeDocument/2006/relationships/tags" Target="../tags/tag271.xml"/><Relationship Id="rId20" Type="http://schemas.openxmlformats.org/officeDocument/2006/relationships/tags" Target="../tags/tag275.xml"/><Relationship Id="rId29" Type="http://schemas.openxmlformats.org/officeDocument/2006/relationships/tags" Target="../tags/tag284.xml"/><Relationship Id="rId1" Type="http://schemas.openxmlformats.org/officeDocument/2006/relationships/vmlDrawing" Target="../drawings/vmlDrawing10.vml"/><Relationship Id="rId6" Type="http://schemas.openxmlformats.org/officeDocument/2006/relationships/tags" Target="../tags/tag261.xml"/><Relationship Id="rId11" Type="http://schemas.openxmlformats.org/officeDocument/2006/relationships/tags" Target="../tags/tag266.xml"/><Relationship Id="rId24" Type="http://schemas.openxmlformats.org/officeDocument/2006/relationships/tags" Target="../tags/tag279.xml"/><Relationship Id="rId32" Type="http://schemas.openxmlformats.org/officeDocument/2006/relationships/tags" Target="../tags/tag287.xml"/><Relationship Id="rId37" Type="http://schemas.openxmlformats.org/officeDocument/2006/relationships/image" Target="../media/image9.emf"/><Relationship Id="rId5" Type="http://schemas.openxmlformats.org/officeDocument/2006/relationships/tags" Target="../tags/tag260.xml"/><Relationship Id="rId15" Type="http://schemas.openxmlformats.org/officeDocument/2006/relationships/tags" Target="../tags/tag270.xml"/><Relationship Id="rId23" Type="http://schemas.openxmlformats.org/officeDocument/2006/relationships/tags" Target="../tags/tag278.xml"/><Relationship Id="rId28" Type="http://schemas.openxmlformats.org/officeDocument/2006/relationships/tags" Target="../tags/tag283.xml"/><Relationship Id="rId36" Type="http://schemas.openxmlformats.org/officeDocument/2006/relationships/image" Target="../media/image8.png"/><Relationship Id="rId10" Type="http://schemas.openxmlformats.org/officeDocument/2006/relationships/tags" Target="../tags/tag265.xml"/><Relationship Id="rId19" Type="http://schemas.openxmlformats.org/officeDocument/2006/relationships/tags" Target="../tags/tag274.xml"/><Relationship Id="rId31" Type="http://schemas.openxmlformats.org/officeDocument/2006/relationships/tags" Target="../tags/tag286.xml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tags" Target="../tags/tag269.xml"/><Relationship Id="rId22" Type="http://schemas.openxmlformats.org/officeDocument/2006/relationships/tags" Target="../tags/tag277.xml"/><Relationship Id="rId27" Type="http://schemas.openxmlformats.org/officeDocument/2006/relationships/tags" Target="../tags/tag282.xml"/><Relationship Id="rId30" Type="http://schemas.openxmlformats.org/officeDocument/2006/relationships/tags" Target="../tags/tag285.xml"/><Relationship Id="rId35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tags" Target="../tags/tag299.xml"/><Relationship Id="rId18" Type="http://schemas.openxmlformats.org/officeDocument/2006/relationships/tags" Target="../tags/tag304.xml"/><Relationship Id="rId26" Type="http://schemas.openxmlformats.org/officeDocument/2006/relationships/tags" Target="../tags/tag312.xml"/><Relationship Id="rId3" Type="http://schemas.openxmlformats.org/officeDocument/2006/relationships/tags" Target="../tags/tag289.xml"/><Relationship Id="rId21" Type="http://schemas.openxmlformats.org/officeDocument/2006/relationships/tags" Target="../tags/tag307.xml"/><Relationship Id="rId34" Type="http://schemas.openxmlformats.org/officeDocument/2006/relationships/oleObject" Target="../embeddings/oleObject11.bin"/><Relationship Id="rId7" Type="http://schemas.openxmlformats.org/officeDocument/2006/relationships/tags" Target="../tags/tag293.xml"/><Relationship Id="rId12" Type="http://schemas.openxmlformats.org/officeDocument/2006/relationships/tags" Target="../tags/tag298.xml"/><Relationship Id="rId17" Type="http://schemas.openxmlformats.org/officeDocument/2006/relationships/tags" Target="../tags/tag303.xml"/><Relationship Id="rId25" Type="http://schemas.openxmlformats.org/officeDocument/2006/relationships/tags" Target="../tags/tag311.xml"/><Relationship Id="rId33" Type="http://schemas.openxmlformats.org/officeDocument/2006/relationships/slideMaster" Target="../slideMasters/slideMaster2.xml"/><Relationship Id="rId38" Type="http://schemas.openxmlformats.org/officeDocument/2006/relationships/image" Target="../media/image10.emf"/><Relationship Id="rId2" Type="http://schemas.openxmlformats.org/officeDocument/2006/relationships/tags" Target="../tags/tag288.xml"/><Relationship Id="rId16" Type="http://schemas.openxmlformats.org/officeDocument/2006/relationships/tags" Target="../tags/tag302.xml"/><Relationship Id="rId20" Type="http://schemas.openxmlformats.org/officeDocument/2006/relationships/tags" Target="../tags/tag306.xml"/><Relationship Id="rId29" Type="http://schemas.openxmlformats.org/officeDocument/2006/relationships/tags" Target="../tags/tag315.xml"/><Relationship Id="rId1" Type="http://schemas.openxmlformats.org/officeDocument/2006/relationships/vmlDrawing" Target="../drawings/vmlDrawing11.vml"/><Relationship Id="rId6" Type="http://schemas.openxmlformats.org/officeDocument/2006/relationships/tags" Target="../tags/tag292.xml"/><Relationship Id="rId11" Type="http://schemas.openxmlformats.org/officeDocument/2006/relationships/tags" Target="../tags/tag297.xml"/><Relationship Id="rId24" Type="http://schemas.openxmlformats.org/officeDocument/2006/relationships/tags" Target="../tags/tag310.xml"/><Relationship Id="rId32" Type="http://schemas.openxmlformats.org/officeDocument/2006/relationships/tags" Target="../tags/tag318.xml"/><Relationship Id="rId37" Type="http://schemas.openxmlformats.org/officeDocument/2006/relationships/image" Target="../media/image9.emf"/><Relationship Id="rId5" Type="http://schemas.openxmlformats.org/officeDocument/2006/relationships/tags" Target="../tags/tag291.xml"/><Relationship Id="rId15" Type="http://schemas.openxmlformats.org/officeDocument/2006/relationships/tags" Target="../tags/tag301.xml"/><Relationship Id="rId23" Type="http://schemas.openxmlformats.org/officeDocument/2006/relationships/tags" Target="../tags/tag309.xml"/><Relationship Id="rId28" Type="http://schemas.openxmlformats.org/officeDocument/2006/relationships/tags" Target="../tags/tag314.xml"/><Relationship Id="rId36" Type="http://schemas.openxmlformats.org/officeDocument/2006/relationships/image" Target="../media/image8.png"/><Relationship Id="rId10" Type="http://schemas.openxmlformats.org/officeDocument/2006/relationships/tags" Target="../tags/tag296.xml"/><Relationship Id="rId19" Type="http://schemas.openxmlformats.org/officeDocument/2006/relationships/tags" Target="../tags/tag305.xml"/><Relationship Id="rId31" Type="http://schemas.openxmlformats.org/officeDocument/2006/relationships/tags" Target="../tags/tag317.xml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tags" Target="../tags/tag300.xml"/><Relationship Id="rId22" Type="http://schemas.openxmlformats.org/officeDocument/2006/relationships/tags" Target="../tags/tag308.xml"/><Relationship Id="rId27" Type="http://schemas.openxmlformats.org/officeDocument/2006/relationships/tags" Target="../tags/tag313.xml"/><Relationship Id="rId30" Type="http://schemas.openxmlformats.org/officeDocument/2006/relationships/tags" Target="../tags/tag316.xml"/><Relationship Id="rId35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325.xml"/><Relationship Id="rId13" Type="http://schemas.openxmlformats.org/officeDocument/2006/relationships/tags" Target="../tags/tag330.xml"/><Relationship Id="rId18" Type="http://schemas.openxmlformats.org/officeDocument/2006/relationships/tags" Target="../tags/tag335.xml"/><Relationship Id="rId26" Type="http://schemas.openxmlformats.org/officeDocument/2006/relationships/tags" Target="../tags/tag343.xml"/><Relationship Id="rId3" Type="http://schemas.openxmlformats.org/officeDocument/2006/relationships/tags" Target="../tags/tag320.xml"/><Relationship Id="rId21" Type="http://schemas.openxmlformats.org/officeDocument/2006/relationships/tags" Target="../tags/tag338.xml"/><Relationship Id="rId34" Type="http://schemas.openxmlformats.org/officeDocument/2006/relationships/oleObject" Target="../embeddings/oleObject12.bin"/><Relationship Id="rId7" Type="http://schemas.openxmlformats.org/officeDocument/2006/relationships/tags" Target="../tags/tag324.xml"/><Relationship Id="rId12" Type="http://schemas.openxmlformats.org/officeDocument/2006/relationships/tags" Target="../tags/tag329.xml"/><Relationship Id="rId17" Type="http://schemas.openxmlformats.org/officeDocument/2006/relationships/tags" Target="../tags/tag334.xml"/><Relationship Id="rId25" Type="http://schemas.openxmlformats.org/officeDocument/2006/relationships/tags" Target="../tags/tag342.xml"/><Relationship Id="rId33" Type="http://schemas.openxmlformats.org/officeDocument/2006/relationships/slideMaster" Target="../slideMasters/slideMaster2.xml"/><Relationship Id="rId38" Type="http://schemas.openxmlformats.org/officeDocument/2006/relationships/image" Target="../media/image10.emf"/><Relationship Id="rId2" Type="http://schemas.openxmlformats.org/officeDocument/2006/relationships/tags" Target="../tags/tag319.xml"/><Relationship Id="rId16" Type="http://schemas.openxmlformats.org/officeDocument/2006/relationships/tags" Target="../tags/tag333.xml"/><Relationship Id="rId20" Type="http://schemas.openxmlformats.org/officeDocument/2006/relationships/tags" Target="../tags/tag337.xml"/><Relationship Id="rId29" Type="http://schemas.openxmlformats.org/officeDocument/2006/relationships/tags" Target="../tags/tag346.xml"/><Relationship Id="rId1" Type="http://schemas.openxmlformats.org/officeDocument/2006/relationships/vmlDrawing" Target="../drawings/vmlDrawing12.vml"/><Relationship Id="rId6" Type="http://schemas.openxmlformats.org/officeDocument/2006/relationships/tags" Target="../tags/tag323.xml"/><Relationship Id="rId11" Type="http://schemas.openxmlformats.org/officeDocument/2006/relationships/tags" Target="../tags/tag328.xml"/><Relationship Id="rId24" Type="http://schemas.openxmlformats.org/officeDocument/2006/relationships/tags" Target="../tags/tag341.xml"/><Relationship Id="rId32" Type="http://schemas.openxmlformats.org/officeDocument/2006/relationships/tags" Target="../tags/tag349.xml"/><Relationship Id="rId37" Type="http://schemas.openxmlformats.org/officeDocument/2006/relationships/image" Target="../media/image9.emf"/><Relationship Id="rId5" Type="http://schemas.openxmlformats.org/officeDocument/2006/relationships/tags" Target="../tags/tag322.xml"/><Relationship Id="rId15" Type="http://schemas.openxmlformats.org/officeDocument/2006/relationships/tags" Target="../tags/tag332.xml"/><Relationship Id="rId23" Type="http://schemas.openxmlformats.org/officeDocument/2006/relationships/tags" Target="../tags/tag340.xml"/><Relationship Id="rId28" Type="http://schemas.openxmlformats.org/officeDocument/2006/relationships/tags" Target="../tags/tag345.xml"/><Relationship Id="rId36" Type="http://schemas.openxmlformats.org/officeDocument/2006/relationships/image" Target="../media/image8.png"/><Relationship Id="rId10" Type="http://schemas.openxmlformats.org/officeDocument/2006/relationships/tags" Target="../tags/tag327.xml"/><Relationship Id="rId19" Type="http://schemas.openxmlformats.org/officeDocument/2006/relationships/tags" Target="../tags/tag336.xml"/><Relationship Id="rId31" Type="http://schemas.openxmlformats.org/officeDocument/2006/relationships/tags" Target="../tags/tag348.xml"/><Relationship Id="rId4" Type="http://schemas.openxmlformats.org/officeDocument/2006/relationships/tags" Target="../tags/tag321.xml"/><Relationship Id="rId9" Type="http://schemas.openxmlformats.org/officeDocument/2006/relationships/tags" Target="../tags/tag326.xml"/><Relationship Id="rId14" Type="http://schemas.openxmlformats.org/officeDocument/2006/relationships/tags" Target="../tags/tag331.xml"/><Relationship Id="rId22" Type="http://schemas.openxmlformats.org/officeDocument/2006/relationships/tags" Target="../tags/tag339.xml"/><Relationship Id="rId27" Type="http://schemas.openxmlformats.org/officeDocument/2006/relationships/tags" Target="../tags/tag344.xml"/><Relationship Id="rId30" Type="http://schemas.openxmlformats.org/officeDocument/2006/relationships/tags" Target="../tags/tag347.xml"/><Relationship Id="rId35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image" Target="../media/image12.jpeg"/><Relationship Id="rId2" Type="http://schemas.openxmlformats.org/officeDocument/2006/relationships/tags" Target="../tags/tag34.xml"/><Relationship Id="rId16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image" Target="../media/image7.emf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oleObject" Target="../embeddings/oleObject2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tags" Target="../tags/tag69.xml"/><Relationship Id="rId3" Type="http://schemas.openxmlformats.org/officeDocument/2006/relationships/tags" Target="../tags/tag46.xml"/><Relationship Id="rId21" Type="http://schemas.openxmlformats.org/officeDocument/2006/relationships/tags" Target="../tags/tag64.xml"/><Relationship Id="rId34" Type="http://schemas.openxmlformats.org/officeDocument/2006/relationships/image" Target="../media/image7.emf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tags" Target="../tags/tag68.xml"/><Relationship Id="rId33" Type="http://schemas.openxmlformats.org/officeDocument/2006/relationships/oleObject" Target="../embeddings/oleObject3.bin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29" Type="http://schemas.openxmlformats.org/officeDocument/2006/relationships/tags" Target="../tags/tag72.xml"/><Relationship Id="rId1" Type="http://schemas.openxmlformats.org/officeDocument/2006/relationships/vmlDrawing" Target="../drawings/vmlDrawing3.v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tags" Target="../tags/tag67.xml"/><Relationship Id="rId32" Type="http://schemas.openxmlformats.org/officeDocument/2006/relationships/slideMaster" Target="../slideMasters/slideMaster2.xml"/><Relationship Id="rId37" Type="http://schemas.openxmlformats.org/officeDocument/2006/relationships/image" Target="../media/image10.emf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tags" Target="../tags/tag66.xml"/><Relationship Id="rId28" Type="http://schemas.openxmlformats.org/officeDocument/2006/relationships/tags" Target="../tags/tag71.xml"/><Relationship Id="rId36" Type="http://schemas.openxmlformats.org/officeDocument/2006/relationships/image" Target="../media/image9.emf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31" Type="http://schemas.openxmlformats.org/officeDocument/2006/relationships/tags" Target="../tags/tag74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tags" Target="../tags/tag65.xml"/><Relationship Id="rId27" Type="http://schemas.openxmlformats.org/officeDocument/2006/relationships/tags" Target="../tags/tag70.xml"/><Relationship Id="rId30" Type="http://schemas.openxmlformats.org/officeDocument/2006/relationships/tags" Target="../tags/tag73.xml"/><Relationship Id="rId35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81375" y="4497388"/>
            <a:ext cx="5286375" cy="4429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75" y="4976813"/>
            <a:ext cx="5289550" cy="30956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71513" y="4119563"/>
            <a:ext cx="19431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1" name="Line 19"/>
          <p:cNvSpPr>
            <a:spLocks noChangeShapeType="1"/>
          </p:cNvSpPr>
          <p:nvPr/>
        </p:nvSpPr>
        <p:spPr bwMode="gray">
          <a:xfrm>
            <a:off x="3022600" y="4122738"/>
            <a:ext cx="0" cy="11874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566"/>
            <a:ext cx="9143245" cy="6857434"/>
          </a:xfrm>
          <a:prstGeom prst="rect">
            <a:avLst/>
          </a:prstGeom>
        </p:spPr>
      </p:pic>
      <p:grpSp>
        <p:nvGrpSpPr>
          <p:cNvPr id="8" name="Group 5"/>
          <p:cNvGrpSpPr>
            <a:grpSpLocks noChangeAspect="1"/>
          </p:cNvGrpSpPr>
          <p:nvPr userDrawn="1"/>
        </p:nvGrpSpPr>
        <p:grpSpPr bwMode="auto">
          <a:xfrm>
            <a:off x="7432675" y="6570663"/>
            <a:ext cx="1241425" cy="142875"/>
            <a:chOff x="-22" y="1823"/>
            <a:chExt cx="5804" cy="673"/>
          </a:xfrm>
        </p:grpSpPr>
        <p:sp>
          <p:nvSpPr>
            <p:cNvPr id="9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-22" y="1823"/>
              <a:ext cx="5804" cy="6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-22" y="1838"/>
              <a:ext cx="393" cy="486"/>
            </a:xfrm>
            <a:custGeom>
              <a:avLst/>
              <a:gdLst>
                <a:gd name="T0" fmla="*/ 93 w 167"/>
                <a:gd name="T1" fmla="*/ 206 h 206"/>
                <a:gd name="T2" fmla="*/ 167 w 167"/>
                <a:gd name="T3" fmla="*/ 149 h 206"/>
                <a:gd name="T4" fmla="*/ 113 w 167"/>
                <a:gd name="T5" fmla="*/ 94 h 206"/>
                <a:gd name="T6" fmla="*/ 113 w 167"/>
                <a:gd name="T7" fmla="*/ 93 h 206"/>
                <a:gd name="T8" fmla="*/ 158 w 167"/>
                <a:gd name="T9" fmla="*/ 48 h 206"/>
                <a:gd name="T10" fmla="*/ 139 w 167"/>
                <a:gd name="T11" fmla="*/ 11 h 206"/>
                <a:gd name="T12" fmla="*/ 86 w 167"/>
                <a:gd name="T13" fmla="*/ 0 h 206"/>
                <a:gd name="T14" fmla="*/ 0 w 167"/>
                <a:gd name="T15" fmla="*/ 0 h 206"/>
                <a:gd name="T16" fmla="*/ 0 w 167"/>
                <a:gd name="T17" fmla="*/ 9 h 206"/>
                <a:gd name="T18" fmla="*/ 27 w 167"/>
                <a:gd name="T19" fmla="*/ 28 h 206"/>
                <a:gd name="T20" fmla="*/ 27 w 167"/>
                <a:gd name="T21" fmla="*/ 179 h 206"/>
                <a:gd name="T22" fmla="*/ 0 w 167"/>
                <a:gd name="T23" fmla="*/ 198 h 206"/>
                <a:gd name="T24" fmla="*/ 0 w 167"/>
                <a:gd name="T25" fmla="*/ 206 h 206"/>
                <a:gd name="T26" fmla="*/ 93 w 167"/>
                <a:gd name="T27" fmla="*/ 206 h 206"/>
                <a:gd name="T28" fmla="*/ 57 w 167"/>
                <a:gd name="T29" fmla="*/ 101 h 206"/>
                <a:gd name="T30" fmla="*/ 78 w 167"/>
                <a:gd name="T31" fmla="*/ 101 h 206"/>
                <a:gd name="T32" fmla="*/ 135 w 167"/>
                <a:gd name="T33" fmla="*/ 151 h 206"/>
                <a:gd name="T34" fmla="*/ 85 w 167"/>
                <a:gd name="T35" fmla="*/ 196 h 206"/>
                <a:gd name="T36" fmla="*/ 57 w 167"/>
                <a:gd name="T37" fmla="*/ 173 h 206"/>
                <a:gd name="T38" fmla="*/ 57 w 167"/>
                <a:gd name="T39" fmla="*/ 101 h 206"/>
                <a:gd name="T40" fmla="*/ 57 w 167"/>
                <a:gd name="T41" fmla="*/ 26 h 206"/>
                <a:gd name="T42" fmla="*/ 81 w 167"/>
                <a:gd name="T43" fmla="*/ 11 h 206"/>
                <a:gd name="T44" fmla="*/ 126 w 167"/>
                <a:gd name="T45" fmla="*/ 49 h 206"/>
                <a:gd name="T46" fmla="*/ 76 w 167"/>
                <a:gd name="T47" fmla="*/ 90 h 206"/>
                <a:gd name="T48" fmla="*/ 57 w 167"/>
                <a:gd name="T49" fmla="*/ 90 h 206"/>
                <a:gd name="T50" fmla="*/ 57 w 167"/>
                <a:gd name="T51" fmla="*/ 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6">
                  <a:moveTo>
                    <a:pt x="93" y="206"/>
                  </a:moveTo>
                  <a:cubicBezTo>
                    <a:pt x="138" y="206"/>
                    <a:pt x="167" y="190"/>
                    <a:pt x="167" y="149"/>
                  </a:cubicBezTo>
                  <a:cubicBezTo>
                    <a:pt x="167" y="113"/>
                    <a:pt x="142" y="98"/>
                    <a:pt x="113" y="9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41" y="88"/>
                    <a:pt x="158" y="71"/>
                    <a:pt x="158" y="48"/>
                  </a:cubicBezTo>
                  <a:cubicBezTo>
                    <a:pt x="158" y="31"/>
                    <a:pt x="151" y="19"/>
                    <a:pt x="139" y="11"/>
                  </a:cubicBezTo>
                  <a:cubicBezTo>
                    <a:pt x="127" y="3"/>
                    <a:pt x="110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6" y="11"/>
                    <a:pt x="27" y="11"/>
                    <a:pt x="27" y="28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7" y="195"/>
                    <a:pt x="26" y="196"/>
                    <a:pt x="0" y="198"/>
                  </a:cubicBezTo>
                  <a:cubicBezTo>
                    <a:pt x="0" y="206"/>
                    <a:pt x="0" y="206"/>
                    <a:pt x="0" y="206"/>
                  </a:cubicBezTo>
                  <a:lnTo>
                    <a:pt x="93" y="206"/>
                  </a:lnTo>
                  <a:close/>
                  <a:moveTo>
                    <a:pt x="57" y="101"/>
                  </a:moveTo>
                  <a:cubicBezTo>
                    <a:pt x="78" y="101"/>
                    <a:pt x="78" y="101"/>
                    <a:pt x="78" y="101"/>
                  </a:cubicBezTo>
                  <a:cubicBezTo>
                    <a:pt x="115" y="101"/>
                    <a:pt x="135" y="119"/>
                    <a:pt x="135" y="151"/>
                  </a:cubicBezTo>
                  <a:cubicBezTo>
                    <a:pt x="135" y="186"/>
                    <a:pt x="111" y="196"/>
                    <a:pt x="85" y="196"/>
                  </a:cubicBezTo>
                  <a:cubicBezTo>
                    <a:pt x="61" y="196"/>
                    <a:pt x="57" y="192"/>
                    <a:pt x="57" y="173"/>
                  </a:cubicBezTo>
                  <a:lnTo>
                    <a:pt x="57" y="101"/>
                  </a:lnTo>
                  <a:close/>
                  <a:moveTo>
                    <a:pt x="57" y="26"/>
                  </a:moveTo>
                  <a:cubicBezTo>
                    <a:pt x="57" y="13"/>
                    <a:pt x="57" y="11"/>
                    <a:pt x="81" y="11"/>
                  </a:cubicBezTo>
                  <a:cubicBezTo>
                    <a:pt x="102" y="10"/>
                    <a:pt x="126" y="19"/>
                    <a:pt x="126" y="49"/>
                  </a:cubicBezTo>
                  <a:cubicBezTo>
                    <a:pt x="126" y="79"/>
                    <a:pt x="107" y="90"/>
                    <a:pt x="76" y="90"/>
                  </a:cubicBezTo>
                  <a:cubicBezTo>
                    <a:pt x="57" y="90"/>
                    <a:pt x="57" y="90"/>
                    <a:pt x="57" y="90"/>
                  </a:cubicBezTo>
                  <a:lnTo>
                    <a:pt x="57" y="2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gray">
            <a:xfrm>
              <a:off x="431" y="1973"/>
              <a:ext cx="319" cy="359"/>
            </a:xfrm>
            <a:custGeom>
              <a:avLst/>
              <a:gdLst>
                <a:gd name="T0" fmla="*/ 87 w 135"/>
                <a:gd name="T1" fmla="*/ 107 h 153"/>
                <a:gd name="T2" fmla="*/ 57 w 135"/>
                <a:gd name="T3" fmla="*/ 137 h 153"/>
                <a:gd name="T4" fmla="*/ 30 w 135"/>
                <a:gd name="T5" fmla="*/ 107 h 153"/>
                <a:gd name="T6" fmla="*/ 53 w 135"/>
                <a:gd name="T7" fmla="*/ 79 h 153"/>
                <a:gd name="T8" fmla="*/ 87 w 135"/>
                <a:gd name="T9" fmla="*/ 65 h 153"/>
                <a:gd name="T10" fmla="*/ 87 w 135"/>
                <a:gd name="T11" fmla="*/ 107 h 153"/>
                <a:gd name="T12" fmla="*/ 114 w 135"/>
                <a:gd name="T13" fmla="*/ 39 h 153"/>
                <a:gd name="T14" fmla="*/ 65 w 135"/>
                <a:gd name="T15" fmla="*/ 0 h 153"/>
                <a:gd name="T16" fmla="*/ 5 w 135"/>
                <a:gd name="T17" fmla="*/ 34 h 153"/>
                <a:gd name="T18" fmla="*/ 22 w 135"/>
                <a:gd name="T19" fmla="*/ 48 h 153"/>
                <a:gd name="T20" fmla="*/ 31 w 135"/>
                <a:gd name="T21" fmla="*/ 39 h 153"/>
                <a:gd name="T22" fmla="*/ 62 w 135"/>
                <a:gd name="T23" fmla="*/ 10 h 153"/>
                <a:gd name="T24" fmla="*/ 87 w 135"/>
                <a:gd name="T25" fmla="*/ 40 h 153"/>
                <a:gd name="T26" fmla="*/ 87 w 135"/>
                <a:gd name="T27" fmla="*/ 53 h 153"/>
                <a:gd name="T28" fmla="*/ 27 w 135"/>
                <a:gd name="T29" fmla="*/ 75 h 153"/>
                <a:gd name="T30" fmla="*/ 0 w 135"/>
                <a:gd name="T31" fmla="*/ 111 h 153"/>
                <a:gd name="T32" fmla="*/ 43 w 135"/>
                <a:gd name="T33" fmla="*/ 153 h 153"/>
                <a:gd name="T34" fmla="*/ 87 w 135"/>
                <a:gd name="T35" fmla="*/ 135 h 153"/>
                <a:gd name="T36" fmla="*/ 90 w 135"/>
                <a:gd name="T37" fmla="*/ 153 h 153"/>
                <a:gd name="T38" fmla="*/ 135 w 135"/>
                <a:gd name="T39" fmla="*/ 146 h 153"/>
                <a:gd name="T40" fmla="*/ 135 w 135"/>
                <a:gd name="T41" fmla="*/ 138 h 153"/>
                <a:gd name="T42" fmla="*/ 123 w 135"/>
                <a:gd name="T43" fmla="*/ 137 h 153"/>
                <a:gd name="T44" fmla="*/ 114 w 135"/>
                <a:gd name="T45" fmla="*/ 121 h 153"/>
                <a:gd name="T46" fmla="*/ 114 w 135"/>
                <a:gd name="T47" fmla="*/ 3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53">
                  <a:moveTo>
                    <a:pt x="87" y="107"/>
                  </a:moveTo>
                  <a:cubicBezTo>
                    <a:pt x="87" y="131"/>
                    <a:pt x="69" y="137"/>
                    <a:pt x="57" y="137"/>
                  </a:cubicBezTo>
                  <a:cubicBezTo>
                    <a:pt x="39" y="137"/>
                    <a:pt x="30" y="124"/>
                    <a:pt x="30" y="107"/>
                  </a:cubicBezTo>
                  <a:cubicBezTo>
                    <a:pt x="30" y="93"/>
                    <a:pt x="36" y="85"/>
                    <a:pt x="53" y="79"/>
                  </a:cubicBezTo>
                  <a:cubicBezTo>
                    <a:pt x="65" y="75"/>
                    <a:pt x="81" y="69"/>
                    <a:pt x="87" y="65"/>
                  </a:cubicBezTo>
                  <a:lnTo>
                    <a:pt x="87" y="107"/>
                  </a:lnTo>
                  <a:close/>
                  <a:moveTo>
                    <a:pt x="114" y="39"/>
                  </a:moveTo>
                  <a:cubicBezTo>
                    <a:pt x="114" y="22"/>
                    <a:pt x="110" y="0"/>
                    <a:pt x="65" y="0"/>
                  </a:cubicBezTo>
                  <a:cubicBezTo>
                    <a:pt x="32" y="0"/>
                    <a:pt x="5" y="17"/>
                    <a:pt x="5" y="34"/>
                  </a:cubicBezTo>
                  <a:cubicBezTo>
                    <a:pt x="5" y="43"/>
                    <a:pt x="16" y="48"/>
                    <a:pt x="22" y="48"/>
                  </a:cubicBezTo>
                  <a:cubicBezTo>
                    <a:pt x="28" y="48"/>
                    <a:pt x="30" y="45"/>
                    <a:pt x="31" y="39"/>
                  </a:cubicBezTo>
                  <a:cubicBezTo>
                    <a:pt x="38" y="17"/>
                    <a:pt x="50" y="10"/>
                    <a:pt x="62" y="10"/>
                  </a:cubicBezTo>
                  <a:cubicBezTo>
                    <a:pt x="74" y="10"/>
                    <a:pt x="87" y="16"/>
                    <a:pt x="87" y="40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0" y="60"/>
                    <a:pt x="51" y="68"/>
                    <a:pt x="27" y="75"/>
                  </a:cubicBezTo>
                  <a:cubicBezTo>
                    <a:pt x="6" y="82"/>
                    <a:pt x="0" y="97"/>
                    <a:pt x="0" y="111"/>
                  </a:cubicBezTo>
                  <a:cubicBezTo>
                    <a:pt x="0" y="133"/>
                    <a:pt x="15" y="153"/>
                    <a:pt x="43" y="153"/>
                  </a:cubicBezTo>
                  <a:cubicBezTo>
                    <a:pt x="61" y="152"/>
                    <a:pt x="77" y="141"/>
                    <a:pt x="87" y="135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15" y="136"/>
                    <a:pt x="114" y="133"/>
                    <a:pt x="114" y="121"/>
                  </a:cubicBezTo>
                  <a:lnTo>
                    <a:pt x="114" y="3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>
              <a:off x="742" y="1980"/>
              <a:ext cx="379" cy="516"/>
            </a:xfrm>
            <a:custGeom>
              <a:avLst/>
              <a:gdLst>
                <a:gd name="T0" fmla="*/ 0 w 159"/>
                <a:gd name="T1" fmla="*/ 0 h 219"/>
                <a:gd name="T2" fmla="*/ 0 w 159"/>
                <a:gd name="T3" fmla="*/ 9 h 219"/>
                <a:gd name="T4" fmla="*/ 22 w 159"/>
                <a:gd name="T5" fmla="*/ 25 h 219"/>
                <a:gd name="T6" fmla="*/ 69 w 159"/>
                <a:gd name="T7" fmla="*/ 144 h 219"/>
                <a:gd name="T8" fmla="*/ 72 w 159"/>
                <a:gd name="T9" fmla="*/ 159 h 219"/>
                <a:gd name="T10" fmla="*/ 64 w 159"/>
                <a:gd name="T11" fmla="*/ 184 h 219"/>
                <a:gd name="T12" fmla="*/ 51 w 159"/>
                <a:gd name="T13" fmla="*/ 197 h 219"/>
                <a:gd name="T14" fmla="*/ 40 w 159"/>
                <a:gd name="T15" fmla="*/ 191 h 219"/>
                <a:gd name="T16" fmla="*/ 31 w 159"/>
                <a:gd name="T17" fmla="*/ 186 h 219"/>
                <a:gd name="T18" fmla="*/ 18 w 159"/>
                <a:gd name="T19" fmla="*/ 203 h 219"/>
                <a:gd name="T20" fmla="*/ 39 w 159"/>
                <a:gd name="T21" fmla="*/ 219 h 219"/>
                <a:gd name="T22" fmla="*/ 81 w 159"/>
                <a:gd name="T23" fmla="*/ 171 h 219"/>
                <a:gd name="T24" fmla="*/ 137 w 159"/>
                <a:gd name="T25" fmla="*/ 24 h 219"/>
                <a:gd name="T26" fmla="*/ 159 w 159"/>
                <a:gd name="T27" fmla="*/ 9 h 219"/>
                <a:gd name="T28" fmla="*/ 159 w 159"/>
                <a:gd name="T29" fmla="*/ 0 h 219"/>
                <a:gd name="T30" fmla="*/ 101 w 159"/>
                <a:gd name="T31" fmla="*/ 0 h 219"/>
                <a:gd name="T32" fmla="*/ 101 w 159"/>
                <a:gd name="T33" fmla="*/ 9 h 219"/>
                <a:gd name="T34" fmla="*/ 117 w 159"/>
                <a:gd name="T35" fmla="*/ 11 h 219"/>
                <a:gd name="T36" fmla="*/ 121 w 159"/>
                <a:gd name="T37" fmla="*/ 21 h 219"/>
                <a:gd name="T38" fmla="*/ 88 w 159"/>
                <a:gd name="T39" fmla="*/ 119 h 219"/>
                <a:gd name="T40" fmla="*/ 87 w 159"/>
                <a:gd name="T41" fmla="*/ 119 h 219"/>
                <a:gd name="T42" fmla="*/ 51 w 159"/>
                <a:gd name="T43" fmla="*/ 19 h 219"/>
                <a:gd name="T44" fmla="*/ 55 w 159"/>
                <a:gd name="T45" fmla="*/ 10 h 219"/>
                <a:gd name="T46" fmla="*/ 68 w 159"/>
                <a:gd name="T47" fmla="*/ 9 h 219"/>
                <a:gd name="T48" fmla="*/ 68 w 159"/>
                <a:gd name="T49" fmla="*/ 0 h 219"/>
                <a:gd name="T50" fmla="*/ 0 w 159"/>
                <a:gd name="T5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" h="21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10"/>
                    <a:pt x="17" y="11"/>
                    <a:pt x="22" y="25"/>
                  </a:cubicBezTo>
                  <a:cubicBezTo>
                    <a:pt x="37" y="60"/>
                    <a:pt x="62" y="124"/>
                    <a:pt x="69" y="144"/>
                  </a:cubicBezTo>
                  <a:cubicBezTo>
                    <a:pt x="71" y="149"/>
                    <a:pt x="72" y="154"/>
                    <a:pt x="72" y="159"/>
                  </a:cubicBezTo>
                  <a:cubicBezTo>
                    <a:pt x="72" y="166"/>
                    <a:pt x="69" y="175"/>
                    <a:pt x="64" y="184"/>
                  </a:cubicBezTo>
                  <a:cubicBezTo>
                    <a:pt x="60" y="194"/>
                    <a:pt x="55" y="197"/>
                    <a:pt x="51" y="197"/>
                  </a:cubicBezTo>
                  <a:cubicBezTo>
                    <a:pt x="48" y="197"/>
                    <a:pt x="46" y="196"/>
                    <a:pt x="40" y="191"/>
                  </a:cubicBezTo>
                  <a:cubicBezTo>
                    <a:pt x="37" y="188"/>
                    <a:pt x="35" y="186"/>
                    <a:pt x="31" y="186"/>
                  </a:cubicBezTo>
                  <a:cubicBezTo>
                    <a:pt x="26" y="186"/>
                    <a:pt x="18" y="194"/>
                    <a:pt x="18" y="203"/>
                  </a:cubicBezTo>
                  <a:cubicBezTo>
                    <a:pt x="18" y="210"/>
                    <a:pt x="27" y="219"/>
                    <a:pt x="39" y="219"/>
                  </a:cubicBezTo>
                  <a:cubicBezTo>
                    <a:pt x="51" y="219"/>
                    <a:pt x="66" y="215"/>
                    <a:pt x="81" y="171"/>
                  </a:cubicBezTo>
                  <a:cubicBezTo>
                    <a:pt x="100" y="118"/>
                    <a:pt x="127" y="45"/>
                    <a:pt x="137" y="24"/>
                  </a:cubicBezTo>
                  <a:cubicBezTo>
                    <a:pt x="142" y="12"/>
                    <a:pt x="144" y="10"/>
                    <a:pt x="159" y="9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22" y="11"/>
                    <a:pt x="123" y="15"/>
                    <a:pt x="121" y="21"/>
                  </a:cubicBezTo>
                  <a:cubicBezTo>
                    <a:pt x="117" y="39"/>
                    <a:pt x="101" y="84"/>
                    <a:pt x="88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74" y="83"/>
                    <a:pt x="62" y="51"/>
                    <a:pt x="51" y="19"/>
                  </a:cubicBezTo>
                  <a:cubicBezTo>
                    <a:pt x="49" y="14"/>
                    <a:pt x="48" y="11"/>
                    <a:pt x="55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gray">
            <a:xfrm>
              <a:off x="1121" y="1973"/>
              <a:ext cx="304" cy="359"/>
            </a:xfrm>
            <a:custGeom>
              <a:avLst/>
              <a:gdLst>
                <a:gd name="T0" fmla="*/ 129 w 129"/>
                <a:gd name="T1" fmla="*/ 60 h 153"/>
                <a:gd name="T2" fmla="*/ 69 w 129"/>
                <a:gd name="T3" fmla="*/ 0 h 153"/>
                <a:gd name="T4" fmla="*/ 0 w 129"/>
                <a:gd name="T5" fmla="*/ 78 h 153"/>
                <a:gd name="T6" fmla="*/ 69 w 129"/>
                <a:gd name="T7" fmla="*/ 153 h 153"/>
                <a:gd name="T8" fmla="*/ 124 w 129"/>
                <a:gd name="T9" fmla="*/ 120 h 153"/>
                <a:gd name="T10" fmla="*/ 114 w 129"/>
                <a:gd name="T11" fmla="*/ 115 h 153"/>
                <a:gd name="T12" fmla="*/ 75 w 129"/>
                <a:gd name="T13" fmla="*/ 138 h 153"/>
                <a:gd name="T14" fmla="*/ 31 w 129"/>
                <a:gd name="T15" fmla="*/ 71 h 153"/>
                <a:gd name="T16" fmla="*/ 117 w 129"/>
                <a:gd name="T17" fmla="*/ 71 h 153"/>
                <a:gd name="T18" fmla="*/ 129 w 129"/>
                <a:gd name="T19" fmla="*/ 60 h 153"/>
                <a:gd name="T20" fmla="*/ 98 w 129"/>
                <a:gd name="T21" fmla="*/ 50 h 153"/>
                <a:gd name="T22" fmla="*/ 88 w 129"/>
                <a:gd name="T23" fmla="*/ 60 h 153"/>
                <a:gd name="T24" fmla="*/ 32 w 129"/>
                <a:gd name="T25" fmla="*/ 60 h 153"/>
                <a:gd name="T26" fmla="*/ 67 w 129"/>
                <a:gd name="T27" fmla="*/ 10 h 153"/>
                <a:gd name="T28" fmla="*/ 98 w 129"/>
                <a:gd name="T29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53">
                  <a:moveTo>
                    <a:pt x="129" y="60"/>
                  </a:moveTo>
                  <a:cubicBezTo>
                    <a:pt x="129" y="42"/>
                    <a:pt x="124" y="0"/>
                    <a:pt x="69" y="0"/>
                  </a:cubicBezTo>
                  <a:cubicBezTo>
                    <a:pt x="22" y="0"/>
                    <a:pt x="0" y="33"/>
                    <a:pt x="0" y="78"/>
                  </a:cubicBezTo>
                  <a:cubicBezTo>
                    <a:pt x="0" y="125"/>
                    <a:pt x="21" y="153"/>
                    <a:pt x="69" y="153"/>
                  </a:cubicBezTo>
                  <a:cubicBezTo>
                    <a:pt x="98" y="152"/>
                    <a:pt x="115" y="139"/>
                    <a:pt x="124" y="12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06" y="128"/>
                    <a:pt x="95" y="138"/>
                    <a:pt x="75" y="138"/>
                  </a:cubicBezTo>
                  <a:cubicBezTo>
                    <a:pt x="38" y="138"/>
                    <a:pt x="31" y="102"/>
                    <a:pt x="31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4" y="71"/>
                    <a:pt x="129" y="70"/>
                    <a:pt x="129" y="60"/>
                  </a:cubicBezTo>
                  <a:close/>
                  <a:moveTo>
                    <a:pt x="98" y="50"/>
                  </a:moveTo>
                  <a:cubicBezTo>
                    <a:pt x="98" y="56"/>
                    <a:pt x="96" y="60"/>
                    <a:pt x="8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48"/>
                    <a:pt x="36" y="10"/>
                    <a:pt x="67" y="10"/>
                  </a:cubicBezTo>
                  <a:cubicBezTo>
                    <a:pt x="95" y="10"/>
                    <a:pt x="98" y="39"/>
                    <a:pt x="98" y="5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gray">
            <a:xfrm>
              <a:off x="1470" y="1973"/>
              <a:ext cx="252" cy="351"/>
            </a:xfrm>
            <a:custGeom>
              <a:avLst/>
              <a:gdLst>
                <a:gd name="T0" fmla="*/ 46 w 104"/>
                <a:gd name="T1" fmla="*/ 0 h 149"/>
                <a:gd name="T2" fmla="*/ 0 w 104"/>
                <a:gd name="T3" fmla="*/ 7 h 149"/>
                <a:gd name="T4" fmla="*/ 0 w 104"/>
                <a:gd name="T5" fmla="*/ 15 h 149"/>
                <a:gd name="T6" fmla="*/ 12 w 104"/>
                <a:gd name="T7" fmla="*/ 16 h 149"/>
                <a:gd name="T8" fmla="*/ 21 w 104"/>
                <a:gd name="T9" fmla="*/ 30 h 149"/>
                <a:gd name="T10" fmla="*/ 21 w 104"/>
                <a:gd name="T11" fmla="*/ 149 h 149"/>
                <a:gd name="T12" fmla="*/ 49 w 104"/>
                <a:gd name="T13" fmla="*/ 149 h 149"/>
                <a:gd name="T14" fmla="*/ 49 w 104"/>
                <a:gd name="T15" fmla="*/ 54 h 149"/>
                <a:gd name="T16" fmla="*/ 66 w 104"/>
                <a:gd name="T17" fmla="*/ 23 h 149"/>
                <a:gd name="T18" fmla="*/ 85 w 104"/>
                <a:gd name="T19" fmla="*/ 30 h 149"/>
                <a:gd name="T20" fmla="*/ 91 w 104"/>
                <a:gd name="T21" fmla="*/ 31 h 149"/>
                <a:gd name="T22" fmla="*/ 104 w 104"/>
                <a:gd name="T23" fmla="*/ 14 h 149"/>
                <a:gd name="T24" fmla="*/ 89 w 104"/>
                <a:gd name="T25" fmla="*/ 0 h 149"/>
                <a:gd name="T26" fmla="*/ 49 w 104"/>
                <a:gd name="T27" fmla="*/ 24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7"/>
                    <a:pt x="21" y="19"/>
                    <a:pt x="21" y="30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31"/>
                    <a:pt x="59" y="23"/>
                    <a:pt x="66" y="23"/>
                  </a:cubicBezTo>
                  <a:cubicBezTo>
                    <a:pt x="71" y="23"/>
                    <a:pt x="76" y="25"/>
                    <a:pt x="85" y="30"/>
                  </a:cubicBezTo>
                  <a:cubicBezTo>
                    <a:pt x="87" y="31"/>
                    <a:pt x="89" y="31"/>
                    <a:pt x="91" y="31"/>
                  </a:cubicBezTo>
                  <a:cubicBezTo>
                    <a:pt x="98" y="31"/>
                    <a:pt x="104" y="24"/>
                    <a:pt x="104" y="14"/>
                  </a:cubicBezTo>
                  <a:cubicBezTo>
                    <a:pt x="104" y="8"/>
                    <a:pt x="100" y="0"/>
                    <a:pt x="89" y="0"/>
                  </a:cubicBezTo>
                  <a:cubicBezTo>
                    <a:pt x="78" y="0"/>
                    <a:pt x="69" y="6"/>
                    <a:pt x="49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gray">
            <a:xfrm>
              <a:off x="2360" y="1973"/>
              <a:ext cx="245" cy="351"/>
            </a:xfrm>
            <a:custGeom>
              <a:avLst/>
              <a:gdLst>
                <a:gd name="T0" fmla="*/ 46 w 104"/>
                <a:gd name="T1" fmla="*/ 0 h 149"/>
                <a:gd name="T2" fmla="*/ 49 w 104"/>
                <a:gd name="T3" fmla="*/ 24 h 149"/>
                <a:gd name="T4" fmla="*/ 89 w 104"/>
                <a:gd name="T5" fmla="*/ 0 h 149"/>
                <a:gd name="T6" fmla="*/ 104 w 104"/>
                <a:gd name="T7" fmla="*/ 15 h 149"/>
                <a:gd name="T8" fmla="*/ 91 w 104"/>
                <a:gd name="T9" fmla="*/ 31 h 149"/>
                <a:gd name="T10" fmla="*/ 85 w 104"/>
                <a:gd name="T11" fmla="*/ 30 h 149"/>
                <a:gd name="T12" fmla="*/ 66 w 104"/>
                <a:gd name="T13" fmla="*/ 23 h 149"/>
                <a:gd name="T14" fmla="*/ 49 w 104"/>
                <a:gd name="T15" fmla="*/ 54 h 149"/>
                <a:gd name="T16" fmla="*/ 49 w 104"/>
                <a:gd name="T17" fmla="*/ 149 h 149"/>
                <a:gd name="T18" fmla="*/ 21 w 104"/>
                <a:gd name="T19" fmla="*/ 149 h 149"/>
                <a:gd name="T20" fmla="*/ 21 w 104"/>
                <a:gd name="T21" fmla="*/ 30 h 149"/>
                <a:gd name="T22" fmla="*/ 12 w 104"/>
                <a:gd name="T23" fmla="*/ 16 h 149"/>
                <a:gd name="T24" fmla="*/ 0 w 104"/>
                <a:gd name="T25" fmla="*/ 15 h 149"/>
                <a:gd name="T26" fmla="*/ 0 w 104"/>
                <a:gd name="T27" fmla="*/ 7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69" y="7"/>
                    <a:pt x="78" y="0"/>
                    <a:pt x="89" y="0"/>
                  </a:cubicBezTo>
                  <a:cubicBezTo>
                    <a:pt x="100" y="0"/>
                    <a:pt x="104" y="8"/>
                    <a:pt x="104" y="15"/>
                  </a:cubicBezTo>
                  <a:cubicBezTo>
                    <a:pt x="104" y="24"/>
                    <a:pt x="98" y="31"/>
                    <a:pt x="91" y="31"/>
                  </a:cubicBezTo>
                  <a:cubicBezTo>
                    <a:pt x="89" y="31"/>
                    <a:pt x="87" y="31"/>
                    <a:pt x="85" y="30"/>
                  </a:cubicBezTo>
                  <a:cubicBezTo>
                    <a:pt x="76" y="25"/>
                    <a:pt x="71" y="23"/>
                    <a:pt x="66" y="23"/>
                  </a:cubicBezTo>
                  <a:cubicBezTo>
                    <a:pt x="59" y="23"/>
                    <a:pt x="49" y="31"/>
                    <a:pt x="49" y="54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9"/>
                    <a:pt x="20" y="18"/>
                    <a:pt x="1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gray">
            <a:xfrm>
              <a:off x="1893" y="1823"/>
              <a:ext cx="423" cy="508"/>
            </a:xfrm>
            <a:custGeom>
              <a:avLst/>
              <a:gdLst>
                <a:gd name="T0" fmla="*/ 174 w 179"/>
                <a:gd name="T1" fmla="*/ 12 h 215"/>
                <a:gd name="T2" fmla="*/ 111 w 179"/>
                <a:gd name="T3" fmla="*/ 0 h 215"/>
                <a:gd name="T4" fmla="*/ 27 w 179"/>
                <a:gd name="T5" fmla="*/ 31 h 215"/>
                <a:gd name="T6" fmla="*/ 0 w 179"/>
                <a:gd name="T7" fmla="*/ 109 h 215"/>
                <a:gd name="T8" fmla="*/ 28 w 179"/>
                <a:gd name="T9" fmla="*/ 190 h 215"/>
                <a:gd name="T10" fmla="*/ 109 w 179"/>
                <a:gd name="T11" fmla="*/ 215 h 215"/>
                <a:gd name="T12" fmla="*/ 175 w 179"/>
                <a:gd name="T13" fmla="*/ 201 h 215"/>
                <a:gd name="T14" fmla="*/ 179 w 179"/>
                <a:gd name="T15" fmla="*/ 151 h 215"/>
                <a:gd name="T16" fmla="*/ 170 w 179"/>
                <a:gd name="T17" fmla="*/ 151 h 215"/>
                <a:gd name="T18" fmla="*/ 108 w 179"/>
                <a:gd name="T19" fmla="*/ 205 h 215"/>
                <a:gd name="T20" fmla="*/ 33 w 179"/>
                <a:gd name="T21" fmla="*/ 108 h 215"/>
                <a:gd name="T22" fmla="*/ 108 w 179"/>
                <a:gd name="T23" fmla="*/ 10 h 215"/>
                <a:gd name="T24" fmla="*/ 165 w 179"/>
                <a:gd name="T25" fmla="*/ 58 h 215"/>
                <a:gd name="T26" fmla="*/ 174 w 179"/>
                <a:gd name="T27" fmla="*/ 58 h 215"/>
                <a:gd name="T28" fmla="*/ 174 w 179"/>
                <a:gd name="T29" fmla="*/ 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215">
                  <a:moveTo>
                    <a:pt x="174" y="12"/>
                  </a:moveTo>
                  <a:cubicBezTo>
                    <a:pt x="161" y="5"/>
                    <a:pt x="138" y="0"/>
                    <a:pt x="111" y="0"/>
                  </a:cubicBezTo>
                  <a:cubicBezTo>
                    <a:pt x="74" y="0"/>
                    <a:pt x="45" y="11"/>
                    <a:pt x="27" y="31"/>
                  </a:cubicBezTo>
                  <a:cubicBezTo>
                    <a:pt x="10" y="50"/>
                    <a:pt x="0" y="75"/>
                    <a:pt x="0" y="109"/>
                  </a:cubicBezTo>
                  <a:cubicBezTo>
                    <a:pt x="0" y="144"/>
                    <a:pt x="10" y="172"/>
                    <a:pt x="28" y="190"/>
                  </a:cubicBezTo>
                  <a:cubicBezTo>
                    <a:pt x="47" y="208"/>
                    <a:pt x="76" y="215"/>
                    <a:pt x="109" y="215"/>
                  </a:cubicBezTo>
                  <a:cubicBezTo>
                    <a:pt x="133" y="215"/>
                    <a:pt x="161" y="209"/>
                    <a:pt x="175" y="201"/>
                  </a:cubicBezTo>
                  <a:cubicBezTo>
                    <a:pt x="179" y="151"/>
                    <a:pt x="179" y="151"/>
                    <a:pt x="179" y="151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62" y="182"/>
                    <a:pt x="147" y="205"/>
                    <a:pt x="108" y="205"/>
                  </a:cubicBezTo>
                  <a:cubicBezTo>
                    <a:pt x="46" y="205"/>
                    <a:pt x="33" y="144"/>
                    <a:pt x="33" y="108"/>
                  </a:cubicBezTo>
                  <a:cubicBezTo>
                    <a:pt x="33" y="59"/>
                    <a:pt x="53" y="10"/>
                    <a:pt x="108" y="10"/>
                  </a:cubicBezTo>
                  <a:cubicBezTo>
                    <a:pt x="139" y="10"/>
                    <a:pt x="160" y="23"/>
                    <a:pt x="165" y="58"/>
                  </a:cubicBezTo>
                  <a:cubicBezTo>
                    <a:pt x="174" y="58"/>
                    <a:pt x="174" y="58"/>
                    <a:pt x="174" y="58"/>
                  </a:cubicBezTo>
                  <a:lnTo>
                    <a:pt x="174" y="1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gray">
            <a:xfrm>
              <a:off x="2620" y="1973"/>
              <a:ext cx="334" cy="359"/>
            </a:xfrm>
            <a:custGeom>
              <a:avLst/>
              <a:gdLst>
                <a:gd name="T0" fmla="*/ 72 w 143"/>
                <a:gd name="T1" fmla="*/ 0 h 153"/>
                <a:gd name="T2" fmla="*/ 0 w 143"/>
                <a:gd name="T3" fmla="*/ 77 h 153"/>
                <a:gd name="T4" fmla="*/ 72 w 143"/>
                <a:gd name="T5" fmla="*/ 153 h 153"/>
                <a:gd name="T6" fmla="*/ 143 w 143"/>
                <a:gd name="T7" fmla="*/ 77 h 153"/>
                <a:gd name="T8" fmla="*/ 72 w 143"/>
                <a:gd name="T9" fmla="*/ 0 h 153"/>
                <a:gd name="T10" fmla="*/ 31 w 143"/>
                <a:gd name="T11" fmla="*/ 77 h 153"/>
                <a:gd name="T12" fmla="*/ 72 w 143"/>
                <a:gd name="T13" fmla="*/ 11 h 153"/>
                <a:gd name="T14" fmla="*/ 112 w 143"/>
                <a:gd name="T15" fmla="*/ 77 h 153"/>
                <a:gd name="T16" fmla="*/ 72 w 143"/>
                <a:gd name="T17" fmla="*/ 143 h 153"/>
                <a:gd name="T18" fmla="*/ 31 w 143"/>
                <a:gd name="T1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53">
                  <a:moveTo>
                    <a:pt x="72" y="0"/>
                  </a:moveTo>
                  <a:cubicBezTo>
                    <a:pt x="24" y="0"/>
                    <a:pt x="0" y="28"/>
                    <a:pt x="0" y="77"/>
                  </a:cubicBezTo>
                  <a:cubicBezTo>
                    <a:pt x="0" y="125"/>
                    <a:pt x="24" y="153"/>
                    <a:pt x="72" y="153"/>
                  </a:cubicBezTo>
                  <a:cubicBezTo>
                    <a:pt x="120" y="153"/>
                    <a:pt x="143" y="125"/>
                    <a:pt x="143" y="77"/>
                  </a:cubicBezTo>
                  <a:cubicBezTo>
                    <a:pt x="143" y="28"/>
                    <a:pt x="120" y="0"/>
                    <a:pt x="72" y="0"/>
                  </a:cubicBezTo>
                  <a:close/>
                  <a:moveTo>
                    <a:pt x="31" y="77"/>
                  </a:moveTo>
                  <a:cubicBezTo>
                    <a:pt x="31" y="36"/>
                    <a:pt x="44" y="11"/>
                    <a:pt x="72" y="11"/>
                  </a:cubicBezTo>
                  <a:cubicBezTo>
                    <a:pt x="99" y="11"/>
                    <a:pt x="112" y="36"/>
                    <a:pt x="112" y="77"/>
                  </a:cubicBezTo>
                  <a:cubicBezTo>
                    <a:pt x="112" y="118"/>
                    <a:pt x="99" y="143"/>
                    <a:pt x="72" y="143"/>
                  </a:cubicBezTo>
                  <a:cubicBezTo>
                    <a:pt x="44" y="143"/>
                    <a:pt x="31" y="118"/>
                    <a:pt x="31" y="77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gray">
            <a:xfrm>
              <a:off x="2999" y="1973"/>
              <a:ext cx="379" cy="516"/>
            </a:xfrm>
            <a:custGeom>
              <a:avLst/>
              <a:gdLst>
                <a:gd name="T0" fmla="*/ 49 w 158"/>
                <a:gd name="T1" fmla="*/ 54 h 221"/>
                <a:gd name="T2" fmla="*/ 53 w 158"/>
                <a:gd name="T3" fmla="*/ 37 h 221"/>
                <a:gd name="T4" fmla="*/ 88 w 158"/>
                <a:gd name="T5" fmla="*/ 16 h 221"/>
                <a:gd name="T6" fmla="*/ 127 w 158"/>
                <a:gd name="T7" fmla="*/ 75 h 221"/>
                <a:gd name="T8" fmla="*/ 83 w 158"/>
                <a:gd name="T9" fmla="*/ 143 h 221"/>
                <a:gd name="T10" fmla="*/ 51 w 158"/>
                <a:gd name="T11" fmla="*/ 121 h 221"/>
                <a:gd name="T12" fmla="*/ 49 w 158"/>
                <a:gd name="T13" fmla="*/ 103 h 221"/>
                <a:gd name="T14" fmla="*/ 49 w 158"/>
                <a:gd name="T15" fmla="*/ 54 h 221"/>
                <a:gd name="T16" fmla="*/ 0 w 158"/>
                <a:gd name="T17" fmla="*/ 7 h 221"/>
                <a:gd name="T18" fmla="*/ 0 w 158"/>
                <a:gd name="T19" fmla="*/ 15 h 221"/>
                <a:gd name="T20" fmla="*/ 11 w 158"/>
                <a:gd name="T21" fmla="*/ 16 h 221"/>
                <a:gd name="T22" fmla="*/ 21 w 158"/>
                <a:gd name="T23" fmla="*/ 30 h 221"/>
                <a:gd name="T24" fmla="*/ 21 w 158"/>
                <a:gd name="T25" fmla="*/ 221 h 221"/>
                <a:gd name="T26" fmla="*/ 49 w 158"/>
                <a:gd name="T27" fmla="*/ 221 h 221"/>
                <a:gd name="T28" fmla="*/ 49 w 158"/>
                <a:gd name="T29" fmla="*/ 146 h 221"/>
                <a:gd name="T30" fmla="*/ 83 w 158"/>
                <a:gd name="T31" fmla="*/ 153 h 221"/>
                <a:gd name="T32" fmla="*/ 158 w 158"/>
                <a:gd name="T33" fmla="*/ 73 h 221"/>
                <a:gd name="T34" fmla="*/ 100 w 158"/>
                <a:gd name="T35" fmla="*/ 0 h 221"/>
                <a:gd name="T36" fmla="*/ 49 w 158"/>
                <a:gd name="T37" fmla="*/ 22 h 221"/>
                <a:gd name="T38" fmla="*/ 45 w 158"/>
                <a:gd name="T39" fmla="*/ 0 h 221"/>
                <a:gd name="T40" fmla="*/ 0 w 158"/>
                <a:gd name="T41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21">
                  <a:moveTo>
                    <a:pt x="49" y="54"/>
                  </a:moveTo>
                  <a:cubicBezTo>
                    <a:pt x="49" y="47"/>
                    <a:pt x="50" y="42"/>
                    <a:pt x="53" y="37"/>
                  </a:cubicBezTo>
                  <a:cubicBezTo>
                    <a:pt x="60" y="23"/>
                    <a:pt x="72" y="16"/>
                    <a:pt x="88" y="16"/>
                  </a:cubicBezTo>
                  <a:cubicBezTo>
                    <a:pt x="100" y="16"/>
                    <a:pt x="127" y="24"/>
                    <a:pt x="127" y="75"/>
                  </a:cubicBezTo>
                  <a:cubicBezTo>
                    <a:pt x="127" y="119"/>
                    <a:pt x="113" y="143"/>
                    <a:pt x="83" y="143"/>
                  </a:cubicBezTo>
                  <a:cubicBezTo>
                    <a:pt x="68" y="143"/>
                    <a:pt x="56" y="135"/>
                    <a:pt x="51" y="121"/>
                  </a:cubicBezTo>
                  <a:cubicBezTo>
                    <a:pt x="49" y="116"/>
                    <a:pt x="49" y="110"/>
                    <a:pt x="49" y="103"/>
                  </a:cubicBezTo>
                  <a:lnTo>
                    <a:pt x="49" y="54"/>
                  </a:lnTo>
                  <a:close/>
                  <a:moveTo>
                    <a:pt x="0" y="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ubicBezTo>
                    <a:pt x="21" y="221"/>
                    <a:pt x="21" y="221"/>
                    <a:pt x="21" y="221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55" y="150"/>
                    <a:pt x="69" y="153"/>
                    <a:pt x="83" y="153"/>
                  </a:cubicBezTo>
                  <a:cubicBezTo>
                    <a:pt x="123" y="153"/>
                    <a:pt x="158" y="135"/>
                    <a:pt x="158" y="73"/>
                  </a:cubicBezTo>
                  <a:cubicBezTo>
                    <a:pt x="158" y="52"/>
                    <a:pt x="154" y="0"/>
                    <a:pt x="100" y="0"/>
                  </a:cubicBezTo>
                  <a:cubicBezTo>
                    <a:pt x="78" y="0"/>
                    <a:pt x="61" y="15"/>
                    <a:pt x="49" y="22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gray">
            <a:xfrm>
              <a:off x="5478" y="1973"/>
              <a:ext cx="304" cy="359"/>
            </a:xfrm>
            <a:custGeom>
              <a:avLst/>
              <a:gdLst>
                <a:gd name="T0" fmla="*/ 116 w 128"/>
                <a:gd name="T1" fmla="*/ 71 h 154"/>
                <a:gd name="T2" fmla="*/ 31 w 128"/>
                <a:gd name="T3" fmla="*/ 71 h 154"/>
                <a:gd name="T4" fmla="*/ 74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8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6 w 128"/>
                <a:gd name="T19" fmla="*/ 71 h 154"/>
                <a:gd name="T20" fmla="*/ 31 w 128"/>
                <a:gd name="T21" fmla="*/ 60 h 154"/>
                <a:gd name="T22" fmla="*/ 66 w 128"/>
                <a:gd name="T23" fmla="*/ 11 h 154"/>
                <a:gd name="T24" fmla="*/ 97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6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7" y="138"/>
                    <a:pt x="74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8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6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5" y="11"/>
                    <a:pt x="66" y="11"/>
                  </a:cubicBezTo>
                  <a:cubicBezTo>
                    <a:pt x="94" y="11"/>
                    <a:pt x="97" y="39"/>
                    <a:pt x="97" y="50"/>
                  </a:cubicBezTo>
                  <a:cubicBezTo>
                    <a:pt x="97" y="56"/>
                    <a:pt x="95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gray">
            <a:xfrm>
              <a:off x="4357" y="1973"/>
              <a:ext cx="304" cy="359"/>
            </a:xfrm>
            <a:custGeom>
              <a:avLst/>
              <a:gdLst>
                <a:gd name="T0" fmla="*/ 117 w 128"/>
                <a:gd name="T1" fmla="*/ 71 h 154"/>
                <a:gd name="T2" fmla="*/ 31 w 128"/>
                <a:gd name="T3" fmla="*/ 71 h 154"/>
                <a:gd name="T4" fmla="*/ 75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9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7 w 128"/>
                <a:gd name="T19" fmla="*/ 71 h 154"/>
                <a:gd name="T20" fmla="*/ 31 w 128"/>
                <a:gd name="T21" fmla="*/ 60 h 154"/>
                <a:gd name="T22" fmla="*/ 67 w 128"/>
                <a:gd name="T23" fmla="*/ 11 h 154"/>
                <a:gd name="T24" fmla="*/ 98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7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7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6" y="11"/>
                    <a:pt x="67" y="11"/>
                  </a:cubicBezTo>
                  <a:cubicBezTo>
                    <a:pt x="94" y="11"/>
                    <a:pt x="98" y="39"/>
                    <a:pt x="98" y="50"/>
                  </a:cubicBezTo>
                  <a:cubicBezTo>
                    <a:pt x="98" y="56"/>
                    <a:pt x="96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gray">
            <a:xfrm>
              <a:off x="3451" y="1823"/>
              <a:ext cx="319" cy="508"/>
            </a:xfrm>
            <a:custGeom>
              <a:avLst/>
              <a:gdLst>
                <a:gd name="T0" fmla="*/ 3 w 135"/>
                <a:gd name="T1" fmla="*/ 197 h 215"/>
                <a:gd name="T2" fmla="*/ 61 w 135"/>
                <a:gd name="T3" fmla="*/ 215 h 215"/>
                <a:gd name="T4" fmla="*/ 135 w 135"/>
                <a:gd name="T5" fmla="*/ 155 h 215"/>
                <a:gd name="T6" fmla="*/ 76 w 135"/>
                <a:gd name="T7" fmla="*/ 90 h 215"/>
                <a:gd name="T8" fmla="*/ 67 w 135"/>
                <a:gd name="T9" fmla="*/ 86 h 215"/>
                <a:gd name="T10" fmla="*/ 30 w 135"/>
                <a:gd name="T11" fmla="*/ 48 h 215"/>
                <a:gd name="T12" fmla="*/ 68 w 135"/>
                <a:gd name="T13" fmla="*/ 11 h 215"/>
                <a:gd name="T14" fmla="*/ 113 w 135"/>
                <a:gd name="T15" fmla="*/ 55 h 215"/>
                <a:gd name="T16" fmla="*/ 122 w 135"/>
                <a:gd name="T17" fmla="*/ 55 h 215"/>
                <a:gd name="T18" fmla="*/ 122 w 135"/>
                <a:gd name="T19" fmla="*/ 13 h 215"/>
                <a:gd name="T20" fmla="*/ 72 w 135"/>
                <a:gd name="T21" fmla="*/ 0 h 215"/>
                <a:gd name="T22" fmla="*/ 3 w 135"/>
                <a:gd name="T23" fmla="*/ 58 h 215"/>
                <a:gd name="T24" fmla="*/ 59 w 135"/>
                <a:gd name="T25" fmla="*/ 116 h 215"/>
                <a:gd name="T26" fmla="*/ 65 w 135"/>
                <a:gd name="T27" fmla="*/ 118 h 215"/>
                <a:gd name="T28" fmla="*/ 106 w 135"/>
                <a:gd name="T29" fmla="*/ 164 h 215"/>
                <a:gd name="T30" fmla="*/ 63 w 135"/>
                <a:gd name="T31" fmla="*/ 205 h 215"/>
                <a:gd name="T32" fmla="*/ 9 w 135"/>
                <a:gd name="T33" fmla="*/ 150 h 215"/>
                <a:gd name="T34" fmla="*/ 0 w 135"/>
                <a:gd name="T35" fmla="*/ 150 h 215"/>
                <a:gd name="T36" fmla="*/ 3 w 135"/>
                <a:gd name="T37" fmla="*/ 19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15">
                  <a:moveTo>
                    <a:pt x="3" y="197"/>
                  </a:moveTo>
                  <a:cubicBezTo>
                    <a:pt x="16" y="210"/>
                    <a:pt x="41" y="215"/>
                    <a:pt x="61" y="215"/>
                  </a:cubicBezTo>
                  <a:cubicBezTo>
                    <a:pt x="114" y="215"/>
                    <a:pt x="135" y="185"/>
                    <a:pt x="135" y="155"/>
                  </a:cubicBezTo>
                  <a:cubicBezTo>
                    <a:pt x="135" y="120"/>
                    <a:pt x="111" y="103"/>
                    <a:pt x="76" y="90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47" y="79"/>
                    <a:pt x="30" y="66"/>
                    <a:pt x="30" y="48"/>
                  </a:cubicBezTo>
                  <a:cubicBezTo>
                    <a:pt x="30" y="27"/>
                    <a:pt x="43" y="11"/>
                    <a:pt x="68" y="11"/>
                  </a:cubicBezTo>
                  <a:cubicBezTo>
                    <a:pt x="94" y="11"/>
                    <a:pt x="108" y="25"/>
                    <a:pt x="113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2" y="5"/>
                    <a:pt x="92" y="0"/>
                    <a:pt x="72" y="0"/>
                  </a:cubicBezTo>
                  <a:cubicBezTo>
                    <a:pt x="35" y="0"/>
                    <a:pt x="3" y="18"/>
                    <a:pt x="3" y="58"/>
                  </a:cubicBezTo>
                  <a:cubicBezTo>
                    <a:pt x="3" y="89"/>
                    <a:pt x="28" y="105"/>
                    <a:pt x="59" y="116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78" y="123"/>
                    <a:pt x="106" y="137"/>
                    <a:pt x="106" y="164"/>
                  </a:cubicBezTo>
                  <a:cubicBezTo>
                    <a:pt x="106" y="189"/>
                    <a:pt x="90" y="205"/>
                    <a:pt x="63" y="205"/>
                  </a:cubicBezTo>
                  <a:cubicBezTo>
                    <a:pt x="35" y="205"/>
                    <a:pt x="17" y="183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lnTo>
                    <a:pt x="3" y="19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gray">
            <a:xfrm>
              <a:off x="5129" y="1973"/>
              <a:ext cx="297" cy="359"/>
            </a:xfrm>
            <a:custGeom>
              <a:avLst/>
              <a:gdLst>
                <a:gd name="T0" fmla="*/ 31 w 124"/>
                <a:gd name="T1" fmla="*/ 73 h 154"/>
                <a:gd name="T2" fmla="*/ 75 w 124"/>
                <a:gd name="T3" fmla="*/ 138 h 154"/>
                <a:gd name="T4" fmla="*/ 113 w 124"/>
                <a:gd name="T5" fmla="*/ 115 h 154"/>
                <a:gd name="T6" fmla="*/ 123 w 124"/>
                <a:gd name="T7" fmla="*/ 120 h 154"/>
                <a:gd name="T8" fmla="*/ 69 w 124"/>
                <a:gd name="T9" fmla="*/ 153 h 154"/>
                <a:gd name="T10" fmla="*/ 0 w 124"/>
                <a:gd name="T11" fmla="*/ 78 h 154"/>
                <a:gd name="T12" fmla="*/ 72 w 124"/>
                <a:gd name="T13" fmla="*/ 0 h 154"/>
                <a:gd name="T14" fmla="*/ 124 w 124"/>
                <a:gd name="T15" fmla="*/ 29 h 154"/>
                <a:gd name="T16" fmla="*/ 106 w 124"/>
                <a:gd name="T17" fmla="*/ 44 h 154"/>
                <a:gd name="T18" fmla="*/ 97 w 124"/>
                <a:gd name="T19" fmla="*/ 37 h 154"/>
                <a:gd name="T20" fmla="*/ 69 w 124"/>
                <a:gd name="T21" fmla="*/ 11 h 154"/>
                <a:gd name="T22" fmla="*/ 31 w 124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54">
                  <a:moveTo>
                    <a:pt x="31" y="73"/>
                  </a:moveTo>
                  <a:cubicBezTo>
                    <a:pt x="30" y="103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8"/>
                    <a:pt x="18" y="0"/>
                    <a:pt x="72" y="0"/>
                  </a:cubicBezTo>
                  <a:cubicBezTo>
                    <a:pt x="104" y="0"/>
                    <a:pt x="124" y="15"/>
                    <a:pt x="124" y="29"/>
                  </a:cubicBezTo>
                  <a:cubicBezTo>
                    <a:pt x="124" y="40"/>
                    <a:pt x="112" y="44"/>
                    <a:pt x="106" y="44"/>
                  </a:cubicBezTo>
                  <a:cubicBezTo>
                    <a:pt x="101" y="44"/>
                    <a:pt x="99" y="41"/>
                    <a:pt x="97" y="37"/>
                  </a:cubicBezTo>
                  <a:cubicBezTo>
                    <a:pt x="91" y="20"/>
                    <a:pt x="83" y="11"/>
                    <a:pt x="69" y="11"/>
                  </a:cubicBezTo>
                  <a:cubicBezTo>
                    <a:pt x="48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gray">
            <a:xfrm>
              <a:off x="3830" y="1973"/>
              <a:ext cx="297" cy="359"/>
            </a:xfrm>
            <a:custGeom>
              <a:avLst/>
              <a:gdLst>
                <a:gd name="T0" fmla="*/ 31 w 125"/>
                <a:gd name="T1" fmla="*/ 73 h 154"/>
                <a:gd name="T2" fmla="*/ 75 w 125"/>
                <a:gd name="T3" fmla="*/ 138 h 154"/>
                <a:gd name="T4" fmla="*/ 114 w 125"/>
                <a:gd name="T5" fmla="*/ 115 h 154"/>
                <a:gd name="T6" fmla="*/ 123 w 125"/>
                <a:gd name="T7" fmla="*/ 120 h 154"/>
                <a:gd name="T8" fmla="*/ 69 w 125"/>
                <a:gd name="T9" fmla="*/ 153 h 154"/>
                <a:gd name="T10" fmla="*/ 0 w 125"/>
                <a:gd name="T11" fmla="*/ 78 h 154"/>
                <a:gd name="T12" fmla="*/ 73 w 125"/>
                <a:gd name="T13" fmla="*/ 0 h 154"/>
                <a:gd name="T14" fmla="*/ 125 w 125"/>
                <a:gd name="T15" fmla="*/ 29 h 154"/>
                <a:gd name="T16" fmla="*/ 107 w 125"/>
                <a:gd name="T17" fmla="*/ 44 h 154"/>
                <a:gd name="T18" fmla="*/ 98 w 125"/>
                <a:gd name="T19" fmla="*/ 37 h 154"/>
                <a:gd name="T20" fmla="*/ 69 w 125"/>
                <a:gd name="T21" fmla="*/ 11 h 154"/>
                <a:gd name="T22" fmla="*/ 31 w 125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154">
                  <a:moveTo>
                    <a:pt x="31" y="73"/>
                  </a:moveTo>
                  <a:cubicBezTo>
                    <a:pt x="31" y="103"/>
                    <a:pt x="39" y="138"/>
                    <a:pt x="75" y="138"/>
                  </a:cubicBezTo>
                  <a:cubicBezTo>
                    <a:pt x="94" y="138"/>
                    <a:pt x="106" y="128"/>
                    <a:pt x="114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8" y="153"/>
                    <a:pt x="69" y="153"/>
                  </a:cubicBezTo>
                  <a:cubicBezTo>
                    <a:pt x="21" y="154"/>
                    <a:pt x="0" y="125"/>
                    <a:pt x="0" y="78"/>
                  </a:cubicBezTo>
                  <a:cubicBezTo>
                    <a:pt x="0" y="38"/>
                    <a:pt x="19" y="0"/>
                    <a:pt x="73" y="0"/>
                  </a:cubicBezTo>
                  <a:cubicBezTo>
                    <a:pt x="105" y="0"/>
                    <a:pt x="125" y="15"/>
                    <a:pt x="125" y="29"/>
                  </a:cubicBezTo>
                  <a:cubicBezTo>
                    <a:pt x="125" y="40"/>
                    <a:pt x="113" y="44"/>
                    <a:pt x="107" y="44"/>
                  </a:cubicBezTo>
                  <a:cubicBezTo>
                    <a:pt x="101" y="44"/>
                    <a:pt x="100" y="41"/>
                    <a:pt x="98" y="37"/>
                  </a:cubicBezTo>
                  <a:cubicBezTo>
                    <a:pt x="92" y="20"/>
                    <a:pt x="83" y="11"/>
                    <a:pt x="69" y="11"/>
                  </a:cubicBezTo>
                  <a:cubicBezTo>
                    <a:pt x="49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gray">
            <a:xfrm>
              <a:off x="4706" y="1973"/>
              <a:ext cx="349" cy="351"/>
            </a:xfrm>
            <a:custGeom>
              <a:avLst/>
              <a:gdLst>
                <a:gd name="T0" fmla="*/ 21 w 146"/>
                <a:gd name="T1" fmla="*/ 30 h 149"/>
                <a:gd name="T2" fmla="*/ 20 w 146"/>
                <a:gd name="T3" fmla="*/ 149 h 149"/>
                <a:gd name="T4" fmla="*/ 48 w 146"/>
                <a:gd name="T5" fmla="*/ 149 h 149"/>
                <a:gd name="T6" fmla="*/ 49 w 146"/>
                <a:gd name="T7" fmla="*/ 54 h 149"/>
                <a:gd name="T8" fmla="*/ 52 w 146"/>
                <a:gd name="T9" fmla="*/ 38 h 149"/>
                <a:gd name="T10" fmla="*/ 87 w 146"/>
                <a:gd name="T11" fmla="*/ 16 h 149"/>
                <a:gd name="T12" fmla="*/ 118 w 146"/>
                <a:gd name="T13" fmla="*/ 53 h 149"/>
                <a:gd name="T14" fmla="*/ 119 w 146"/>
                <a:gd name="T15" fmla="*/ 149 h 149"/>
                <a:gd name="T16" fmla="*/ 146 w 146"/>
                <a:gd name="T17" fmla="*/ 149 h 149"/>
                <a:gd name="T18" fmla="*/ 146 w 146"/>
                <a:gd name="T19" fmla="*/ 47 h 149"/>
                <a:gd name="T20" fmla="*/ 103 w 146"/>
                <a:gd name="T21" fmla="*/ 0 h 149"/>
                <a:gd name="T22" fmla="*/ 48 w 146"/>
                <a:gd name="T23" fmla="*/ 23 h 149"/>
                <a:gd name="T24" fmla="*/ 44 w 146"/>
                <a:gd name="T25" fmla="*/ 0 h 149"/>
                <a:gd name="T26" fmla="*/ 0 w 146"/>
                <a:gd name="T27" fmla="*/ 8 h 149"/>
                <a:gd name="T28" fmla="*/ 0 w 146"/>
                <a:gd name="T29" fmla="*/ 15 h 149"/>
                <a:gd name="T30" fmla="*/ 11 w 146"/>
                <a:gd name="T31" fmla="*/ 16 h 149"/>
                <a:gd name="T32" fmla="*/ 21 w 146"/>
                <a:gd name="T33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9">
                  <a:moveTo>
                    <a:pt x="21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7"/>
                    <a:pt x="49" y="42"/>
                    <a:pt x="52" y="38"/>
                  </a:cubicBezTo>
                  <a:cubicBezTo>
                    <a:pt x="58" y="26"/>
                    <a:pt x="71" y="16"/>
                    <a:pt x="87" y="16"/>
                  </a:cubicBezTo>
                  <a:cubicBezTo>
                    <a:pt x="107" y="16"/>
                    <a:pt x="118" y="28"/>
                    <a:pt x="118" y="53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17"/>
                    <a:pt x="130" y="0"/>
                    <a:pt x="103" y="0"/>
                  </a:cubicBezTo>
                  <a:cubicBezTo>
                    <a:pt x="81" y="0"/>
                    <a:pt x="67" y="11"/>
                    <a:pt x="48" y="2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6" name="Oval 21"/>
            <p:cNvSpPr>
              <a:spLocks noChangeArrowheads="1"/>
            </p:cNvSpPr>
            <p:nvPr userDrawn="1"/>
          </p:nvSpPr>
          <p:spPr bwMode="gray">
            <a:xfrm>
              <a:off x="4194" y="1823"/>
              <a:ext cx="89" cy="82"/>
            </a:xfrm>
            <a:prstGeom prst="ellipse">
              <a:avLst/>
            </a:pr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gray">
            <a:xfrm>
              <a:off x="4157" y="1973"/>
              <a:ext cx="119" cy="351"/>
            </a:xfrm>
            <a:custGeom>
              <a:avLst/>
              <a:gdLst>
                <a:gd name="T0" fmla="*/ 20 w 48"/>
                <a:gd name="T1" fmla="*/ 30 h 149"/>
                <a:gd name="T2" fmla="*/ 20 w 48"/>
                <a:gd name="T3" fmla="*/ 149 h 149"/>
                <a:gd name="T4" fmla="*/ 48 w 48"/>
                <a:gd name="T5" fmla="*/ 149 h 149"/>
                <a:gd name="T6" fmla="*/ 48 w 48"/>
                <a:gd name="T7" fmla="*/ 2 h 149"/>
                <a:gd name="T8" fmla="*/ 46 w 48"/>
                <a:gd name="T9" fmla="*/ 0 h 149"/>
                <a:gd name="T10" fmla="*/ 0 w 48"/>
                <a:gd name="T11" fmla="*/ 8 h 149"/>
                <a:gd name="T12" fmla="*/ 0 w 48"/>
                <a:gd name="T13" fmla="*/ 15 h 149"/>
                <a:gd name="T14" fmla="*/ 11 w 48"/>
                <a:gd name="T15" fmla="*/ 17 h 149"/>
                <a:gd name="T16" fmla="*/ 20 w 48"/>
                <a:gd name="T17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49">
                  <a:moveTo>
                    <a:pt x="20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9" y="18"/>
                    <a:pt x="20" y="19"/>
                    <a:pt x="20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</p:grpSp>
      <p:sp>
        <p:nvSpPr>
          <p:cNvPr id="28" name="Foliennummernplatzhalter 1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424613"/>
            <a:ext cx="792396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/>
              <a:t>Page </a:t>
            </a:r>
            <a:fld id="{87F334AE-4EAC-4C2D-A638-92A76F09FC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11" name="think-cell Slide" r:id="rId33" imgW="360" imgH="360" progId="TCLayout.ActiveDocument.1">
                  <p:embed/>
                </p:oleObj>
              </mc:Choice>
              <mc:Fallback>
                <p:oleObj name="think-cell Slide" r:id="rId3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bayer_h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5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CS_Logo_Blk_10091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7" t="-2051" b="8717"/>
          <a:stretch>
            <a:fillRect/>
          </a:stretch>
        </p:blipFill>
        <p:spPr bwMode="gray">
          <a:xfrm>
            <a:off x="7324725" y="6453188"/>
            <a:ext cx="1352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McK Slide Elements"/>
          <p:cNvGrpSpPr>
            <a:grpSpLocks/>
          </p:cNvGrpSpPr>
          <p:nvPr userDrawn="1"/>
        </p:nvGrpSpPr>
        <p:grpSpPr bwMode="auto">
          <a:xfrm>
            <a:off x="455613" y="5995988"/>
            <a:ext cx="8515350" cy="352425"/>
            <a:chOff x="287" y="3777"/>
            <a:chExt cx="5364" cy="222"/>
          </a:xfrm>
        </p:grpSpPr>
        <p:sp>
          <p:nvSpPr>
            <p:cNvPr id="8" name="McK 4. Footnote" hidden="1"/>
            <p:cNvSpPr txBox="1">
              <a:spLocks noChangeArrowheads="1"/>
            </p:cNvSpPr>
            <p:nvPr userDrawn="1"/>
          </p:nvSpPr>
          <p:spPr bwMode="gray">
            <a:xfrm>
              <a:off x="287" y="3777"/>
              <a:ext cx="536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6BC200"/>
                </a:buClr>
                <a:defRPr/>
              </a:pPr>
              <a:r>
                <a:rPr lang="en-US" altLang="zh-CN" sz="1000" smtClean="0">
                  <a:solidFill>
                    <a:srgbClr val="002864"/>
                  </a:solidFill>
                  <a:ea typeface="SimSun" pitchFamily="2" charset="-122"/>
                  <a:cs typeface="Arial" pitchFamily="34" charset="0"/>
                </a:rPr>
                <a:t>1 Footnote</a:t>
              </a:r>
            </a:p>
          </p:txBody>
        </p:sp>
        <p:sp>
          <p:nvSpPr>
            <p:cNvPr id="9" name="McK 5. Source" hidden="1"/>
            <p:cNvSpPr>
              <a:spLocks noChangeArrowheads="1"/>
            </p:cNvSpPr>
            <p:nvPr userDrawn="1"/>
          </p:nvSpPr>
          <p:spPr bwMode="gray">
            <a:xfrm>
              <a:off x="287" y="3903"/>
              <a:ext cx="536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495300" indent="-495300" algn="l" defTabSz="895350">
                <a:buClr>
                  <a:srgbClr val="6BC200"/>
                </a:buClr>
                <a:tabLst>
                  <a:tab pos="487363" algn="l"/>
                </a:tabLst>
              </a:pPr>
              <a:r>
                <a:rPr lang="en-US" altLang="zh-CN" sz="1000" smtClean="0">
                  <a:solidFill>
                    <a:srgbClr val="002864"/>
                  </a:solidFill>
                  <a:ea typeface="SimSun" pitchFamily="2" charset="-122"/>
                </a:rPr>
                <a:t>Source:	Source</a:t>
              </a:r>
            </a:p>
          </p:txBody>
        </p:sp>
      </p:grpSp>
      <p:sp>
        <p:nvSpPr>
          <p:cNvPr id="10" name="McK 3. Unit of measure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55613" y="1417638"/>
            <a:ext cx="8515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953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47675" algn="l" defTabSz="8953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95350" algn="l" defTabSz="8953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344613" algn="l" defTabSz="895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92288" algn="l" defTabSz="8953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6BC200"/>
              </a:buClr>
              <a:defRPr/>
            </a:pPr>
            <a:r>
              <a:rPr lang="en-US" altLang="zh-CN" sz="1400" smtClean="0">
                <a:solidFill>
                  <a:srgbClr val="002864"/>
                </a:solidFill>
                <a:ea typeface="SimSun" pitchFamily="2" charset="-122"/>
                <a:cs typeface="Arial" pitchFamily="34" charset="0"/>
              </a:rPr>
              <a:t>Subtitle or Unit of measure, when both Unit of measure goes into 2nd line</a:t>
            </a:r>
          </a:p>
        </p:txBody>
      </p:sp>
      <p:sp>
        <p:nvSpPr>
          <p:cNvPr id="11" name="McK 1. On-page tracker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55613" y="58738"/>
            <a:ext cx="8509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buClr>
                <a:srgbClr val="6BC200"/>
              </a:buClr>
            </a:pPr>
            <a:r>
              <a:rPr lang="en-US" sz="1400" smtClean="0">
                <a:solidFill>
                  <a:srgbClr val="808080"/>
                </a:solidFill>
                <a:cs typeface="+mn-cs"/>
              </a:rPr>
              <a:t>TRACKER</a:t>
            </a:r>
          </a:p>
        </p:txBody>
      </p:sp>
      <p:grpSp>
        <p:nvGrpSpPr>
          <p:cNvPr id="12" name="ACET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347913" y="2006600"/>
            <a:ext cx="4264025" cy="508000"/>
            <a:chOff x="915" y="710"/>
            <a:chExt cx="2686" cy="320"/>
          </a:xfrm>
        </p:grpSpPr>
        <p:cxnSp>
          <p:nvCxnSpPr>
            <p:cNvPr id="13" name="AutoShape 16" hidden="1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17" hidden="1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600" b="1" smtClean="0">
                  <a:solidFill>
                    <a:srgbClr val="002864"/>
                  </a:solidFill>
                  <a:cs typeface="+mn-cs"/>
                </a:rPr>
                <a:t>Title</a:t>
              </a:r>
            </a:p>
            <a:p>
              <a:pPr algn="l">
                <a:buClr>
                  <a:srgbClr val="6BC200"/>
                </a:buClr>
              </a:pPr>
              <a:r>
                <a:rPr lang="en-US" sz="1600" smtClean="0">
                  <a:solidFill>
                    <a:srgbClr val="002864"/>
                  </a:solidFill>
                  <a:cs typeface="+mn-cs"/>
                </a:rPr>
                <a:t>Unit of measure</a:t>
              </a:r>
            </a:p>
          </p:txBody>
        </p:sp>
      </p:grpSp>
      <p:grpSp>
        <p:nvGrpSpPr>
          <p:cNvPr id="15" name="LegendBoxes" hidden="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8086725" y="1450975"/>
            <a:ext cx="842963" cy="976313"/>
            <a:chOff x="3394" y="519"/>
            <a:chExt cx="531" cy="615"/>
          </a:xfrm>
        </p:grpSpPr>
        <p:sp>
          <p:nvSpPr>
            <p:cNvPr id="16" name="LegendRectangle1" hidden="1"/>
            <p:cNvSpPr>
              <a:spLocks noChangeArrowheads="1"/>
            </p:cNvSpPr>
            <p:nvPr userDrawn="1"/>
          </p:nvSpPr>
          <p:spPr bwMode="gray">
            <a:xfrm>
              <a:off x="3394" y="526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7" name="LegendRectangle2" hidden="1"/>
            <p:cNvSpPr>
              <a:spLocks noChangeArrowheads="1"/>
            </p:cNvSpPr>
            <p:nvPr userDrawn="1"/>
          </p:nvSpPr>
          <p:spPr bwMode="gray">
            <a:xfrm>
              <a:off x="3394" y="69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8" name="LegendRectangle3" hidden="1"/>
            <p:cNvSpPr>
              <a:spLocks noChangeArrowheads="1"/>
            </p:cNvSpPr>
            <p:nvPr userDrawn="1"/>
          </p:nvSpPr>
          <p:spPr bwMode="gray">
            <a:xfrm>
              <a:off x="3394" y="860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9" name="LegendRectangle4" hidden="1"/>
            <p:cNvSpPr>
              <a:spLocks noChangeArrowheads="1"/>
            </p:cNvSpPr>
            <p:nvPr userDrawn="1"/>
          </p:nvSpPr>
          <p:spPr bwMode="gray">
            <a:xfrm>
              <a:off x="3394" y="1027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0" name="Legend1" hidden="1"/>
            <p:cNvSpPr>
              <a:spLocks noChangeArrowheads="1"/>
            </p:cNvSpPr>
            <p:nvPr userDrawn="1"/>
          </p:nvSpPr>
          <p:spPr bwMode="gray">
            <a:xfrm>
              <a:off x="3554" y="5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21" name="Legend2" hidden="1"/>
            <p:cNvSpPr>
              <a:spLocks noChangeArrowheads="1"/>
            </p:cNvSpPr>
            <p:nvPr userDrawn="1"/>
          </p:nvSpPr>
          <p:spPr bwMode="gray">
            <a:xfrm>
              <a:off x="3554" y="68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22" name="Legend3" hidden="1"/>
            <p:cNvSpPr>
              <a:spLocks noChangeArrowheads="1"/>
            </p:cNvSpPr>
            <p:nvPr userDrawn="1"/>
          </p:nvSpPr>
          <p:spPr bwMode="gray">
            <a:xfrm>
              <a:off x="3554" y="84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  <p:sp>
          <p:nvSpPr>
            <p:cNvPr id="23" name="Legend4" hidden="1"/>
            <p:cNvSpPr>
              <a:spLocks noChangeArrowheads="1"/>
            </p:cNvSpPr>
            <p:nvPr userDrawn="1"/>
          </p:nvSpPr>
          <p:spPr bwMode="gray">
            <a:xfrm>
              <a:off x="3554" y="10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Legend4</a:t>
              </a:r>
            </a:p>
          </p:txBody>
        </p:sp>
      </p:grpSp>
      <p:grpSp>
        <p:nvGrpSpPr>
          <p:cNvPr id="24" name="LegendLines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769225" y="1450975"/>
            <a:ext cx="1160463" cy="706438"/>
            <a:chOff x="2411" y="2750"/>
            <a:chExt cx="731" cy="445"/>
          </a:xfrm>
        </p:grpSpPr>
        <p:sp>
          <p:nvSpPr>
            <p:cNvPr id="25" name="LineLegend1" hidden="1"/>
            <p:cNvSpPr>
              <a:spLocks noChangeShapeType="1"/>
            </p:cNvSpPr>
            <p:nvPr/>
          </p:nvSpPr>
          <p:spPr bwMode="gray">
            <a:xfrm>
              <a:off x="2411" y="280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6" name="LineLegend2" hidden="1"/>
            <p:cNvSpPr>
              <a:spLocks noChangeShapeType="1"/>
            </p:cNvSpPr>
            <p:nvPr/>
          </p:nvSpPr>
          <p:spPr bwMode="gray">
            <a:xfrm>
              <a:off x="2411" y="29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7" name="LineLegend3" hidden="1"/>
            <p:cNvSpPr>
              <a:spLocks noChangeShapeType="1"/>
            </p:cNvSpPr>
            <p:nvPr/>
          </p:nvSpPr>
          <p:spPr bwMode="gray">
            <a:xfrm>
              <a:off x="2411" y="313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8" name="Legend1" hidden="1"/>
            <p:cNvSpPr>
              <a:spLocks noChangeArrowheads="1"/>
            </p:cNvSpPr>
            <p:nvPr userDrawn="1"/>
          </p:nvSpPr>
          <p:spPr bwMode="gray">
            <a:xfrm>
              <a:off x="2771" y="2750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29" name="Legend2" hidden="1"/>
            <p:cNvSpPr>
              <a:spLocks noChangeArrowheads="1"/>
            </p:cNvSpPr>
            <p:nvPr userDrawn="1"/>
          </p:nvSpPr>
          <p:spPr bwMode="gray">
            <a:xfrm>
              <a:off x="2771" y="2915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30" name="Legend3" hidden="1"/>
            <p:cNvSpPr>
              <a:spLocks noChangeArrowheads="1"/>
            </p:cNvSpPr>
            <p:nvPr userDrawn="1"/>
          </p:nvSpPr>
          <p:spPr bwMode="gray">
            <a:xfrm>
              <a:off x="2771" y="3080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</p:grpSp>
      <p:grpSp>
        <p:nvGrpSpPr>
          <p:cNvPr id="31" name="Sticker" hidden="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835900" y="1450975"/>
            <a:ext cx="1093788" cy="209550"/>
            <a:chOff x="4817" y="376"/>
            <a:chExt cx="689" cy="132"/>
          </a:xfrm>
        </p:grpSpPr>
        <p:cxnSp>
          <p:nvCxnSpPr>
            <p:cNvPr id="32" name="AutoShape 59" hidden="1"/>
            <p:cNvCxnSpPr>
              <a:cxnSpLocks noChangeShapeType="1"/>
            </p:cNvCxnSpPr>
            <p:nvPr userDrawn="1"/>
          </p:nvCxnSpPr>
          <p:spPr bwMode="gray">
            <a:xfrm>
              <a:off x="4817" y="508"/>
              <a:ext cx="68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3" name="AutoShape 60" hidden="1"/>
            <p:cNvSpPr>
              <a:spLocks noChangeArrowheads="1"/>
            </p:cNvSpPr>
            <p:nvPr userDrawn="1"/>
          </p:nvSpPr>
          <p:spPr bwMode="gray">
            <a:xfrm>
              <a:off x="4817" y="376"/>
              <a:ext cx="689" cy="13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6BC200"/>
                </a:buClr>
              </a:pPr>
              <a:r>
                <a:rPr lang="en-US" sz="1200" smtClean="0">
                  <a:solidFill>
                    <a:srgbClr val="808080"/>
                  </a:solidFill>
                  <a:cs typeface="+mn-cs"/>
                </a:rPr>
                <a:t>ILLUSTRATIVE</a:t>
              </a:r>
            </a:p>
          </p:txBody>
        </p:sp>
        <p:cxnSp>
          <p:nvCxnSpPr>
            <p:cNvPr id="34" name="AutoShape 61" hidden="1"/>
            <p:cNvCxnSpPr>
              <a:cxnSpLocks noChangeShapeType="1"/>
            </p:cNvCxnSpPr>
            <p:nvPr userDrawn="1"/>
          </p:nvCxnSpPr>
          <p:spPr bwMode="gray">
            <a:xfrm>
              <a:off x="4817" y="376"/>
              <a:ext cx="0" cy="132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35" name="LegendMoons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8070850" y="1450975"/>
            <a:ext cx="858838" cy="1233488"/>
            <a:chOff x="4244" y="2554"/>
            <a:chExt cx="541" cy="777"/>
          </a:xfrm>
        </p:grpSpPr>
        <p:grpSp>
          <p:nvGrpSpPr>
            <p:cNvPr id="36" name="MoonLegend2" hidden="1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4244" y="2720"/>
              <a:ext cx="112" cy="112"/>
              <a:chOff x="1694" y="2044"/>
              <a:chExt cx="160" cy="160"/>
            </a:xfrm>
          </p:grpSpPr>
          <p:sp>
            <p:nvSpPr>
              <p:cNvPr id="54" name="Oval 42" hidden="1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5" name="Arc 43" hidden="1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774" y="2044"/>
                <a:ext cx="80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37" name="MoonLegend3" hidden="1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4244" y="2885"/>
              <a:ext cx="112" cy="112"/>
              <a:chOff x="4495" y="897"/>
              <a:chExt cx="160" cy="160"/>
            </a:xfrm>
          </p:grpSpPr>
          <p:sp>
            <p:nvSpPr>
              <p:cNvPr id="52" name="Oval 45" hidden="1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897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3" name="Arc 46" hidden="1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575" y="897"/>
                <a:ext cx="80" cy="16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38" name="MoonLegend4" hidden="1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4244" y="3052"/>
              <a:ext cx="112" cy="112"/>
              <a:chOff x="4495" y="1198"/>
              <a:chExt cx="160" cy="160"/>
            </a:xfrm>
          </p:grpSpPr>
          <p:sp>
            <p:nvSpPr>
              <p:cNvPr id="50" name="Oval 48" hidden="1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1" name="Arc 49" hidden="1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198"/>
                <a:ext cx="160" cy="16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sp>
          <p:nvSpPr>
            <p:cNvPr id="39" name="Legend1" hidden="1"/>
            <p:cNvSpPr>
              <a:spLocks noChangeArrowheads="1"/>
            </p:cNvSpPr>
            <p:nvPr/>
          </p:nvSpPr>
          <p:spPr bwMode="gray">
            <a:xfrm>
              <a:off x="4414" y="255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40" name="Legend2" hidden="1"/>
            <p:cNvSpPr>
              <a:spLocks noChangeArrowheads="1"/>
            </p:cNvSpPr>
            <p:nvPr/>
          </p:nvSpPr>
          <p:spPr bwMode="gray">
            <a:xfrm>
              <a:off x="4414" y="27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41" name="Legend3" hidden="1"/>
            <p:cNvSpPr>
              <a:spLocks noChangeArrowheads="1"/>
            </p:cNvSpPr>
            <p:nvPr/>
          </p:nvSpPr>
          <p:spPr bwMode="gray">
            <a:xfrm>
              <a:off x="4414" y="288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  <p:sp>
          <p:nvSpPr>
            <p:cNvPr id="42" name="Legend4" hidden="1"/>
            <p:cNvSpPr>
              <a:spLocks noChangeArrowheads="1"/>
            </p:cNvSpPr>
            <p:nvPr/>
          </p:nvSpPr>
          <p:spPr bwMode="gray">
            <a:xfrm>
              <a:off x="4414" y="3051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Legend4</a:t>
              </a:r>
            </a:p>
          </p:txBody>
        </p:sp>
        <p:sp>
          <p:nvSpPr>
            <p:cNvPr id="43" name="Legend5" hidden="1"/>
            <p:cNvSpPr>
              <a:spLocks noChangeArrowheads="1"/>
            </p:cNvSpPr>
            <p:nvPr/>
          </p:nvSpPr>
          <p:spPr bwMode="gray">
            <a:xfrm>
              <a:off x="4414" y="3216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Legend5</a:t>
              </a:r>
            </a:p>
          </p:txBody>
        </p:sp>
        <p:grpSp>
          <p:nvGrpSpPr>
            <p:cNvPr id="44" name="MoonLegend5" hidden="1"/>
            <p:cNvGrpSpPr>
              <a:grpSpLocks noChangeAspect="1"/>
            </p:cNvGrpSpPr>
            <p:nvPr userDrawn="1">
              <p:custDataLst>
                <p:tags r:id="rId20"/>
              </p:custDataLst>
            </p:nvPr>
          </p:nvGrpSpPr>
          <p:grpSpPr bwMode="auto">
            <a:xfrm>
              <a:off x="4244" y="3217"/>
              <a:ext cx="112" cy="112"/>
              <a:chOff x="4244" y="3217"/>
              <a:chExt cx="112" cy="112"/>
            </a:xfrm>
          </p:grpSpPr>
          <p:sp>
            <p:nvSpPr>
              <p:cNvPr id="48" name="Oval 64" hidden="1"/>
              <p:cNvSpPr>
                <a:spLocks noChangeAspect="1" noChangeArrowheads="1"/>
              </p:cNvSpPr>
              <p:nvPr userDrawn="1">
                <p:custDataLst>
                  <p:tags r:id="rId24"/>
                </p:custDataLst>
              </p:nvPr>
            </p:nvSpPr>
            <p:spPr bwMode="gray">
              <a:xfrm>
                <a:off x="4244" y="3217"/>
                <a:ext cx="112" cy="1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49" name="Oval 65" hidden="1"/>
              <p:cNvSpPr>
                <a:spLocks noChangeAspect="1" noChangeArrowheads="1"/>
              </p:cNvSpPr>
              <p:nvPr userDrawn="1">
                <p:custDataLst>
                  <p:tags r:id="rId25"/>
                </p:custDataLst>
              </p:nvPr>
            </p:nvSpPr>
            <p:spPr bwMode="gray">
              <a:xfrm>
                <a:off x="4244" y="3217"/>
                <a:ext cx="112" cy="11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45" name="MoonLegend1" hidden="1"/>
            <p:cNvGrpSpPr>
              <a:grpSpLocks noChangeAspect="1"/>
            </p:cNvGrpSpPr>
            <p:nvPr userDrawn="1">
              <p:custDataLst>
                <p:tags r:id="rId21"/>
              </p:custDataLst>
            </p:nvPr>
          </p:nvGrpSpPr>
          <p:grpSpPr bwMode="auto">
            <a:xfrm>
              <a:off x="4244" y="2556"/>
              <a:ext cx="112" cy="112"/>
              <a:chOff x="4244" y="2556"/>
              <a:chExt cx="112" cy="112"/>
            </a:xfrm>
          </p:grpSpPr>
          <p:sp>
            <p:nvSpPr>
              <p:cNvPr id="46" name="Oval 71" hidden="1"/>
              <p:cNvSpPr>
                <a:spLocks noChangeAspect="1" noChangeArrowheads="1"/>
              </p:cNvSpPr>
              <p:nvPr userDrawn="1">
                <p:custDataLst>
                  <p:tags r:id="rId22"/>
                </p:custDataLst>
              </p:nvPr>
            </p:nvSpPr>
            <p:spPr bwMode="gray">
              <a:xfrm>
                <a:off x="4244" y="2556"/>
                <a:ext cx="112" cy="1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47" name="Arc 72" hidden="1"/>
              <p:cNvSpPr>
                <a:spLocks noChangeAspect="1"/>
              </p:cNvSpPr>
              <p:nvPr userDrawn="1">
                <p:custDataLst>
                  <p:tags r:id="rId23"/>
                </p:custDataLst>
              </p:nvPr>
            </p:nvSpPr>
            <p:spPr bwMode="gray">
              <a:xfrm>
                <a:off x="4244" y="2556"/>
                <a:ext cx="112" cy="112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</a:path>
                  <a:path w="43200" h="43200" stroke="0" extrusionOk="0">
                    <a:moveTo>
                      <a:pt x="21599" y="0"/>
                    </a:move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</p:grpSp>
      <p:sp>
        <p:nvSpPr>
          <p:cNvPr id="5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9010650" y="4125913"/>
            <a:ext cx="133350" cy="700087"/>
          </a:xfrm>
          <a:prstGeom prst="rect">
            <a:avLst/>
          </a:prstGeom>
          <a:solidFill>
            <a:srgbClr val="6BC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6BC200"/>
              </a:buClr>
              <a:buFont typeface="Wingdings" pitchFamily="2" charset="2"/>
              <a:buNone/>
            </a:pPr>
            <a:endParaRPr lang="en-NZ" sz="10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5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9010650" y="4818063"/>
            <a:ext cx="133350" cy="698500"/>
          </a:xfrm>
          <a:prstGeom prst="rect">
            <a:avLst/>
          </a:prstGeom>
          <a:solidFill>
            <a:srgbClr val="0090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6BC200"/>
              </a:buClr>
              <a:buFont typeface="Wingdings" pitchFamily="2" charset="2"/>
              <a:buNone/>
            </a:pPr>
            <a:endParaRPr lang="en-NZ" sz="10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58" name="Working Draft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gray">
          <a:xfrm rot="5400000">
            <a:off x="8224044" y="2712244"/>
            <a:ext cx="171291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600" smtClean="0">
                <a:solidFill>
                  <a:srgbClr val="002864"/>
                </a:solidFill>
                <a:cs typeface="+mn-cs"/>
              </a:rPr>
              <a:t>Working Draft - Last Modified 12.01.2012 19:10:56</a:t>
            </a:r>
            <a:endParaRPr lang="en-US" sz="16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59" name="Printed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gray">
          <a:xfrm rot="5400000">
            <a:off x="8597107" y="4218781"/>
            <a:ext cx="96678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600" smtClean="0">
                <a:solidFill>
                  <a:srgbClr val="002864"/>
                </a:solidFill>
                <a:cs typeface="+mn-cs"/>
              </a:rPr>
              <a:t>Printed 12.01.2012 10:48:52</a:t>
            </a:r>
            <a:endParaRPr lang="en-US" sz="1600" smtClean="0">
              <a:solidFill>
                <a:srgbClr val="002864"/>
              </a:solidFill>
              <a:cs typeface="+mn-cs"/>
            </a:endParaRPr>
          </a:p>
        </p:txBody>
      </p:sp>
      <p:pic>
        <p:nvPicPr>
          <p:cNvPr id="60" name="Picture 860" descr="Bayer_Cross_RGB_100917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21600" y="250825"/>
            <a:ext cx="9493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Foliennummernplatzhalter 1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424613"/>
            <a:ext cx="792396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/>
              <a:t>Page </a:t>
            </a:r>
            <a:fld id="{87F334AE-4EAC-4C2D-A638-92A76F09FC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877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8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5" name="think-cell Slide" r:id="rId33" imgW="360" imgH="360" progId="TCLayout.ActiveDocument.1">
                  <p:embed/>
                </p:oleObj>
              </mc:Choice>
              <mc:Fallback>
                <p:oleObj name="think-cell Slide" r:id="rId3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bayer_h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5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BCS_Logo_Blk_10091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7" t="-2051" b="8717"/>
          <a:stretch>
            <a:fillRect/>
          </a:stretch>
        </p:blipFill>
        <p:spPr bwMode="gray">
          <a:xfrm>
            <a:off x="7324725" y="6453188"/>
            <a:ext cx="1352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McK Slide Elements"/>
          <p:cNvGrpSpPr>
            <a:grpSpLocks/>
          </p:cNvGrpSpPr>
          <p:nvPr userDrawn="1"/>
        </p:nvGrpSpPr>
        <p:grpSpPr bwMode="auto">
          <a:xfrm>
            <a:off x="455613" y="5995988"/>
            <a:ext cx="8515350" cy="352425"/>
            <a:chOff x="287" y="3777"/>
            <a:chExt cx="5364" cy="222"/>
          </a:xfrm>
        </p:grpSpPr>
        <p:sp>
          <p:nvSpPr>
            <p:cNvPr id="9" name="McK 4. Footnote" hidden="1"/>
            <p:cNvSpPr txBox="1">
              <a:spLocks noChangeArrowheads="1"/>
            </p:cNvSpPr>
            <p:nvPr userDrawn="1"/>
          </p:nvSpPr>
          <p:spPr bwMode="gray">
            <a:xfrm>
              <a:off x="287" y="3777"/>
              <a:ext cx="536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6BC200"/>
                </a:buClr>
                <a:defRPr/>
              </a:pPr>
              <a:r>
                <a:rPr lang="en-US" altLang="zh-CN" sz="1000" smtClean="0">
                  <a:solidFill>
                    <a:srgbClr val="002864"/>
                  </a:solidFill>
                  <a:ea typeface="SimSun" pitchFamily="2" charset="-122"/>
                  <a:cs typeface="Arial" pitchFamily="34" charset="0"/>
                </a:rPr>
                <a:t>1 Footnote</a:t>
              </a:r>
            </a:p>
          </p:txBody>
        </p:sp>
        <p:sp>
          <p:nvSpPr>
            <p:cNvPr id="10" name="McK 5. Source" hidden="1"/>
            <p:cNvSpPr>
              <a:spLocks noChangeArrowheads="1"/>
            </p:cNvSpPr>
            <p:nvPr userDrawn="1"/>
          </p:nvSpPr>
          <p:spPr bwMode="gray">
            <a:xfrm>
              <a:off x="287" y="3903"/>
              <a:ext cx="536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495300" indent="-495300" algn="l" defTabSz="895350">
                <a:buClr>
                  <a:srgbClr val="6BC200"/>
                </a:buClr>
                <a:tabLst>
                  <a:tab pos="487363" algn="l"/>
                </a:tabLst>
              </a:pPr>
              <a:r>
                <a:rPr lang="en-US" altLang="zh-CN" sz="1000" smtClean="0">
                  <a:solidFill>
                    <a:srgbClr val="002864"/>
                  </a:solidFill>
                  <a:ea typeface="SimSun" pitchFamily="2" charset="-122"/>
                </a:rPr>
                <a:t>Source:	Source</a:t>
              </a:r>
            </a:p>
          </p:txBody>
        </p:sp>
      </p:grp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55613" y="1417638"/>
            <a:ext cx="8515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953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47675" algn="l" defTabSz="8953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95350" algn="l" defTabSz="8953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344613" algn="l" defTabSz="895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92288" algn="l" defTabSz="8953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6BC200"/>
              </a:buClr>
              <a:defRPr/>
            </a:pPr>
            <a:r>
              <a:rPr lang="en-US" altLang="zh-CN" sz="1400" smtClean="0">
                <a:solidFill>
                  <a:srgbClr val="002864"/>
                </a:solidFill>
                <a:ea typeface="SimSun" pitchFamily="2" charset="-122"/>
                <a:cs typeface="Arial" pitchFamily="34" charset="0"/>
              </a:rPr>
              <a:t>Subtitle or Unit of measure, when both Unit of measure goes into 2nd line</a:t>
            </a:r>
          </a:p>
        </p:txBody>
      </p:sp>
      <p:sp>
        <p:nvSpPr>
          <p:cNvPr id="12" name="McK 1. On-page tracker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55613" y="58738"/>
            <a:ext cx="8509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buClr>
                <a:srgbClr val="6BC200"/>
              </a:buClr>
            </a:pPr>
            <a:r>
              <a:rPr lang="en-US" sz="1400" smtClean="0">
                <a:solidFill>
                  <a:srgbClr val="808080"/>
                </a:solidFill>
                <a:cs typeface="+mn-cs"/>
              </a:rPr>
              <a:t>TRACKER</a:t>
            </a:r>
          </a:p>
        </p:txBody>
      </p:sp>
      <p:grpSp>
        <p:nvGrpSpPr>
          <p:cNvPr id="13" name="ACET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347913" y="2006600"/>
            <a:ext cx="4264025" cy="508000"/>
            <a:chOff x="915" y="710"/>
            <a:chExt cx="2686" cy="320"/>
          </a:xfrm>
        </p:grpSpPr>
        <p:cxnSp>
          <p:nvCxnSpPr>
            <p:cNvPr id="14" name="AutoShape 16" hidden="1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AutoShape 17" hidden="1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600" b="1" smtClean="0">
                  <a:solidFill>
                    <a:srgbClr val="002864"/>
                  </a:solidFill>
                  <a:cs typeface="+mn-cs"/>
                </a:rPr>
                <a:t>Title</a:t>
              </a:r>
            </a:p>
            <a:p>
              <a:pPr algn="l">
                <a:buClr>
                  <a:srgbClr val="6BC200"/>
                </a:buClr>
              </a:pPr>
              <a:r>
                <a:rPr lang="en-US" sz="1600" smtClean="0">
                  <a:solidFill>
                    <a:srgbClr val="002864"/>
                  </a:solidFill>
                  <a:cs typeface="+mn-cs"/>
                </a:rPr>
                <a:t>Unit of measure</a:t>
              </a:r>
            </a:p>
          </p:txBody>
        </p:sp>
      </p:grpSp>
      <p:grpSp>
        <p:nvGrpSpPr>
          <p:cNvPr id="16" name="LegendBoxes" hidden="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8086725" y="1450975"/>
            <a:ext cx="842963" cy="976313"/>
            <a:chOff x="3394" y="519"/>
            <a:chExt cx="531" cy="615"/>
          </a:xfrm>
        </p:grpSpPr>
        <p:sp>
          <p:nvSpPr>
            <p:cNvPr id="17" name="LegendRectangle1" hidden="1"/>
            <p:cNvSpPr>
              <a:spLocks noChangeArrowheads="1"/>
            </p:cNvSpPr>
            <p:nvPr userDrawn="1"/>
          </p:nvSpPr>
          <p:spPr bwMode="gray">
            <a:xfrm>
              <a:off x="3394" y="526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8" name="LegendRectangle2" hidden="1"/>
            <p:cNvSpPr>
              <a:spLocks noChangeArrowheads="1"/>
            </p:cNvSpPr>
            <p:nvPr userDrawn="1"/>
          </p:nvSpPr>
          <p:spPr bwMode="gray">
            <a:xfrm>
              <a:off x="3394" y="69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9" name="LegendRectangle3" hidden="1"/>
            <p:cNvSpPr>
              <a:spLocks noChangeArrowheads="1"/>
            </p:cNvSpPr>
            <p:nvPr userDrawn="1"/>
          </p:nvSpPr>
          <p:spPr bwMode="gray">
            <a:xfrm>
              <a:off x="3394" y="860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0" name="LegendRectangle4" hidden="1"/>
            <p:cNvSpPr>
              <a:spLocks noChangeArrowheads="1"/>
            </p:cNvSpPr>
            <p:nvPr userDrawn="1"/>
          </p:nvSpPr>
          <p:spPr bwMode="gray">
            <a:xfrm>
              <a:off x="3394" y="1027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1" name="Legend1" hidden="1"/>
            <p:cNvSpPr>
              <a:spLocks noChangeArrowheads="1"/>
            </p:cNvSpPr>
            <p:nvPr userDrawn="1"/>
          </p:nvSpPr>
          <p:spPr bwMode="gray">
            <a:xfrm>
              <a:off x="3554" y="5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22" name="Legend2" hidden="1"/>
            <p:cNvSpPr>
              <a:spLocks noChangeArrowheads="1"/>
            </p:cNvSpPr>
            <p:nvPr userDrawn="1"/>
          </p:nvSpPr>
          <p:spPr bwMode="gray">
            <a:xfrm>
              <a:off x="3554" y="68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23" name="Legend3" hidden="1"/>
            <p:cNvSpPr>
              <a:spLocks noChangeArrowheads="1"/>
            </p:cNvSpPr>
            <p:nvPr userDrawn="1"/>
          </p:nvSpPr>
          <p:spPr bwMode="gray">
            <a:xfrm>
              <a:off x="3554" y="84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  <p:sp>
          <p:nvSpPr>
            <p:cNvPr id="24" name="Legend4" hidden="1"/>
            <p:cNvSpPr>
              <a:spLocks noChangeArrowheads="1"/>
            </p:cNvSpPr>
            <p:nvPr userDrawn="1"/>
          </p:nvSpPr>
          <p:spPr bwMode="gray">
            <a:xfrm>
              <a:off x="3554" y="10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Legend4</a:t>
              </a:r>
            </a:p>
          </p:txBody>
        </p:sp>
      </p:grpSp>
      <p:grpSp>
        <p:nvGrpSpPr>
          <p:cNvPr id="25" name="LegendLines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769225" y="1450975"/>
            <a:ext cx="1160463" cy="706438"/>
            <a:chOff x="2411" y="2750"/>
            <a:chExt cx="731" cy="445"/>
          </a:xfrm>
        </p:grpSpPr>
        <p:sp>
          <p:nvSpPr>
            <p:cNvPr id="26" name="LineLegend1" hidden="1"/>
            <p:cNvSpPr>
              <a:spLocks noChangeShapeType="1"/>
            </p:cNvSpPr>
            <p:nvPr/>
          </p:nvSpPr>
          <p:spPr bwMode="gray">
            <a:xfrm>
              <a:off x="2411" y="280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7" name="LineLegend2" hidden="1"/>
            <p:cNvSpPr>
              <a:spLocks noChangeShapeType="1"/>
            </p:cNvSpPr>
            <p:nvPr/>
          </p:nvSpPr>
          <p:spPr bwMode="gray">
            <a:xfrm>
              <a:off x="2411" y="29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8" name="LineLegend3" hidden="1"/>
            <p:cNvSpPr>
              <a:spLocks noChangeShapeType="1"/>
            </p:cNvSpPr>
            <p:nvPr/>
          </p:nvSpPr>
          <p:spPr bwMode="gray">
            <a:xfrm>
              <a:off x="2411" y="313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9" name="Legend1" hidden="1"/>
            <p:cNvSpPr>
              <a:spLocks noChangeArrowheads="1"/>
            </p:cNvSpPr>
            <p:nvPr userDrawn="1"/>
          </p:nvSpPr>
          <p:spPr bwMode="gray">
            <a:xfrm>
              <a:off x="2771" y="2750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30" name="Legend2" hidden="1"/>
            <p:cNvSpPr>
              <a:spLocks noChangeArrowheads="1"/>
            </p:cNvSpPr>
            <p:nvPr userDrawn="1"/>
          </p:nvSpPr>
          <p:spPr bwMode="gray">
            <a:xfrm>
              <a:off x="2771" y="2915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31" name="Legend3" hidden="1"/>
            <p:cNvSpPr>
              <a:spLocks noChangeArrowheads="1"/>
            </p:cNvSpPr>
            <p:nvPr userDrawn="1"/>
          </p:nvSpPr>
          <p:spPr bwMode="gray">
            <a:xfrm>
              <a:off x="2771" y="3080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</p:grpSp>
      <p:grpSp>
        <p:nvGrpSpPr>
          <p:cNvPr id="32" name="Sticker" hidden="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835900" y="1450975"/>
            <a:ext cx="1093788" cy="209550"/>
            <a:chOff x="4817" y="376"/>
            <a:chExt cx="689" cy="132"/>
          </a:xfrm>
        </p:grpSpPr>
        <p:cxnSp>
          <p:nvCxnSpPr>
            <p:cNvPr id="33" name="AutoShape 59" hidden="1"/>
            <p:cNvCxnSpPr>
              <a:cxnSpLocks noChangeShapeType="1"/>
            </p:cNvCxnSpPr>
            <p:nvPr userDrawn="1"/>
          </p:nvCxnSpPr>
          <p:spPr bwMode="gray">
            <a:xfrm>
              <a:off x="4817" y="508"/>
              <a:ext cx="68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4" name="AutoShape 60" hidden="1"/>
            <p:cNvSpPr>
              <a:spLocks noChangeArrowheads="1"/>
            </p:cNvSpPr>
            <p:nvPr userDrawn="1"/>
          </p:nvSpPr>
          <p:spPr bwMode="gray">
            <a:xfrm>
              <a:off x="4817" y="376"/>
              <a:ext cx="689" cy="13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6BC200"/>
                </a:buClr>
              </a:pPr>
              <a:r>
                <a:rPr lang="en-US" sz="1200" smtClean="0">
                  <a:solidFill>
                    <a:srgbClr val="808080"/>
                  </a:solidFill>
                  <a:cs typeface="+mn-cs"/>
                </a:rPr>
                <a:t>ILLUSTRATIVE</a:t>
              </a:r>
            </a:p>
          </p:txBody>
        </p:sp>
        <p:cxnSp>
          <p:nvCxnSpPr>
            <p:cNvPr id="35" name="AutoShape 61" hidden="1"/>
            <p:cNvCxnSpPr>
              <a:cxnSpLocks noChangeShapeType="1"/>
            </p:cNvCxnSpPr>
            <p:nvPr userDrawn="1"/>
          </p:nvCxnSpPr>
          <p:spPr bwMode="gray">
            <a:xfrm>
              <a:off x="4817" y="376"/>
              <a:ext cx="0" cy="132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8070850" y="1450975"/>
            <a:ext cx="858838" cy="1233488"/>
            <a:chOff x="4244" y="2554"/>
            <a:chExt cx="541" cy="777"/>
          </a:xfrm>
        </p:grpSpPr>
        <p:grpSp>
          <p:nvGrpSpPr>
            <p:cNvPr id="37" name="MoonLegend2" hidden="1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4244" y="2720"/>
              <a:ext cx="112" cy="112"/>
              <a:chOff x="1694" y="2044"/>
              <a:chExt cx="160" cy="160"/>
            </a:xfrm>
          </p:grpSpPr>
          <p:sp>
            <p:nvSpPr>
              <p:cNvPr id="55" name="Oval 42" hidden="1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6" name="Arc 43" hidden="1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774" y="2044"/>
                <a:ext cx="80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38" name="MoonLegend3" hidden="1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4244" y="2885"/>
              <a:ext cx="112" cy="112"/>
              <a:chOff x="4495" y="897"/>
              <a:chExt cx="160" cy="160"/>
            </a:xfrm>
          </p:grpSpPr>
          <p:sp>
            <p:nvSpPr>
              <p:cNvPr id="53" name="Oval 45" hidden="1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897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4" name="Arc 46" hidden="1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575" y="897"/>
                <a:ext cx="80" cy="16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39" name="MoonLegend4" hidden="1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4244" y="3052"/>
              <a:ext cx="112" cy="112"/>
              <a:chOff x="4495" y="1198"/>
              <a:chExt cx="160" cy="160"/>
            </a:xfrm>
          </p:grpSpPr>
          <p:sp>
            <p:nvSpPr>
              <p:cNvPr id="51" name="Oval 48" hidden="1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2" name="Arc 49" hidden="1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198"/>
                <a:ext cx="160" cy="16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sp>
          <p:nvSpPr>
            <p:cNvPr id="40" name="Legend1" hidden="1"/>
            <p:cNvSpPr>
              <a:spLocks noChangeArrowheads="1"/>
            </p:cNvSpPr>
            <p:nvPr/>
          </p:nvSpPr>
          <p:spPr bwMode="gray">
            <a:xfrm>
              <a:off x="4414" y="255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41" name="Legend2" hidden="1"/>
            <p:cNvSpPr>
              <a:spLocks noChangeArrowheads="1"/>
            </p:cNvSpPr>
            <p:nvPr/>
          </p:nvSpPr>
          <p:spPr bwMode="gray">
            <a:xfrm>
              <a:off x="4414" y="27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42" name="Legend3" hidden="1"/>
            <p:cNvSpPr>
              <a:spLocks noChangeArrowheads="1"/>
            </p:cNvSpPr>
            <p:nvPr/>
          </p:nvSpPr>
          <p:spPr bwMode="gray">
            <a:xfrm>
              <a:off x="4414" y="288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  <p:sp>
          <p:nvSpPr>
            <p:cNvPr id="43" name="Legend4" hidden="1"/>
            <p:cNvSpPr>
              <a:spLocks noChangeArrowheads="1"/>
            </p:cNvSpPr>
            <p:nvPr/>
          </p:nvSpPr>
          <p:spPr bwMode="gray">
            <a:xfrm>
              <a:off x="4414" y="3051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Legend4</a:t>
              </a:r>
            </a:p>
          </p:txBody>
        </p:sp>
        <p:sp>
          <p:nvSpPr>
            <p:cNvPr id="44" name="Legend5" hidden="1"/>
            <p:cNvSpPr>
              <a:spLocks noChangeArrowheads="1"/>
            </p:cNvSpPr>
            <p:nvPr/>
          </p:nvSpPr>
          <p:spPr bwMode="gray">
            <a:xfrm>
              <a:off x="4414" y="3216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Legend5</a:t>
              </a:r>
            </a:p>
          </p:txBody>
        </p:sp>
        <p:grpSp>
          <p:nvGrpSpPr>
            <p:cNvPr id="45" name="MoonLegend5" hidden="1"/>
            <p:cNvGrpSpPr>
              <a:grpSpLocks noChangeAspect="1"/>
            </p:cNvGrpSpPr>
            <p:nvPr userDrawn="1">
              <p:custDataLst>
                <p:tags r:id="rId20"/>
              </p:custDataLst>
            </p:nvPr>
          </p:nvGrpSpPr>
          <p:grpSpPr bwMode="auto">
            <a:xfrm>
              <a:off x="4244" y="3217"/>
              <a:ext cx="112" cy="112"/>
              <a:chOff x="4244" y="3217"/>
              <a:chExt cx="112" cy="112"/>
            </a:xfrm>
          </p:grpSpPr>
          <p:sp>
            <p:nvSpPr>
              <p:cNvPr id="49" name="Oval 64" hidden="1"/>
              <p:cNvSpPr>
                <a:spLocks noChangeAspect="1" noChangeArrowheads="1"/>
              </p:cNvSpPr>
              <p:nvPr userDrawn="1">
                <p:custDataLst>
                  <p:tags r:id="rId24"/>
                </p:custDataLst>
              </p:nvPr>
            </p:nvSpPr>
            <p:spPr bwMode="gray">
              <a:xfrm>
                <a:off x="4244" y="3217"/>
                <a:ext cx="112" cy="1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0" name="Oval 65" hidden="1"/>
              <p:cNvSpPr>
                <a:spLocks noChangeAspect="1" noChangeArrowheads="1"/>
              </p:cNvSpPr>
              <p:nvPr userDrawn="1">
                <p:custDataLst>
                  <p:tags r:id="rId25"/>
                </p:custDataLst>
              </p:nvPr>
            </p:nvSpPr>
            <p:spPr bwMode="gray">
              <a:xfrm>
                <a:off x="4244" y="3217"/>
                <a:ext cx="112" cy="11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46" name="MoonLegend1" hidden="1"/>
            <p:cNvGrpSpPr>
              <a:grpSpLocks noChangeAspect="1"/>
            </p:cNvGrpSpPr>
            <p:nvPr userDrawn="1">
              <p:custDataLst>
                <p:tags r:id="rId21"/>
              </p:custDataLst>
            </p:nvPr>
          </p:nvGrpSpPr>
          <p:grpSpPr bwMode="auto">
            <a:xfrm>
              <a:off x="4244" y="2556"/>
              <a:ext cx="112" cy="112"/>
              <a:chOff x="4244" y="2556"/>
              <a:chExt cx="112" cy="112"/>
            </a:xfrm>
          </p:grpSpPr>
          <p:sp>
            <p:nvSpPr>
              <p:cNvPr id="47" name="Oval 71" hidden="1"/>
              <p:cNvSpPr>
                <a:spLocks noChangeAspect="1" noChangeArrowheads="1"/>
              </p:cNvSpPr>
              <p:nvPr userDrawn="1">
                <p:custDataLst>
                  <p:tags r:id="rId22"/>
                </p:custDataLst>
              </p:nvPr>
            </p:nvSpPr>
            <p:spPr bwMode="gray">
              <a:xfrm>
                <a:off x="4244" y="2556"/>
                <a:ext cx="112" cy="1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48" name="Arc 72" hidden="1"/>
              <p:cNvSpPr>
                <a:spLocks noChangeAspect="1"/>
              </p:cNvSpPr>
              <p:nvPr userDrawn="1">
                <p:custDataLst>
                  <p:tags r:id="rId23"/>
                </p:custDataLst>
              </p:nvPr>
            </p:nvSpPr>
            <p:spPr bwMode="gray">
              <a:xfrm>
                <a:off x="4244" y="2556"/>
                <a:ext cx="112" cy="112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</a:path>
                  <a:path w="43200" h="43200" stroke="0" extrusionOk="0">
                    <a:moveTo>
                      <a:pt x="21599" y="0"/>
                    </a:move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</p:grpSp>
      <p:sp>
        <p:nvSpPr>
          <p:cNvPr id="57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9010650" y="4125913"/>
            <a:ext cx="133350" cy="700087"/>
          </a:xfrm>
          <a:prstGeom prst="rect">
            <a:avLst/>
          </a:prstGeom>
          <a:solidFill>
            <a:srgbClr val="6BC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6BC200"/>
              </a:buClr>
              <a:buFont typeface="Wingdings" pitchFamily="2" charset="2"/>
              <a:buNone/>
            </a:pPr>
            <a:endParaRPr lang="en-NZ" sz="10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58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9010650" y="4818063"/>
            <a:ext cx="133350" cy="698500"/>
          </a:xfrm>
          <a:prstGeom prst="rect">
            <a:avLst/>
          </a:prstGeom>
          <a:solidFill>
            <a:srgbClr val="0090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6BC200"/>
              </a:buClr>
              <a:buFont typeface="Wingdings" pitchFamily="2" charset="2"/>
              <a:buNone/>
            </a:pPr>
            <a:endParaRPr lang="en-NZ" sz="10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59" name="Working Draft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gray">
          <a:xfrm rot="5400000">
            <a:off x="8224044" y="2712244"/>
            <a:ext cx="171291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600" smtClean="0">
                <a:solidFill>
                  <a:srgbClr val="002864"/>
                </a:solidFill>
                <a:cs typeface="+mn-cs"/>
              </a:rPr>
              <a:t>Working Draft - Last Modified 12.01.2012 19:10:56</a:t>
            </a:r>
            <a:endParaRPr lang="en-US" sz="16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60" name="Printed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gray">
          <a:xfrm rot="5400000">
            <a:off x="8597107" y="4218781"/>
            <a:ext cx="96678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600" smtClean="0">
                <a:solidFill>
                  <a:srgbClr val="002864"/>
                </a:solidFill>
                <a:cs typeface="+mn-cs"/>
              </a:rPr>
              <a:t>Printed 12.01.2012 10:48:52</a:t>
            </a:r>
            <a:endParaRPr lang="en-US" sz="1600" smtClean="0">
              <a:solidFill>
                <a:srgbClr val="002864"/>
              </a:solidFill>
              <a:cs typeface="+mn-cs"/>
            </a:endParaRPr>
          </a:p>
        </p:txBody>
      </p:sp>
      <p:pic>
        <p:nvPicPr>
          <p:cNvPr id="61" name="Picture 860" descr="Bayer_Cross_RGB_100917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21600" y="250825"/>
            <a:ext cx="9493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7913" y="2593975"/>
            <a:ext cx="2055812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2593975"/>
            <a:ext cx="2055813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3" name="Foliennummernplatzhalter 1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424613"/>
            <a:ext cx="792396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/>
              <a:t>Page </a:t>
            </a:r>
            <a:fld id="{87F334AE-4EAC-4C2D-A638-92A76F09FC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91083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9" name="think-cell Slide" r:id="rId33" imgW="360" imgH="360" progId="TCLayout.ActiveDocument.1">
                  <p:embed/>
                </p:oleObj>
              </mc:Choice>
              <mc:Fallback>
                <p:oleObj name="think-cell Slide" r:id="rId3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bayer_h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5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BCS_Logo_Blk_10091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7" t="-2051" b="8717"/>
          <a:stretch>
            <a:fillRect/>
          </a:stretch>
        </p:blipFill>
        <p:spPr bwMode="gray">
          <a:xfrm>
            <a:off x="7324725" y="6453188"/>
            <a:ext cx="1352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McK Slide Elements"/>
          <p:cNvGrpSpPr>
            <a:grpSpLocks/>
          </p:cNvGrpSpPr>
          <p:nvPr userDrawn="1"/>
        </p:nvGrpSpPr>
        <p:grpSpPr bwMode="auto">
          <a:xfrm>
            <a:off x="455613" y="5995988"/>
            <a:ext cx="8515350" cy="352425"/>
            <a:chOff x="287" y="3777"/>
            <a:chExt cx="5364" cy="222"/>
          </a:xfrm>
        </p:grpSpPr>
        <p:sp>
          <p:nvSpPr>
            <p:cNvPr id="11" name="McK 4. Footnote" hidden="1"/>
            <p:cNvSpPr txBox="1">
              <a:spLocks noChangeArrowheads="1"/>
            </p:cNvSpPr>
            <p:nvPr userDrawn="1"/>
          </p:nvSpPr>
          <p:spPr bwMode="gray">
            <a:xfrm>
              <a:off x="287" y="3777"/>
              <a:ext cx="536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6BC200"/>
                </a:buClr>
                <a:defRPr/>
              </a:pPr>
              <a:r>
                <a:rPr lang="en-US" altLang="zh-CN" sz="1000" smtClean="0">
                  <a:solidFill>
                    <a:srgbClr val="002864"/>
                  </a:solidFill>
                  <a:ea typeface="SimSun" pitchFamily="2" charset="-122"/>
                  <a:cs typeface="Arial" pitchFamily="34" charset="0"/>
                </a:rPr>
                <a:t>1 Footnote</a:t>
              </a:r>
            </a:p>
          </p:txBody>
        </p:sp>
        <p:sp>
          <p:nvSpPr>
            <p:cNvPr id="12" name="McK 5. Source" hidden="1"/>
            <p:cNvSpPr>
              <a:spLocks noChangeArrowheads="1"/>
            </p:cNvSpPr>
            <p:nvPr userDrawn="1"/>
          </p:nvSpPr>
          <p:spPr bwMode="gray">
            <a:xfrm>
              <a:off x="287" y="3903"/>
              <a:ext cx="536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495300" indent="-495300" algn="l" defTabSz="895350">
                <a:buClr>
                  <a:srgbClr val="6BC200"/>
                </a:buClr>
                <a:tabLst>
                  <a:tab pos="487363" algn="l"/>
                </a:tabLst>
              </a:pPr>
              <a:r>
                <a:rPr lang="en-US" altLang="zh-CN" sz="1000" smtClean="0">
                  <a:solidFill>
                    <a:srgbClr val="002864"/>
                  </a:solidFill>
                  <a:ea typeface="SimSun" pitchFamily="2" charset="-122"/>
                </a:rPr>
                <a:t>Source:	Source</a:t>
              </a:r>
            </a:p>
          </p:txBody>
        </p:sp>
      </p:grpSp>
      <p:sp>
        <p:nvSpPr>
          <p:cNvPr id="13" name="McK 3. Unit of measure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55613" y="1417638"/>
            <a:ext cx="8515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953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47675" algn="l" defTabSz="8953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95350" algn="l" defTabSz="8953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344613" algn="l" defTabSz="895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92288" algn="l" defTabSz="8953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6BC200"/>
              </a:buClr>
              <a:defRPr/>
            </a:pPr>
            <a:r>
              <a:rPr lang="en-US" altLang="zh-CN" sz="1400" smtClean="0">
                <a:solidFill>
                  <a:srgbClr val="002864"/>
                </a:solidFill>
                <a:ea typeface="SimSun" pitchFamily="2" charset="-122"/>
                <a:cs typeface="Arial" pitchFamily="34" charset="0"/>
              </a:rPr>
              <a:t>Subtitle or Unit of measure, when both Unit of measure goes into 2nd line</a:t>
            </a:r>
          </a:p>
        </p:txBody>
      </p:sp>
      <p:sp>
        <p:nvSpPr>
          <p:cNvPr id="14" name="McK 1. On-page tracker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55613" y="58738"/>
            <a:ext cx="8509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buClr>
                <a:srgbClr val="6BC200"/>
              </a:buClr>
            </a:pPr>
            <a:r>
              <a:rPr lang="en-US" sz="1400" smtClean="0">
                <a:solidFill>
                  <a:srgbClr val="808080"/>
                </a:solidFill>
                <a:cs typeface="+mn-cs"/>
              </a:rPr>
              <a:t>TRACKER</a:t>
            </a:r>
          </a:p>
        </p:txBody>
      </p:sp>
      <p:grpSp>
        <p:nvGrpSpPr>
          <p:cNvPr id="15" name="ACET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347913" y="2006600"/>
            <a:ext cx="4264025" cy="508000"/>
            <a:chOff x="915" y="710"/>
            <a:chExt cx="2686" cy="320"/>
          </a:xfrm>
        </p:grpSpPr>
        <p:cxnSp>
          <p:nvCxnSpPr>
            <p:cNvPr id="16" name="AutoShape 16" hidden="1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17" hidden="1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600" b="1" smtClean="0">
                  <a:solidFill>
                    <a:srgbClr val="002864"/>
                  </a:solidFill>
                  <a:cs typeface="+mn-cs"/>
                </a:rPr>
                <a:t>Title</a:t>
              </a:r>
            </a:p>
            <a:p>
              <a:pPr algn="l">
                <a:buClr>
                  <a:srgbClr val="6BC200"/>
                </a:buClr>
              </a:pPr>
              <a:r>
                <a:rPr lang="en-US" sz="1600" smtClean="0">
                  <a:solidFill>
                    <a:srgbClr val="002864"/>
                  </a:solidFill>
                  <a:cs typeface="+mn-cs"/>
                </a:rPr>
                <a:t>Unit of measure</a:t>
              </a:r>
            </a:p>
          </p:txBody>
        </p:sp>
      </p:grpSp>
      <p:grpSp>
        <p:nvGrpSpPr>
          <p:cNvPr id="18" name="LegendBoxes" hidden="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8086725" y="1450975"/>
            <a:ext cx="842963" cy="976313"/>
            <a:chOff x="3394" y="519"/>
            <a:chExt cx="531" cy="615"/>
          </a:xfrm>
        </p:grpSpPr>
        <p:sp>
          <p:nvSpPr>
            <p:cNvPr id="19" name="LegendRectangle1" hidden="1"/>
            <p:cNvSpPr>
              <a:spLocks noChangeArrowheads="1"/>
            </p:cNvSpPr>
            <p:nvPr userDrawn="1"/>
          </p:nvSpPr>
          <p:spPr bwMode="gray">
            <a:xfrm>
              <a:off x="3394" y="526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0" name="LegendRectangle2" hidden="1"/>
            <p:cNvSpPr>
              <a:spLocks noChangeArrowheads="1"/>
            </p:cNvSpPr>
            <p:nvPr userDrawn="1"/>
          </p:nvSpPr>
          <p:spPr bwMode="gray">
            <a:xfrm>
              <a:off x="3394" y="69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1" name="LegendRectangle3" hidden="1"/>
            <p:cNvSpPr>
              <a:spLocks noChangeArrowheads="1"/>
            </p:cNvSpPr>
            <p:nvPr userDrawn="1"/>
          </p:nvSpPr>
          <p:spPr bwMode="gray">
            <a:xfrm>
              <a:off x="3394" y="860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2" name="LegendRectangle4" hidden="1"/>
            <p:cNvSpPr>
              <a:spLocks noChangeArrowheads="1"/>
            </p:cNvSpPr>
            <p:nvPr userDrawn="1"/>
          </p:nvSpPr>
          <p:spPr bwMode="gray">
            <a:xfrm>
              <a:off x="3394" y="1027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3" name="Legend1" hidden="1"/>
            <p:cNvSpPr>
              <a:spLocks noChangeArrowheads="1"/>
            </p:cNvSpPr>
            <p:nvPr userDrawn="1"/>
          </p:nvSpPr>
          <p:spPr bwMode="gray">
            <a:xfrm>
              <a:off x="3554" y="5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24" name="Legend2" hidden="1"/>
            <p:cNvSpPr>
              <a:spLocks noChangeArrowheads="1"/>
            </p:cNvSpPr>
            <p:nvPr userDrawn="1"/>
          </p:nvSpPr>
          <p:spPr bwMode="gray">
            <a:xfrm>
              <a:off x="3554" y="68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25" name="Legend3" hidden="1"/>
            <p:cNvSpPr>
              <a:spLocks noChangeArrowheads="1"/>
            </p:cNvSpPr>
            <p:nvPr userDrawn="1"/>
          </p:nvSpPr>
          <p:spPr bwMode="gray">
            <a:xfrm>
              <a:off x="3554" y="84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  <p:sp>
          <p:nvSpPr>
            <p:cNvPr id="26" name="Legend4" hidden="1"/>
            <p:cNvSpPr>
              <a:spLocks noChangeArrowheads="1"/>
            </p:cNvSpPr>
            <p:nvPr userDrawn="1"/>
          </p:nvSpPr>
          <p:spPr bwMode="gray">
            <a:xfrm>
              <a:off x="3554" y="10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Legend4</a:t>
              </a:r>
            </a:p>
          </p:txBody>
        </p:sp>
      </p:grpSp>
      <p:grpSp>
        <p:nvGrpSpPr>
          <p:cNvPr id="27" name="LegendLines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769225" y="1450975"/>
            <a:ext cx="1160463" cy="706438"/>
            <a:chOff x="2411" y="2750"/>
            <a:chExt cx="731" cy="445"/>
          </a:xfrm>
        </p:grpSpPr>
        <p:sp>
          <p:nvSpPr>
            <p:cNvPr id="28" name="LineLegend1" hidden="1"/>
            <p:cNvSpPr>
              <a:spLocks noChangeShapeType="1"/>
            </p:cNvSpPr>
            <p:nvPr/>
          </p:nvSpPr>
          <p:spPr bwMode="gray">
            <a:xfrm>
              <a:off x="2411" y="280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9" name="LineLegend2" hidden="1"/>
            <p:cNvSpPr>
              <a:spLocks noChangeShapeType="1"/>
            </p:cNvSpPr>
            <p:nvPr/>
          </p:nvSpPr>
          <p:spPr bwMode="gray">
            <a:xfrm>
              <a:off x="2411" y="29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30" name="LineLegend3" hidden="1"/>
            <p:cNvSpPr>
              <a:spLocks noChangeShapeType="1"/>
            </p:cNvSpPr>
            <p:nvPr/>
          </p:nvSpPr>
          <p:spPr bwMode="gray">
            <a:xfrm>
              <a:off x="2411" y="313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31" name="Legend1" hidden="1"/>
            <p:cNvSpPr>
              <a:spLocks noChangeArrowheads="1"/>
            </p:cNvSpPr>
            <p:nvPr userDrawn="1"/>
          </p:nvSpPr>
          <p:spPr bwMode="gray">
            <a:xfrm>
              <a:off x="2771" y="2750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32" name="Legend2" hidden="1"/>
            <p:cNvSpPr>
              <a:spLocks noChangeArrowheads="1"/>
            </p:cNvSpPr>
            <p:nvPr userDrawn="1"/>
          </p:nvSpPr>
          <p:spPr bwMode="gray">
            <a:xfrm>
              <a:off x="2771" y="2915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33" name="Legend3" hidden="1"/>
            <p:cNvSpPr>
              <a:spLocks noChangeArrowheads="1"/>
            </p:cNvSpPr>
            <p:nvPr userDrawn="1"/>
          </p:nvSpPr>
          <p:spPr bwMode="gray">
            <a:xfrm>
              <a:off x="2771" y="3080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</p:grpSp>
      <p:grpSp>
        <p:nvGrpSpPr>
          <p:cNvPr id="34" name="Sticker" hidden="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835900" y="1450975"/>
            <a:ext cx="1093788" cy="209550"/>
            <a:chOff x="4817" y="376"/>
            <a:chExt cx="689" cy="132"/>
          </a:xfrm>
        </p:grpSpPr>
        <p:cxnSp>
          <p:nvCxnSpPr>
            <p:cNvPr id="35" name="AutoShape 59" hidden="1"/>
            <p:cNvCxnSpPr>
              <a:cxnSpLocks noChangeShapeType="1"/>
            </p:cNvCxnSpPr>
            <p:nvPr userDrawn="1"/>
          </p:nvCxnSpPr>
          <p:spPr bwMode="gray">
            <a:xfrm>
              <a:off x="4817" y="508"/>
              <a:ext cx="68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6" name="AutoShape 60" hidden="1"/>
            <p:cNvSpPr>
              <a:spLocks noChangeArrowheads="1"/>
            </p:cNvSpPr>
            <p:nvPr userDrawn="1"/>
          </p:nvSpPr>
          <p:spPr bwMode="gray">
            <a:xfrm>
              <a:off x="4817" y="376"/>
              <a:ext cx="689" cy="13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6BC200"/>
                </a:buClr>
              </a:pPr>
              <a:r>
                <a:rPr lang="en-US" sz="1200" smtClean="0">
                  <a:solidFill>
                    <a:srgbClr val="808080"/>
                  </a:solidFill>
                  <a:cs typeface="+mn-cs"/>
                </a:rPr>
                <a:t>ILLUSTRATIVE</a:t>
              </a:r>
            </a:p>
          </p:txBody>
        </p:sp>
        <p:cxnSp>
          <p:nvCxnSpPr>
            <p:cNvPr id="37" name="AutoShape 61" hidden="1"/>
            <p:cNvCxnSpPr>
              <a:cxnSpLocks noChangeShapeType="1"/>
            </p:cNvCxnSpPr>
            <p:nvPr userDrawn="1"/>
          </p:nvCxnSpPr>
          <p:spPr bwMode="gray">
            <a:xfrm>
              <a:off x="4817" y="376"/>
              <a:ext cx="0" cy="132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38" name="LegendMoons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8070850" y="1450975"/>
            <a:ext cx="858838" cy="1233488"/>
            <a:chOff x="4244" y="2554"/>
            <a:chExt cx="541" cy="777"/>
          </a:xfrm>
        </p:grpSpPr>
        <p:grpSp>
          <p:nvGrpSpPr>
            <p:cNvPr id="39" name="MoonLegend2" hidden="1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4244" y="2720"/>
              <a:ext cx="112" cy="112"/>
              <a:chOff x="1694" y="2044"/>
              <a:chExt cx="160" cy="160"/>
            </a:xfrm>
          </p:grpSpPr>
          <p:sp>
            <p:nvSpPr>
              <p:cNvPr id="57" name="Oval 42" hidden="1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8" name="Arc 43" hidden="1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774" y="2044"/>
                <a:ext cx="80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40" name="MoonLegend3" hidden="1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4244" y="2885"/>
              <a:ext cx="112" cy="112"/>
              <a:chOff x="4495" y="897"/>
              <a:chExt cx="160" cy="160"/>
            </a:xfrm>
          </p:grpSpPr>
          <p:sp>
            <p:nvSpPr>
              <p:cNvPr id="55" name="Oval 45" hidden="1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897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6" name="Arc 46" hidden="1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575" y="897"/>
                <a:ext cx="80" cy="16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41" name="MoonLegend4" hidden="1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4244" y="3052"/>
              <a:ext cx="112" cy="112"/>
              <a:chOff x="4495" y="1198"/>
              <a:chExt cx="160" cy="160"/>
            </a:xfrm>
          </p:grpSpPr>
          <p:sp>
            <p:nvSpPr>
              <p:cNvPr id="53" name="Oval 48" hidden="1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4" name="Arc 49" hidden="1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198"/>
                <a:ext cx="160" cy="16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sp>
          <p:nvSpPr>
            <p:cNvPr id="42" name="Legend1" hidden="1"/>
            <p:cNvSpPr>
              <a:spLocks noChangeArrowheads="1"/>
            </p:cNvSpPr>
            <p:nvPr/>
          </p:nvSpPr>
          <p:spPr bwMode="gray">
            <a:xfrm>
              <a:off x="4414" y="255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43" name="Legend2" hidden="1"/>
            <p:cNvSpPr>
              <a:spLocks noChangeArrowheads="1"/>
            </p:cNvSpPr>
            <p:nvPr/>
          </p:nvSpPr>
          <p:spPr bwMode="gray">
            <a:xfrm>
              <a:off x="4414" y="27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44" name="Legend3" hidden="1"/>
            <p:cNvSpPr>
              <a:spLocks noChangeArrowheads="1"/>
            </p:cNvSpPr>
            <p:nvPr/>
          </p:nvSpPr>
          <p:spPr bwMode="gray">
            <a:xfrm>
              <a:off x="4414" y="288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  <p:sp>
          <p:nvSpPr>
            <p:cNvPr id="45" name="Legend4" hidden="1"/>
            <p:cNvSpPr>
              <a:spLocks noChangeArrowheads="1"/>
            </p:cNvSpPr>
            <p:nvPr/>
          </p:nvSpPr>
          <p:spPr bwMode="gray">
            <a:xfrm>
              <a:off x="4414" y="3051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Legend4</a:t>
              </a:r>
            </a:p>
          </p:txBody>
        </p:sp>
        <p:sp>
          <p:nvSpPr>
            <p:cNvPr id="46" name="Legend5" hidden="1"/>
            <p:cNvSpPr>
              <a:spLocks noChangeArrowheads="1"/>
            </p:cNvSpPr>
            <p:nvPr/>
          </p:nvSpPr>
          <p:spPr bwMode="gray">
            <a:xfrm>
              <a:off x="4414" y="3216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Legend5</a:t>
              </a:r>
            </a:p>
          </p:txBody>
        </p:sp>
        <p:grpSp>
          <p:nvGrpSpPr>
            <p:cNvPr id="47" name="MoonLegend5" hidden="1"/>
            <p:cNvGrpSpPr>
              <a:grpSpLocks noChangeAspect="1"/>
            </p:cNvGrpSpPr>
            <p:nvPr userDrawn="1">
              <p:custDataLst>
                <p:tags r:id="rId20"/>
              </p:custDataLst>
            </p:nvPr>
          </p:nvGrpSpPr>
          <p:grpSpPr bwMode="auto">
            <a:xfrm>
              <a:off x="4244" y="3217"/>
              <a:ext cx="112" cy="112"/>
              <a:chOff x="4244" y="3217"/>
              <a:chExt cx="112" cy="112"/>
            </a:xfrm>
          </p:grpSpPr>
          <p:sp>
            <p:nvSpPr>
              <p:cNvPr id="51" name="Oval 64" hidden="1"/>
              <p:cNvSpPr>
                <a:spLocks noChangeAspect="1" noChangeArrowheads="1"/>
              </p:cNvSpPr>
              <p:nvPr userDrawn="1">
                <p:custDataLst>
                  <p:tags r:id="rId24"/>
                </p:custDataLst>
              </p:nvPr>
            </p:nvSpPr>
            <p:spPr bwMode="gray">
              <a:xfrm>
                <a:off x="4244" y="3217"/>
                <a:ext cx="112" cy="1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2" name="Oval 65" hidden="1"/>
              <p:cNvSpPr>
                <a:spLocks noChangeAspect="1" noChangeArrowheads="1"/>
              </p:cNvSpPr>
              <p:nvPr userDrawn="1">
                <p:custDataLst>
                  <p:tags r:id="rId25"/>
                </p:custDataLst>
              </p:nvPr>
            </p:nvSpPr>
            <p:spPr bwMode="gray">
              <a:xfrm>
                <a:off x="4244" y="3217"/>
                <a:ext cx="112" cy="11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48" name="MoonLegend1" hidden="1"/>
            <p:cNvGrpSpPr>
              <a:grpSpLocks noChangeAspect="1"/>
            </p:cNvGrpSpPr>
            <p:nvPr userDrawn="1">
              <p:custDataLst>
                <p:tags r:id="rId21"/>
              </p:custDataLst>
            </p:nvPr>
          </p:nvGrpSpPr>
          <p:grpSpPr bwMode="auto">
            <a:xfrm>
              <a:off x="4244" y="2556"/>
              <a:ext cx="112" cy="112"/>
              <a:chOff x="4244" y="2556"/>
              <a:chExt cx="112" cy="112"/>
            </a:xfrm>
          </p:grpSpPr>
          <p:sp>
            <p:nvSpPr>
              <p:cNvPr id="49" name="Oval 71" hidden="1"/>
              <p:cNvSpPr>
                <a:spLocks noChangeAspect="1" noChangeArrowheads="1"/>
              </p:cNvSpPr>
              <p:nvPr userDrawn="1">
                <p:custDataLst>
                  <p:tags r:id="rId22"/>
                </p:custDataLst>
              </p:nvPr>
            </p:nvSpPr>
            <p:spPr bwMode="gray">
              <a:xfrm>
                <a:off x="4244" y="2556"/>
                <a:ext cx="112" cy="1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0" name="Arc 72" hidden="1"/>
              <p:cNvSpPr>
                <a:spLocks noChangeAspect="1"/>
              </p:cNvSpPr>
              <p:nvPr userDrawn="1">
                <p:custDataLst>
                  <p:tags r:id="rId23"/>
                </p:custDataLst>
              </p:nvPr>
            </p:nvSpPr>
            <p:spPr bwMode="gray">
              <a:xfrm>
                <a:off x="4244" y="2556"/>
                <a:ext cx="112" cy="112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</a:path>
                  <a:path w="43200" h="43200" stroke="0" extrusionOk="0">
                    <a:moveTo>
                      <a:pt x="21599" y="0"/>
                    </a:move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</p:grpSp>
      <p:sp>
        <p:nvSpPr>
          <p:cNvPr id="59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9010650" y="4125913"/>
            <a:ext cx="133350" cy="700087"/>
          </a:xfrm>
          <a:prstGeom prst="rect">
            <a:avLst/>
          </a:prstGeom>
          <a:solidFill>
            <a:srgbClr val="6BC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6BC200"/>
              </a:buClr>
              <a:buFont typeface="Wingdings" pitchFamily="2" charset="2"/>
              <a:buNone/>
            </a:pPr>
            <a:endParaRPr lang="en-NZ" sz="10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60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9010650" y="4818063"/>
            <a:ext cx="133350" cy="698500"/>
          </a:xfrm>
          <a:prstGeom prst="rect">
            <a:avLst/>
          </a:prstGeom>
          <a:solidFill>
            <a:srgbClr val="0090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6BC200"/>
              </a:buClr>
              <a:buFont typeface="Wingdings" pitchFamily="2" charset="2"/>
              <a:buNone/>
            </a:pPr>
            <a:endParaRPr lang="en-NZ" sz="10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61" name="Working Draft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gray">
          <a:xfrm rot="5400000">
            <a:off x="8224044" y="2712244"/>
            <a:ext cx="171291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600" smtClean="0">
                <a:solidFill>
                  <a:srgbClr val="002864"/>
                </a:solidFill>
                <a:cs typeface="+mn-cs"/>
              </a:rPr>
              <a:t>Working Draft - Last Modified 12.01.2012 19:10:56</a:t>
            </a:r>
            <a:endParaRPr lang="en-US" sz="16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62" name="Printed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gray">
          <a:xfrm rot="5400000">
            <a:off x="8597107" y="4218781"/>
            <a:ext cx="96678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600" smtClean="0">
                <a:solidFill>
                  <a:srgbClr val="002864"/>
                </a:solidFill>
                <a:cs typeface="+mn-cs"/>
              </a:rPr>
              <a:t>Printed 12.01.2012 10:48:52</a:t>
            </a:r>
            <a:endParaRPr lang="en-US" sz="1600" smtClean="0">
              <a:solidFill>
                <a:srgbClr val="002864"/>
              </a:solidFill>
              <a:cs typeface="+mn-cs"/>
            </a:endParaRPr>
          </a:p>
        </p:txBody>
      </p:sp>
      <p:pic>
        <p:nvPicPr>
          <p:cNvPr id="63" name="Picture 860" descr="Bayer_Cross_RGB_100917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21600" y="250825"/>
            <a:ext cx="9493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5" name="Foliennummernplatzhalter 1"/>
          <p:cNvSpPr>
            <a:spLocks noGrp="1"/>
          </p:cNvSpPr>
          <p:nvPr>
            <p:ph type="sldNum" sz="quarter" idx="10"/>
          </p:nvPr>
        </p:nvSpPr>
        <p:spPr bwMode="gray">
          <a:xfrm>
            <a:off x="361155" y="6424613"/>
            <a:ext cx="792396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/>
              <a:t>Page </a:t>
            </a:r>
            <a:fld id="{87F334AE-4EAC-4C2D-A638-92A76F09FC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6890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8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3" name="think-cell Slide" r:id="rId33" imgW="360" imgH="360" progId="TCLayout.ActiveDocument.1">
                  <p:embed/>
                </p:oleObj>
              </mc:Choice>
              <mc:Fallback>
                <p:oleObj name="think-cell Slide" r:id="rId3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 descr="bayer_h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5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CS_Logo_Blk_10091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7" t="-2051" b="8717"/>
          <a:stretch>
            <a:fillRect/>
          </a:stretch>
        </p:blipFill>
        <p:spPr bwMode="gray">
          <a:xfrm>
            <a:off x="7324725" y="6453188"/>
            <a:ext cx="1352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McK Slide Elements"/>
          <p:cNvGrpSpPr>
            <a:grpSpLocks/>
          </p:cNvGrpSpPr>
          <p:nvPr userDrawn="1"/>
        </p:nvGrpSpPr>
        <p:grpSpPr bwMode="auto">
          <a:xfrm>
            <a:off x="455613" y="5995988"/>
            <a:ext cx="8515350" cy="352425"/>
            <a:chOff x="287" y="3777"/>
            <a:chExt cx="5364" cy="222"/>
          </a:xfrm>
        </p:grpSpPr>
        <p:sp>
          <p:nvSpPr>
            <p:cNvPr id="7" name="McK 4. Footnote" hidden="1"/>
            <p:cNvSpPr txBox="1">
              <a:spLocks noChangeArrowheads="1"/>
            </p:cNvSpPr>
            <p:nvPr userDrawn="1"/>
          </p:nvSpPr>
          <p:spPr bwMode="gray">
            <a:xfrm>
              <a:off x="287" y="3777"/>
              <a:ext cx="536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6BC200"/>
                </a:buClr>
                <a:defRPr/>
              </a:pPr>
              <a:r>
                <a:rPr lang="en-US" altLang="zh-CN" sz="1000" smtClean="0">
                  <a:solidFill>
                    <a:srgbClr val="002864"/>
                  </a:solidFill>
                  <a:ea typeface="SimSun" pitchFamily="2" charset="-122"/>
                  <a:cs typeface="Arial" pitchFamily="34" charset="0"/>
                </a:rPr>
                <a:t>1 Footnote</a:t>
              </a:r>
            </a:p>
          </p:txBody>
        </p:sp>
        <p:sp>
          <p:nvSpPr>
            <p:cNvPr id="8" name="McK 5. Source" hidden="1"/>
            <p:cNvSpPr>
              <a:spLocks noChangeArrowheads="1"/>
            </p:cNvSpPr>
            <p:nvPr userDrawn="1"/>
          </p:nvSpPr>
          <p:spPr bwMode="gray">
            <a:xfrm>
              <a:off x="287" y="3903"/>
              <a:ext cx="536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495300" indent="-495300" algn="l" defTabSz="895350">
                <a:buClr>
                  <a:srgbClr val="6BC200"/>
                </a:buClr>
                <a:tabLst>
                  <a:tab pos="487363" algn="l"/>
                </a:tabLst>
              </a:pPr>
              <a:r>
                <a:rPr lang="en-US" altLang="zh-CN" sz="1000" smtClean="0">
                  <a:solidFill>
                    <a:srgbClr val="002864"/>
                  </a:solidFill>
                  <a:ea typeface="SimSun" pitchFamily="2" charset="-122"/>
                </a:rPr>
                <a:t>Source:	Source</a:t>
              </a:r>
            </a:p>
          </p:txBody>
        </p:sp>
      </p:grpSp>
      <p:sp>
        <p:nvSpPr>
          <p:cNvPr id="9" name="McK 3. Unit of measure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55613" y="1417638"/>
            <a:ext cx="8515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953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47675" algn="l" defTabSz="8953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95350" algn="l" defTabSz="8953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344613" algn="l" defTabSz="895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92288" algn="l" defTabSz="8953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6BC200"/>
              </a:buClr>
              <a:defRPr/>
            </a:pPr>
            <a:r>
              <a:rPr lang="en-US" altLang="zh-CN" sz="1400" smtClean="0">
                <a:solidFill>
                  <a:srgbClr val="002864"/>
                </a:solidFill>
                <a:ea typeface="SimSun" pitchFamily="2" charset="-122"/>
                <a:cs typeface="Arial" pitchFamily="34" charset="0"/>
              </a:rPr>
              <a:t>Subtitle or Unit of measure, when both Unit of measure goes into 2nd line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55613" y="58738"/>
            <a:ext cx="8509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buClr>
                <a:srgbClr val="6BC200"/>
              </a:buClr>
            </a:pPr>
            <a:r>
              <a:rPr lang="en-US" sz="1400" smtClean="0">
                <a:solidFill>
                  <a:srgbClr val="808080"/>
                </a:solidFill>
                <a:cs typeface="+mn-cs"/>
              </a:rPr>
              <a:t>TRACKER</a:t>
            </a:r>
          </a:p>
        </p:txBody>
      </p:sp>
      <p:grpSp>
        <p:nvGrpSpPr>
          <p:cNvPr id="11" name="ACET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347913" y="2006600"/>
            <a:ext cx="4264025" cy="508000"/>
            <a:chOff x="915" y="710"/>
            <a:chExt cx="2686" cy="320"/>
          </a:xfrm>
        </p:grpSpPr>
        <p:cxnSp>
          <p:nvCxnSpPr>
            <p:cNvPr id="12" name="AutoShape 16" hidden="1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AutoShape 17" hidden="1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600" b="1" smtClean="0">
                  <a:solidFill>
                    <a:srgbClr val="002864"/>
                  </a:solidFill>
                  <a:cs typeface="+mn-cs"/>
                </a:rPr>
                <a:t>Title</a:t>
              </a:r>
            </a:p>
            <a:p>
              <a:pPr algn="l">
                <a:buClr>
                  <a:srgbClr val="6BC200"/>
                </a:buClr>
              </a:pPr>
              <a:r>
                <a:rPr lang="en-US" sz="1600" smtClean="0">
                  <a:solidFill>
                    <a:srgbClr val="002864"/>
                  </a:solidFill>
                  <a:cs typeface="+mn-cs"/>
                </a:rPr>
                <a:t>Unit of measure</a:t>
              </a:r>
            </a:p>
          </p:txBody>
        </p:sp>
      </p:grpSp>
      <p:grpSp>
        <p:nvGrpSpPr>
          <p:cNvPr id="14" name="LegendBoxes" hidden="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8086725" y="1450975"/>
            <a:ext cx="842963" cy="976313"/>
            <a:chOff x="3394" y="519"/>
            <a:chExt cx="531" cy="615"/>
          </a:xfrm>
        </p:grpSpPr>
        <p:sp>
          <p:nvSpPr>
            <p:cNvPr id="15" name="LegendRectangle1" hidden="1"/>
            <p:cNvSpPr>
              <a:spLocks noChangeArrowheads="1"/>
            </p:cNvSpPr>
            <p:nvPr userDrawn="1"/>
          </p:nvSpPr>
          <p:spPr bwMode="gray">
            <a:xfrm>
              <a:off x="3394" y="526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6" name="LegendRectangle2" hidden="1"/>
            <p:cNvSpPr>
              <a:spLocks noChangeArrowheads="1"/>
            </p:cNvSpPr>
            <p:nvPr userDrawn="1"/>
          </p:nvSpPr>
          <p:spPr bwMode="gray">
            <a:xfrm>
              <a:off x="3394" y="69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7" name="LegendRectangle3" hidden="1"/>
            <p:cNvSpPr>
              <a:spLocks noChangeArrowheads="1"/>
            </p:cNvSpPr>
            <p:nvPr userDrawn="1"/>
          </p:nvSpPr>
          <p:spPr bwMode="gray">
            <a:xfrm>
              <a:off x="3394" y="860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8" name="LegendRectangle4" hidden="1"/>
            <p:cNvSpPr>
              <a:spLocks noChangeArrowheads="1"/>
            </p:cNvSpPr>
            <p:nvPr userDrawn="1"/>
          </p:nvSpPr>
          <p:spPr bwMode="gray">
            <a:xfrm>
              <a:off x="3394" y="1027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9" name="Legend1" hidden="1"/>
            <p:cNvSpPr>
              <a:spLocks noChangeArrowheads="1"/>
            </p:cNvSpPr>
            <p:nvPr userDrawn="1"/>
          </p:nvSpPr>
          <p:spPr bwMode="gray">
            <a:xfrm>
              <a:off x="3554" y="5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20" name="Legend2" hidden="1"/>
            <p:cNvSpPr>
              <a:spLocks noChangeArrowheads="1"/>
            </p:cNvSpPr>
            <p:nvPr userDrawn="1"/>
          </p:nvSpPr>
          <p:spPr bwMode="gray">
            <a:xfrm>
              <a:off x="3554" y="68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21" name="Legend3" hidden="1"/>
            <p:cNvSpPr>
              <a:spLocks noChangeArrowheads="1"/>
            </p:cNvSpPr>
            <p:nvPr userDrawn="1"/>
          </p:nvSpPr>
          <p:spPr bwMode="gray">
            <a:xfrm>
              <a:off x="3554" y="84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  <p:sp>
          <p:nvSpPr>
            <p:cNvPr id="22" name="Legend4" hidden="1"/>
            <p:cNvSpPr>
              <a:spLocks noChangeArrowheads="1"/>
            </p:cNvSpPr>
            <p:nvPr userDrawn="1"/>
          </p:nvSpPr>
          <p:spPr bwMode="gray">
            <a:xfrm>
              <a:off x="3554" y="10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Legend4</a:t>
              </a:r>
            </a:p>
          </p:txBody>
        </p:sp>
      </p:grpSp>
      <p:grpSp>
        <p:nvGrpSpPr>
          <p:cNvPr id="23" name="LegendLines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769225" y="1450975"/>
            <a:ext cx="1160463" cy="706438"/>
            <a:chOff x="2411" y="2750"/>
            <a:chExt cx="731" cy="445"/>
          </a:xfrm>
        </p:grpSpPr>
        <p:sp>
          <p:nvSpPr>
            <p:cNvPr id="24" name="LineLegend1" hidden="1"/>
            <p:cNvSpPr>
              <a:spLocks noChangeShapeType="1"/>
            </p:cNvSpPr>
            <p:nvPr/>
          </p:nvSpPr>
          <p:spPr bwMode="gray">
            <a:xfrm>
              <a:off x="2411" y="280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5" name="LineLegend2" hidden="1"/>
            <p:cNvSpPr>
              <a:spLocks noChangeShapeType="1"/>
            </p:cNvSpPr>
            <p:nvPr/>
          </p:nvSpPr>
          <p:spPr bwMode="gray">
            <a:xfrm>
              <a:off x="2411" y="29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6" name="LineLegend3" hidden="1"/>
            <p:cNvSpPr>
              <a:spLocks noChangeShapeType="1"/>
            </p:cNvSpPr>
            <p:nvPr/>
          </p:nvSpPr>
          <p:spPr bwMode="gray">
            <a:xfrm>
              <a:off x="2411" y="313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7" name="Legend1" hidden="1"/>
            <p:cNvSpPr>
              <a:spLocks noChangeArrowheads="1"/>
            </p:cNvSpPr>
            <p:nvPr userDrawn="1"/>
          </p:nvSpPr>
          <p:spPr bwMode="gray">
            <a:xfrm>
              <a:off x="2771" y="2750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28" name="Legend2" hidden="1"/>
            <p:cNvSpPr>
              <a:spLocks noChangeArrowheads="1"/>
            </p:cNvSpPr>
            <p:nvPr userDrawn="1"/>
          </p:nvSpPr>
          <p:spPr bwMode="gray">
            <a:xfrm>
              <a:off x="2771" y="2915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29" name="Legend3" hidden="1"/>
            <p:cNvSpPr>
              <a:spLocks noChangeArrowheads="1"/>
            </p:cNvSpPr>
            <p:nvPr userDrawn="1"/>
          </p:nvSpPr>
          <p:spPr bwMode="gray">
            <a:xfrm>
              <a:off x="2771" y="3080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</p:grpSp>
      <p:grpSp>
        <p:nvGrpSpPr>
          <p:cNvPr id="30" name="Sticker" hidden="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835900" y="1450975"/>
            <a:ext cx="1093788" cy="209550"/>
            <a:chOff x="4817" y="376"/>
            <a:chExt cx="689" cy="132"/>
          </a:xfrm>
        </p:grpSpPr>
        <p:cxnSp>
          <p:nvCxnSpPr>
            <p:cNvPr id="31" name="AutoShape 59" hidden="1"/>
            <p:cNvCxnSpPr>
              <a:cxnSpLocks noChangeShapeType="1"/>
            </p:cNvCxnSpPr>
            <p:nvPr userDrawn="1"/>
          </p:nvCxnSpPr>
          <p:spPr bwMode="gray">
            <a:xfrm>
              <a:off x="4817" y="508"/>
              <a:ext cx="68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2" name="AutoShape 60" hidden="1"/>
            <p:cNvSpPr>
              <a:spLocks noChangeArrowheads="1"/>
            </p:cNvSpPr>
            <p:nvPr userDrawn="1"/>
          </p:nvSpPr>
          <p:spPr bwMode="gray">
            <a:xfrm>
              <a:off x="4817" y="376"/>
              <a:ext cx="689" cy="13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6BC200"/>
                </a:buClr>
              </a:pPr>
              <a:r>
                <a:rPr lang="en-US" sz="1200" smtClean="0">
                  <a:solidFill>
                    <a:srgbClr val="808080"/>
                  </a:solidFill>
                  <a:cs typeface="+mn-cs"/>
                </a:rPr>
                <a:t>ILLUSTRATIVE</a:t>
              </a:r>
            </a:p>
          </p:txBody>
        </p:sp>
        <p:cxnSp>
          <p:nvCxnSpPr>
            <p:cNvPr id="33" name="AutoShape 61" hidden="1"/>
            <p:cNvCxnSpPr>
              <a:cxnSpLocks noChangeShapeType="1"/>
            </p:cNvCxnSpPr>
            <p:nvPr userDrawn="1"/>
          </p:nvCxnSpPr>
          <p:spPr bwMode="gray">
            <a:xfrm>
              <a:off x="4817" y="376"/>
              <a:ext cx="0" cy="132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LegendMoons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8070850" y="1450975"/>
            <a:ext cx="858838" cy="1233488"/>
            <a:chOff x="4244" y="2554"/>
            <a:chExt cx="541" cy="777"/>
          </a:xfrm>
        </p:grpSpPr>
        <p:grpSp>
          <p:nvGrpSpPr>
            <p:cNvPr id="35" name="MoonLegend2" hidden="1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4244" y="2720"/>
              <a:ext cx="112" cy="112"/>
              <a:chOff x="1694" y="2044"/>
              <a:chExt cx="160" cy="160"/>
            </a:xfrm>
          </p:grpSpPr>
          <p:sp>
            <p:nvSpPr>
              <p:cNvPr id="53" name="Oval 42" hidden="1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4" name="Arc 43" hidden="1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774" y="2044"/>
                <a:ext cx="80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36" name="MoonLegend3" hidden="1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4244" y="2885"/>
              <a:ext cx="112" cy="112"/>
              <a:chOff x="4495" y="897"/>
              <a:chExt cx="160" cy="160"/>
            </a:xfrm>
          </p:grpSpPr>
          <p:sp>
            <p:nvSpPr>
              <p:cNvPr id="51" name="Oval 45" hidden="1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897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2" name="Arc 46" hidden="1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575" y="897"/>
                <a:ext cx="80" cy="16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37" name="MoonLegend4" hidden="1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4244" y="3052"/>
              <a:ext cx="112" cy="112"/>
              <a:chOff x="4495" y="1198"/>
              <a:chExt cx="160" cy="160"/>
            </a:xfrm>
          </p:grpSpPr>
          <p:sp>
            <p:nvSpPr>
              <p:cNvPr id="49" name="Oval 107" hidden="1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0" name="Arc 49" hidden="1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198"/>
                <a:ext cx="160" cy="16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sp>
          <p:nvSpPr>
            <p:cNvPr id="38" name="Legend1" hidden="1"/>
            <p:cNvSpPr>
              <a:spLocks noChangeArrowheads="1"/>
            </p:cNvSpPr>
            <p:nvPr/>
          </p:nvSpPr>
          <p:spPr bwMode="gray">
            <a:xfrm>
              <a:off x="4414" y="255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39" name="Legend2" hidden="1"/>
            <p:cNvSpPr>
              <a:spLocks noChangeArrowheads="1"/>
            </p:cNvSpPr>
            <p:nvPr/>
          </p:nvSpPr>
          <p:spPr bwMode="gray">
            <a:xfrm>
              <a:off x="4414" y="27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40" name="Legend3" hidden="1"/>
            <p:cNvSpPr>
              <a:spLocks noChangeArrowheads="1"/>
            </p:cNvSpPr>
            <p:nvPr/>
          </p:nvSpPr>
          <p:spPr bwMode="gray">
            <a:xfrm>
              <a:off x="4414" y="288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  <p:sp>
          <p:nvSpPr>
            <p:cNvPr id="41" name="Legend4" hidden="1"/>
            <p:cNvSpPr>
              <a:spLocks noChangeArrowheads="1"/>
            </p:cNvSpPr>
            <p:nvPr/>
          </p:nvSpPr>
          <p:spPr bwMode="gray">
            <a:xfrm>
              <a:off x="4414" y="3051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Legend4</a:t>
              </a:r>
            </a:p>
          </p:txBody>
        </p:sp>
        <p:sp>
          <p:nvSpPr>
            <p:cNvPr id="42" name="Legend5" hidden="1"/>
            <p:cNvSpPr>
              <a:spLocks noChangeArrowheads="1"/>
            </p:cNvSpPr>
            <p:nvPr/>
          </p:nvSpPr>
          <p:spPr bwMode="gray">
            <a:xfrm>
              <a:off x="4414" y="3216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Legend5</a:t>
              </a:r>
            </a:p>
          </p:txBody>
        </p:sp>
        <p:grpSp>
          <p:nvGrpSpPr>
            <p:cNvPr id="43" name="MoonLegend5" hidden="1"/>
            <p:cNvGrpSpPr>
              <a:grpSpLocks noChangeAspect="1"/>
            </p:cNvGrpSpPr>
            <p:nvPr userDrawn="1">
              <p:custDataLst>
                <p:tags r:id="rId20"/>
              </p:custDataLst>
            </p:nvPr>
          </p:nvGrpSpPr>
          <p:grpSpPr bwMode="auto">
            <a:xfrm>
              <a:off x="4244" y="3217"/>
              <a:ext cx="112" cy="112"/>
              <a:chOff x="4244" y="3217"/>
              <a:chExt cx="112" cy="112"/>
            </a:xfrm>
          </p:grpSpPr>
          <p:sp>
            <p:nvSpPr>
              <p:cNvPr id="47" name="Oval 64" hidden="1"/>
              <p:cNvSpPr>
                <a:spLocks noChangeAspect="1" noChangeArrowheads="1"/>
              </p:cNvSpPr>
              <p:nvPr userDrawn="1">
                <p:custDataLst>
                  <p:tags r:id="rId24"/>
                </p:custDataLst>
              </p:nvPr>
            </p:nvSpPr>
            <p:spPr bwMode="gray">
              <a:xfrm>
                <a:off x="4244" y="3217"/>
                <a:ext cx="112" cy="1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48" name="Oval 65" hidden="1"/>
              <p:cNvSpPr>
                <a:spLocks noChangeAspect="1" noChangeArrowheads="1"/>
              </p:cNvSpPr>
              <p:nvPr userDrawn="1">
                <p:custDataLst>
                  <p:tags r:id="rId25"/>
                </p:custDataLst>
              </p:nvPr>
            </p:nvSpPr>
            <p:spPr bwMode="gray">
              <a:xfrm>
                <a:off x="4244" y="3217"/>
                <a:ext cx="112" cy="11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44" name="MoonLegend1" hidden="1"/>
            <p:cNvGrpSpPr>
              <a:grpSpLocks noChangeAspect="1"/>
            </p:cNvGrpSpPr>
            <p:nvPr userDrawn="1">
              <p:custDataLst>
                <p:tags r:id="rId21"/>
              </p:custDataLst>
            </p:nvPr>
          </p:nvGrpSpPr>
          <p:grpSpPr bwMode="auto">
            <a:xfrm>
              <a:off x="4244" y="2556"/>
              <a:ext cx="112" cy="112"/>
              <a:chOff x="4244" y="2556"/>
              <a:chExt cx="112" cy="112"/>
            </a:xfrm>
          </p:grpSpPr>
          <p:sp>
            <p:nvSpPr>
              <p:cNvPr id="45" name="Oval 71" hidden="1"/>
              <p:cNvSpPr>
                <a:spLocks noChangeAspect="1" noChangeArrowheads="1"/>
              </p:cNvSpPr>
              <p:nvPr userDrawn="1">
                <p:custDataLst>
                  <p:tags r:id="rId22"/>
                </p:custDataLst>
              </p:nvPr>
            </p:nvSpPr>
            <p:spPr bwMode="gray">
              <a:xfrm>
                <a:off x="4244" y="2556"/>
                <a:ext cx="112" cy="1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46" name="Arc 72" hidden="1"/>
              <p:cNvSpPr>
                <a:spLocks noChangeAspect="1"/>
              </p:cNvSpPr>
              <p:nvPr userDrawn="1">
                <p:custDataLst>
                  <p:tags r:id="rId23"/>
                </p:custDataLst>
              </p:nvPr>
            </p:nvSpPr>
            <p:spPr bwMode="gray">
              <a:xfrm>
                <a:off x="4244" y="2556"/>
                <a:ext cx="112" cy="112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</a:path>
                  <a:path w="43200" h="43200" stroke="0" extrusionOk="0">
                    <a:moveTo>
                      <a:pt x="21599" y="0"/>
                    </a:move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</p:grpSp>
      <p:sp>
        <p:nvSpPr>
          <p:cNvPr id="55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9010650" y="4125913"/>
            <a:ext cx="133350" cy="700087"/>
          </a:xfrm>
          <a:prstGeom prst="rect">
            <a:avLst/>
          </a:prstGeom>
          <a:solidFill>
            <a:srgbClr val="6BC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6BC200"/>
              </a:buClr>
              <a:buFont typeface="Wingdings" pitchFamily="2" charset="2"/>
              <a:buNone/>
            </a:pPr>
            <a:endParaRPr lang="en-NZ" sz="10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56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9010650" y="4818063"/>
            <a:ext cx="133350" cy="698500"/>
          </a:xfrm>
          <a:prstGeom prst="rect">
            <a:avLst/>
          </a:prstGeom>
          <a:solidFill>
            <a:srgbClr val="0090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6BC200"/>
              </a:buClr>
              <a:buFont typeface="Wingdings" pitchFamily="2" charset="2"/>
              <a:buNone/>
            </a:pPr>
            <a:endParaRPr lang="en-NZ" sz="10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57" name="Working Draft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gray">
          <a:xfrm rot="5400000">
            <a:off x="8224044" y="2712244"/>
            <a:ext cx="171291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600" smtClean="0">
                <a:solidFill>
                  <a:srgbClr val="002864"/>
                </a:solidFill>
                <a:cs typeface="+mn-cs"/>
              </a:rPr>
              <a:t>Working Draft - Last Modified 12.01.2012 19:10:56</a:t>
            </a:r>
            <a:endParaRPr lang="en-US" sz="16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58" name="Printed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gray">
          <a:xfrm rot="5400000">
            <a:off x="8597107" y="4218781"/>
            <a:ext cx="96678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600" smtClean="0">
                <a:solidFill>
                  <a:srgbClr val="002864"/>
                </a:solidFill>
                <a:cs typeface="+mn-cs"/>
              </a:rPr>
              <a:t>Printed 12.01.2012 10:48:52</a:t>
            </a:r>
            <a:endParaRPr lang="en-US" sz="1600" smtClean="0">
              <a:solidFill>
                <a:srgbClr val="002864"/>
              </a:solidFill>
              <a:cs typeface="+mn-cs"/>
            </a:endParaRPr>
          </a:p>
        </p:txBody>
      </p:sp>
      <p:pic>
        <p:nvPicPr>
          <p:cNvPr id="59" name="Picture 860" descr="Bayer_Cross_RGB_100917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21600" y="250825"/>
            <a:ext cx="9493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61" name="Foliennummernplatzhalter 1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414809"/>
            <a:ext cx="792396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/>
              <a:t>Page </a:t>
            </a:r>
            <a:fld id="{87F334AE-4EAC-4C2D-A638-92A76F09FC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6872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07" name="think-cell Slide" r:id="rId34" imgW="360" imgH="360" progId="TCLayout.ActiveDocument.1">
                  <p:embed/>
                </p:oleObj>
              </mc:Choice>
              <mc:Fallback>
                <p:oleObj name="think-cell Slide" r:id="rId3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62" descr="bayer_h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5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BCS_Logo_Blk_10091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7" t="-2051" b="8717"/>
          <a:stretch>
            <a:fillRect/>
          </a:stretch>
        </p:blipFill>
        <p:spPr bwMode="gray">
          <a:xfrm>
            <a:off x="7324725" y="6453188"/>
            <a:ext cx="1352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McK Slide Elements"/>
          <p:cNvGrpSpPr>
            <a:grpSpLocks/>
          </p:cNvGrpSpPr>
          <p:nvPr userDrawn="1"/>
        </p:nvGrpSpPr>
        <p:grpSpPr bwMode="auto">
          <a:xfrm>
            <a:off x="455613" y="5995988"/>
            <a:ext cx="8515350" cy="352425"/>
            <a:chOff x="287" y="3777"/>
            <a:chExt cx="5364" cy="222"/>
          </a:xfrm>
        </p:grpSpPr>
        <p:sp>
          <p:nvSpPr>
            <p:cNvPr id="6" name="McK 4. Footnote" hidden="1"/>
            <p:cNvSpPr txBox="1">
              <a:spLocks noChangeArrowheads="1"/>
            </p:cNvSpPr>
            <p:nvPr userDrawn="1"/>
          </p:nvSpPr>
          <p:spPr bwMode="gray">
            <a:xfrm>
              <a:off x="287" y="3777"/>
              <a:ext cx="536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6BC200"/>
                </a:buClr>
                <a:defRPr/>
              </a:pPr>
              <a:r>
                <a:rPr lang="en-US" altLang="zh-CN" sz="1000" smtClean="0">
                  <a:solidFill>
                    <a:srgbClr val="002864"/>
                  </a:solidFill>
                  <a:ea typeface="SimSun" pitchFamily="2" charset="-122"/>
                  <a:cs typeface="Arial" pitchFamily="34" charset="0"/>
                </a:rPr>
                <a:t>1 Footnote</a:t>
              </a:r>
            </a:p>
          </p:txBody>
        </p:sp>
        <p:sp>
          <p:nvSpPr>
            <p:cNvPr id="7" name="McK 5. Source" hidden="1"/>
            <p:cNvSpPr>
              <a:spLocks noChangeArrowheads="1"/>
            </p:cNvSpPr>
            <p:nvPr userDrawn="1"/>
          </p:nvSpPr>
          <p:spPr bwMode="gray">
            <a:xfrm>
              <a:off x="287" y="3903"/>
              <a:ext cx="536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495300" indent="-495300" algn="l" defTabSz="895350">
                <a:buClr>
                  <a:srgbClr val="6BC200"/>
                </a:buClr>
                <a:tabLst>
                  <a:tab pos="487363" algn="l"/>
                </a:tabLst>
              </a:pPr>
              <a:r>
                <a:rPr lang="en-US" altLang="zh-CN" sz="1000" smtClean="0">
                  <a:solidFill>
                    <a:srgbClr val="002864"/>
                  </a:solidFill>
                  <a:ea typeface="SimSun" pitchFamily="2" charset="-122"/>
                </a:rPr>
                <a:t>Source:	Source</a:t>
              </a:r>
            </a:p>
          </p:txBody>
        </p:sp>
      </p:grpSp>
      <p:sp>
        <p:nvSpPr>
          <p:cNvPr id="8" name="McK 3. Unit of measure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55613" y="1417638"/>
            <a:ext cx="8515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953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47675" algn="l" defTabSz="8953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95350" algn="l" defTabSz="8953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344613" algn="l" defTabSz="895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92288" algn="l" defTabSz="8953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6BC200"/>
              </a:buClr>
              <a:defRPr/>
            </a:pPr>
            <a:r>
              <a:rPr lang="en-US" altLang="zh-CN" sz="1400" smtClean="0">
                <a:solidFill>
                  <a:srgbClr val="002864"/>
                </a:solidFill>
                <a:ea typeface="SimSun" pitchFamily="2" charset="-122"/>
                <a:cs typeface="Arial" pitchFamily="34" charset="0"/>
              </a:rPr>
              <a:t>Subtitle or Unit of measure, when both Unit of measure goes into 2nd line</a:t>
            </a:r>
          </a:p>
        </p:txBody>
      </p:sp>
      <p:sp>
        <p:nvSpPr>
          <p:cNvPr id="9" name="McK 1. On-page tracker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55613" y="58738"/>
            <a:ext cx="8509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buClr>
                <a:srgbClr val="6BC200"/>
              </a:buClr>
            </a:pPr>
            <a:r>
              <a:rPr lang="en-US" sz="1400" smtClean="0">
                <a:solidFill>
                  <a:srgbClr val="808080"/>
                </a:solidFill>
                <a:cs typeface="+mn-cs"/>
              </a:rPr>
              <a:t>TRACKER</a:t>
            </a:r>
          </a:p>
        </p:txBody>
      </p:sp>
      <p:grpSp>
        <p:nvGrpSpPr>
          <p:cNvPr id="10" name="ACET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347913" y="2006600"/>
            <a:ext cx="4264025" cy="508000"/>
            <a:chOff x="915" y="710"/>
            <a:chExt cx="2686" cy="320"/>
          </a:xfrm>
        </p:grpSpPr>
        <p:cxnSp>
          <p:nvCxnSpPr>
            <p:cNvPr id="11" name="AutoShape 16" hidden="1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17" hidden="1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600" b="1" smtClean="0">
                  <a:solidFill>
                    <a:srgbClr val="002864"/>
                  </a:solidFill>
                  <a:cs typeface="+mn-cs"/>
                </a:rPr>
                <a:t>Title</a:t>
              </a:r>
            </a:p>
            <a:p>
              <a:pPr algn="l">
                <a:buClr>
                  <a:srgbClr val="6BC200"/>
                </a:buClr>
              </a:pPr>
              <a:r>
                <a:rPr lang="en-US" sz="1600" smtClean="0">
                  <a:solidFill>
                    <a:srgbClr val="002864"/>
                  </a:solidFill>
                  <a:cs typeface="+mn-cs"/>
                </a:rPr>
                <a:t>Unit of measure</a:t>
              </a:r>
            </a:p>
          </p:txBody>
        </p:sp>
      </p:grpSp>
      <p:grpSp>
        <p:nvGrpSpPr>
          <p:cNvPr id="13" name="LegendBoxes" hidden="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8086725" y="1450975"/>
            <a:ext cx="842963" cy="976313"/>
            <a:chOff x="3394" y="519"/>
            <a:chExt cx="531" cy="615"/>
          </a:xfrm>
        </p:grpSpPr>
        <p:sp>
          <p:nvSpPr>
            <p:cNvPr id="14" name="LegendRectangle1" hidden="1"/>
            <p:cNvSpPr>
              <a:spLocks noChangeArrowheads="1"/>
            </p:cNvSpPr>
            <p:nvPr userDrawn="1"/>
          </p:nvSpPr>
          <p:spPr bwMode="gray">
            <a:xfrm>
              <a:off x="3394" y="526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5" name="LegendRectangle2" hidden="1"/>
            <p:cNvSpPr>
              <a:spLocks noChangeArrowheads="1"/>
            </p:cNvSpPr>
            <p:nvPr userDrawn="1"/>
          </p:nvSpPr>
          <p:spPr bwMode="gray">
            <a:xfrm>
              <a:off x="3394" y="69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6" name="LegendRectangle3" hidden="1"/>
            <p:cNvSpPr>
              <a:spLocks noChangeArrowheads="1"/>
            </p:cNvSpPr>
            <p:nvPr userDrawn="1"/>
          </p:nvSpPr>
          <p:spPr bwMode="gray">
            <a:xfrm>
              <a:off x="3394" y="860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7" name="LegendRectangle4" hidden="1"/>
            <p:cNvSpPr>
              <a:spLocks noChangeArrowheads="1"/>
            </p:cNvSpPr>
            <p:nvPr userDrawn="1"/>
          </p:nvSpPr>
          <p:spPr bwMode="gray">
            <a:xfrm>
              <a:off x="3394" y="1027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8" name="Legend1" hidden="1"/>
            <p:cNvSpPr>
              <a:spLocks noChangeArrowheads="1"/>
            </p:cNvSpPr>
            <p:nvPr userDrawn="1"/>
          </p:nvSpPr>
          <p:spPr bwMode="gray">
            <a:xfrm>
              <a:off x="3554" y="5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19" name="Legend2" hidden="1"/>
            <p:cNvSpPr>
              <a:spLocks noChangeArrowheads="1"/>
            </p:cNvSpPr>
            <p:nvPr userDrawn="1"/>
          </p:nvSpPr>
          <p:spPr bwMode="gray">
            <a:xfrm>
              <a:off x="3554" y="68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20" name="Legend3" hidden="1"/>
            <p:cNvSpPr>
              <a:spLocks noChangeArrowheads="1"/>
            </p:cNvSpPr>
            <p:nvPr userDrawn="1"/>
          </p:nvSpPr>
          <p:spPr bwMode="gray">
            <a:xfrm>
              <a:off x="3554" y="84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  <p:sp>
          <p:nvSpPr>
            <p:cNvPr id="21" name="Legend4" hidden="1"/>
            <p:cNvSpPr>
              <a:spLocks noChangeArrowheads="1"/>
            </p:cNvSpPr>
            <p:nvPr userDrawn="1"/>
          </p:nvSpPr>
          <p:spPr bwMode="gray">
            <a:xfrm>
              <a:off x="3554" y="10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Legend4</a:t>
              </a:r>
            </a:p>
          </p:txBody>
        </p:sp>
      </p:grpSp>
      <p:grpSp>
        <p:nvGrpSpPr>
          <p:cNvPr id="22" name="LegendLines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769225" y="1450975"/>
            <a:ext cx="1160463" cy="706438"/>
            <a:chOff x="2411" y="2750"/>
            <a:chExt cx="731" cy="445"/>
          </a:xfrm>
        </p:grpSpPr>
        <p:sp>
          <p:nvSpPr>
            <p:cNvPr id="23" name="LineLegend1" hidden="1"/>
            <p:cNvSpPr>
              <a:spLocks noChangeShapeType="1"/>
            </p:cNvSpPr>
            <p:nvPr/>
          </p:nvSpPr>
          <p:spPr bwMode="gray">
            <a:xfrm>
              <a:off x="2411" y="280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4" name="LineLegend2" hidden="1"/>
            <p:cNvSpPr>
              <a:spLocks noChangeShapeType="1"/>
            </p:cNvSpPr>
            <p:nvPr/>
          </p:nvSpPr>
          <p:spPr bwMode="gray">
            <a:xfrm>
              <a:off x="2411" y="29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5" name="LineLegend3" hidden="1"/>
            <p:cNvSpPr>
              <a:spLocks noChangeShapeType="1"/>
            </p:cNvSpPr>
            <p:nvPr/>
          </p:nvSpPr>
          <p:spPr bwMode="gray">
            <a:xfrm>
              <a:off x="2411" y="313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6" name="Legend1" hidden="1"/>
            <p:cNvSpPr>
              <a:spLocks noChangeArrowheads="1"/>
            </p:cNvSpPr>
            <p:nvPr userDrawn="1"/>
          </p:nvSpPr>
          <p:spPr bwMode="gray">
            <a:xfrm>
              <a:off x="2771" y="2750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27" name="Legend2" hidden="1"/>
            <p:cNvSpPr>
              <a:spLocks noChangeArrowheads="1"/>
            </p:cNvSpPr>
            <p:nvPr userDrawn="1"/>
          </p:nvSpPr>
          <p:spPr bwMode="gray">
            <a:xfrm>
              <a:off x="2771" y="2915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28" name="Legend3" hidden="1"/>
            <p:cNvSpPr>
              <a:spLocks noChangeArrowheads="1"/>
            </p:cNvSpPr>
            <p:nvPr userDrawn="1"/>
          </p:nvSpPr>
          <p:spPr bwMode="gray">
            <a:xfrm>
              <a:off x="2771" y="3080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</p:grpSp>
      <p:grpSp>
        <p:nvGrpSpPr>
          <p:cNvPr id="29" name="Sticker" hidden="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835900" y="1450975"/>
            <a:ext cx="1093788" cy="209550"/>
            <a:chOff x="4817" y="376"/>
            <a:chExt cx="689" cy="132"/>
          </a:xfrm>
        </p:grpSpPr>
        <p:cxnSp>
          <p:nvCxnSpPr>
            <p:cNvPr id="30" name="AutoShape 59" hidden="1"/>
            <p:cNvCxnSpPr>
              <a:cxnSpLocks noChangeShapeType="1"/>
            </p:cNvCxnSpPr>
            <p:nvPr userDrawn="1"/>
          </p:nvCxnSpPr>
          <p:spPr bwMode="gray">
            <a:xfrm>
              <a:off x="4817" y="508"/>
              <a:ext cx="68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1" name="AutoShape 60" hidden="1"/>
            <p:cNvSpPr>
              <a:spLocks noChangeArrowheads="1"/>
            </p:cNvSpPr>
            <p:nvPr userDrawn="1"/>
          </p:nvSpPr>
          <p:spPr bwMode="gray">
            <a:xfrm>
              <a:off x="4817" y="376"/>
              <a:ext cx="689" cy="13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6BC200"/>
                </a:buClr>
              </a:pPr>
              <a:r>
                <a:rPr lang="en-US" sz="1200" smtClean="0">
                  <a:solidFill>
                    <a:srgbClr val="808080"/>
                  </a:solidFill>
                  <a:cs typeface="+mn-cs"/>
                </a:rPr>
                <a:t>ILLUSTRATIVE</a:t>
              </a:r>
            </a:p>
          </p:txBody>
        </p:sp>
        <p:cxnSp>
          <p:nvCxnSpPr>
            <p:cNvPr id="32" name="AutoShape 61" hidden="1"/>
            <p:cNvCxnSpPr>
              <a:cxnSpLocks noChangeShapeType="1"/>
            </p:cNvCxnSpPr>
            <p:nvPr userDrawn="1"/>
          </p:nvCxnSpPr>
          <p:spPr bwMode="gray">
            <a:xfrm>
              <a:off x="4817" y="376"/>
              <a:ext cx="0" cy="132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LegendMoons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8070850" y="1450975"/>
            <a:ext cx="858838" cy="1233488"/>
            <a:chOff x="4244" y="2554"/>
            <a:chExt cx="541" cy="777"/>
          </a:xfrm>
        </p:grpSpPr>
        <p:grpSp>
          <p:nvGrpSpPr>
            <p:cNvPr id="34" name="MoonLegend2" hidden="1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4244" y="2720"/>
              <a:ext cx="112" cy="112"/>
              <a:chOff x="1694" y="2044"/>
              <a:chExt cx="160" cy="160"/>
            </a:xfrm>
          </p:grpSpPr>
          <p:sp>
            <p:nvSpPr>
              <p:cNvPr id="52" name="Oval 42" hidden="1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3" name="Arc 43" hidden="1"/>
              <p:cNvSpPr>
                <a:spLocks noChangeAspect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1774" y="2044"/>
                <a:ext cx="80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35" name="MoonLegend3" hidden="1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4244" y="2885"/>
              <a:ext cx="112" cy="112"/>
              <a:chOff x="4495" y="897"/>
              <a:chExt cx="160" cy="160"/>
            </a:xfrm>
          </p:grpSpPr>
          <p:sp>
            <p:nvSpPr>
              <p:cNvPr id="50" name="Oval 45" hidden="1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897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1" name="Arc 46" hidden="1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575" y="897"/>
                <a:ext cx="80" cy="16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36" name="MoonLegend4" hidden="1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4244" y="3052"/>
              <a:ext cx="112" cy="112"/>
              <a:chOff x="4495" y="1198"/>
              <a:chExt cx="160" cy="160"/>
            </a:xfrm>
          </p:grpSpPr>
          <p:sp>
            <p:nvSpPr>
              <p:cNvPr id="48" name="Oval 48" hidden="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49" name="Arc 49" hidden="1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198"/>
                <a:ext cx="160" cy="16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sp>
          <p:nvSpPr>
            <p:cNvPr id="37" name="Legend1" hidden="1"/>
            <p:cNvSpPr>
              <a:spLocks noChangeArrowheads="1"/>
            </p:cNvSpPr>
            <p:nvPr/>
          </p:nvSpPr>
          <p:spPr bwMode="gray">
            <a:xfrm>
              <a:off x="4414" y="255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38" name="Legend2" hidden="1"/>
            <p:cNvSpPr>
              <a:spLocks noChangeArrowheads="1"/>
            </p:cNvSpPr>
            <p:nvPr/>
          </p:nvSpPr>
          <p:spPr bwMode="gray">
            <a:xfrm>
              <a:off x="4414" y="27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39" name="Legend3" hidden="1"/>
            <p:cNvSpPr>
              <a:spLocks noChangeArrowheads="1"/>
            </p:cNvSpPr>
            <p:nvPr/>
          </p:nvSpPr>
          <p:spPr bwMode="gray">
            <a:xfrm>
              <a:off x="4414" y="288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  <p:sp>
          <p:nvSpPr>
            <p:cNvPr id="40" name="Legend4" hidden="1"/>
            <p:cNvSpPr>
              <a:spLocks noChangeArrowheads="1"/>
            </p:cNvSpPr>
            <p:nvPr/>
          </p:nvSpPr>
          <p:spPr bwMode="gray">
            <a:xfrm>
              <a:off x="4414" y="3051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Legend4</a:t>
              </a:r>
            </a:p>
          </p:txBody>
        </p:sp>
        <p:sp>
          <p:nvSpPr>
            <p:cNvPr id="41" name="Legend5" hidden="1"/>
            <p:cNvSpPr>
              <a:spLocks noChangeArrowheads="1"/>
            </p:cNvSpPr>
            <p:nvPr/>
          </p:nvSpPr>
          <p:spPr bwMode="gray">
            <a:xfrm>
              <a:off x="4414" y="3216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Legend5</a:t>
              </a:r>
            </a:p>
          </p:txBody>
        </p:sp>
        <p:grpSp>
          <p:nvGrpSpPr>
            <p:cNvPr id="42" name="MoonLegend5" hidden="1"/>
            <p:cNvGrpSpPr>
              <a:grpSpLocks noChangeAspect="1"/>
            </p:cNvGrpSpPr>
            <p:nvPr userDrawn="1">
              <p:custDataLst>
                <p:tags r:id="rId21"/>
              </p:custDataLst>
            </p:nvPr>
          </p:nvGrpSpPr>
          <p:grpSpPr bwMode="auto">
            <a:xfrm>
              <a:off x="4244" y="3217"/>
              <a:ext cx="112" cy="112"/>
              <a:chOff x="4244" y="3217"/>
              <a:chExt cx="112" cy="112"/>
            </a:xfrm>
          </p:grpSpPr>
          <p:sp>
            <p:nvSpPr>
              <p:cNvPr id="46" name="Oval 64" hidden="1"/>
              <p:cNvSpPr>
                <a:spLocks noChangeAspect="1" noChangeArrowheads="1"/>
              </p:cNvSpPr>
              <p:nvPr userDrawn="1">
                <p:custDataLst>
                  <p:tags r:id="rId25"/>
                </p:custDataLst>
              </p:nvPr>
            </p:nvSpPr>
            <p:spPr bwMode="gray">
              <a:xfrm>
                <a:off x="4244" y="3217"/>
                <a:ext cx="112" cy="1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47" name="Oval 65" hidden="1"/>
              <p:cNvSpPr>
                <a:spLocks noChangeAspect="1" noChangeArrowheads="1"/>
              </p:cNvSpPr>
              <p:nvPr userDrawn="1">
                <p:custDataLst>
                  <p:tags r:id="rId26"/>
                </p:custDataLst>
              </p:nvPr>
            </p:nvSpPr>
            <p:spPr bwMode="gray">
              <a:xfrm>
                <a:off x="4244" y="3217"/>
                <a:ext cx="112" cy="11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43" name="MoonLegend1" hidden="1"/>
            <p:cNvGrpSpPr>
              <a:grpSpLocks noChangeAspect="1"/>
            </p:cNvGrpSpPr>
            <p:nvPr userDrawn="1">
              <p:custDataLst>
                <p:tags r:id="rId22"/>
              </p:custDataLst>
            </p:nvPr>
          </p:nvGrpSpPr>
          <p:grpSpPr bwMode="auto">
            <a:xfrm>
              <a:off x="4244" y="2556"/>
              <a:ext cx="112" cy="112"/>
              <a:chOff x="4244" y="2556"/>
              <a:chExt cx="112" cy="112"/>
            </a:xfrm>
          </p:grpSpPr>
          <p:sp>
            <p:nvSpPr>
              <p:cNvPr id="44" name="Oval 71" hidden="1"/>
              <p:cNvSpPr>
                <a:spLocks noChangeAspect="1" noChangeArrowheads="1"/>
              </p:cNvSpPr>
              <p:nvPr userDrawn="1">
                <p:custDataLst>
                  <p:tags r:id="rId23"/>
                </p:custDataLst>
              </p:nvPr>
            </p:nvSpPr>
            <p:spPr bwMode="gray">
              <a:xfrm>
                <a:off x="4244" y="2556"/>
                <a:ext cx="112" cy="1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45" name="Arc 72" hidden="1"/>
              <p:cNvSpPr>
                <a:spLocks noChangeAspect="1"/>
              </p:cNvSpPr>
              <p:nvPr userDrawn="1">
                <p:custDataLst>
                  <p:tags r:id="rId24"/>
                </p:custDataLst>
              </p:nvPr>
            </p:nvSpPr>
            <p:spPr bwMode="gray">
              <a:xfrm>
                <a:off x="4244" y="2556"/>
                <a:ext cx="112" cy="112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</a:path>
                  <a:path w="43200" h="43200" stroke="0" extrusionOk="0">
                    <a:moveTo>
                      <a:pt x="21599" y="0"/>
                    </a:move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</p:grpSp>
      <p:sp>
        <p:nvSpPr>
          <p:cNvPr id="54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9010650" y="4125913"/>
            <a:ext cx="133350" cy="700087"/>
          </a:xfrm>
          <a:prstGeom prst="rect">
            <a:avLst/>
          </a:prstGeom>
          <a:solidFill>
            <a:srgbClr val="6BC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6BC200"/>
              </a:buClr>
              <a:buFont typeface="Wingdings" pitchFamily="2" charset="2"/>
              <a:buNone/>
            </a:pPr>
            <a:endParaRPr lang="en-NZ" sz="10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55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9010650" y="4818063"/>
            <a:ext cx="133350" cy="698500"/>
          </a:xfrm>
          <a:prstGeom prst="rect">
            <a:avLst/>
          </a:prstGeom>
          <a:solidFill>
            <a:srgbClr val="0090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6BC200"/>
              </a:buClr>
              <a:buFont typeface="Wingdings" pitchFamily="2" charset="2"/>
              <a:buNone/>
            </a:pPr>
            <a:endParaRPr lang="en-NZ" sz="10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56" name="Working Draft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gray">
          <a:xfrm rot="5400000">
            <a:off x="8224044" y="2712244"/>
            <a:ext cx="171291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600" smtClean="0">
                <a:solidFill>
                  <a:srgbClr val="002864"/>
                </a:solidFill>
                <a:cs typeface="+mn-cs"/>
              </a:rPr>
              <a:t>Working Draft - Last Modified 12.01.2012 19:10:56</a:t>
            </a:r>
            <a:endParaRPr lang="en-US" sz="16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57" name="Printed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gray">
          <a:xfrm rot="5400000">
            <a:off x="8597107" y="4218781"/>
            <a:ext cx="96678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600" smtClean="0">
                <a:solidFill>
                  <a:srgbClr val="002864"/>
                </a:solidFill>
                <a:cs typeface="+mn-cs"/>
              </a:rPr>
              <a:t>Printed 12.01.2012 10:48:52</a:t>
            </a:r>
            <a:endParaRPr lang="en-US" sz="1600" smtClean="0">
              <a:solidFill>
                <a:srgbClr val="002864"/>
              </a:solidFill>
              <a:cs typeface="+mn-cs"/>
            </a:endParaRPr>
          </a:p>
        </p:txBody>
      </p:sp>
      <p:pic>
        <p:nvPicPr>
          <p:cNvPr id="58" name="Picture 860" descr="Bayer_Cross_RGB_100917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21600" y="250825"/>
            <a:ext cx="9493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6"/>
          <p:cNvSpPr>
            <a:spLocks noGrp="1" noChangeArrowheads="1"/>
          </p:cNvSpPr>
          <p:nvPr>
            <p:ph type="ftr" sz="quarter" idx="10"/>
            <p:custDataLst>
              <p:tags r:id="rId17"/>
            </p:custDataLst>
          </p:nvPr>
        </p:nvSpPr>
        <p:spPr>
          <a:xfrm>
            <a:off x="452438" y="6557963"/>
            <a:ext cx="2894012" cy="1222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C7AA3"/>
                </a:solidFill>
              </a:rPr>
              <a:t>page </a:t>
            </a:r>
            <a:fld id="{882600A5-01A8-4834-B06C-5F3E3E29C141}" type="slidenum">
              <a:rPr lang="en-US">
                <a:solidFill>
                  <a:srgbClr val="6C7AA3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6C7AA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249155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8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1" name="think-cell Slide" r:id="rId34" imgW="360" imgH="360" progId="TCLayout.ActiveDocument.1">
                  <p:embed/>
                </p:oleObj>
              </mc:Choice>
              <mc:Fallback>
                <p:oleObj name="think-cell Slide" r:id="rId3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bayer_h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5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BCS_Logo_Blk_10091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7" t="-2051" b="8717"/>
          <a:stretch>
            <a:fillRect/>
          </a:stretch>
        </p:blipFill>
        <p:spPr bwMode="gray">
          <a:xfrm>
            <a:off x="7324725" y="6453188"/>
            <a:ext cx="1352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McK Slide Elements"/>
          <p:cNvGrpSpPr>
            <a:grpSpLocks/>
          </p:cNvGrpSpPr>
          <p:nvPr userDrawn="1"/>
        </p:nvGrpSpPr>
        <p:grpSpPr bwMode="auto">
          <a:xfrm>
            <a:off x="455613" y="5995988"/>
            <a:ext cx="8515350" cy="352425"/>
            <a:chOff x="287" y="3777"/>
            <a:chExt cx="5364" cy="222"/>
          </a:xfrm>
        </p:grpSpPr>
        <p:sp>
          <p:nvSpPr>
            <p:cNvPr id="9" name="McK 4. Footnote" hidden="1"/>
            <p:cNvSpPr txBox="1">
              <a:spLocks noChangeArrowheads="1"/>
            </p:cNvSpPr>
            <p:nvPr userDrawn="1"/>
          </p:nvSpPr>
          <p:spPr bwMode="gray">
            <a:xfrm>
              <a:off x="287" y="3777"/>
              <a:ext cx="536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6BC200"/>
                </a:buClr>
                <a:defRPr/>
              </a:pPr>
              <a:r>
                <a:rPr lang="en-US" altLang="zh-CN" sz="1000" smtClean="0">
                  <a:solidFill>
                    <a:srgbClr val="002864"/>
                  </a:solidFill>
                  <a:ea typeface="SimSun" pitchFamily="2" charset="-122"/>
                  <a:cs typeface="Arial" pitchFamily="34" charset="0"/>
                </a:rPr>
                <a:t>1 Footnote</a:t>
              </a:r>
            </a:p>
          </p:txBody>
        </p:sp>
        <p:sp>
          <p:nvSpPr>
            <p:cNvPr id="10" name="McK 5. Source" hidden="1"/>
            <p:cNvSpPr>
              <a:spLocks noChangeArrowheads="1"/>
            </p:cNvSpPr>
            <p:nvPr userDrawn="1"/>
          </p:nvSpPr>
          <p:spPr bwMode="gray">
            <a:xfrm>
              <a:off x="287" y="3903"/>
              <a:ext cx="536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495300" indent="-495300" algn="l" defTabSz="895350">
                <a:buClr>
                  <a:srgbClr val="6BC200"/>
                </a:buClr>
                <a:tabLst>
                  <a:tab pos="487363" algn="l"/>
                </a:tabLst>
              </a:pPr>
              <a:r>
                <a:rPr lang="en-US" altLang="zh-CN" sz="1000" smtClean="0">
                  <a:solidFill>
                    <a:srgbClr val="002864"/>
                  </a:solidFill>
                  <a:ea typeface="SimSun" pitchFamily="2" charset="-122"/>
                </a:rPr>
                <a:t>Source:	Source</a:t>
              </a:r>
            </a:p>
          </p:txBody>
        </p:sp>
      </p:grp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55613" y="1417638"/>
            <a:ext cx="8515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953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47675" algn="l" defTabSz="8953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95350" algn="l" defTabSz="8953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344613" algn="l" defTabSz="895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92288" algn="l" defTabSz="8953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6BC200"/>
              </a:buClr>
              <a:defRPr/>
            </a:pPr>
            <a:r>
              <a:rPr lang="en-US" altLang="zh-CN" sz="1400" smtClean="0">
                <a:solidFill>
                  <a:srgbClr val="002864"/>
                </a:solidFill>
                <a:ea typeface="SimSun" pitchFamily="2" charset="-122"/>
                <a:cs typeface="Arial" pitchFamily="34" charset="0"/>
              </a:rPr>
              <a:t>Subtitle or Unit of measure, when both Unit of measure goes into 2nd line</a:t>
            </a:r>
          </a:p>
        </p:txBody>
      </p:sp>
      <p:sp>
        <p:nvSpPr>
          <p:cNvPr id="12" name="McK 1. On-page tracker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55613" y="58738"/>
            <a:ext cx="8509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buClr>
                <a:srgbClr val="6BC200"/>
              </a:buClr>
            </a:pPr>
            <a:r>
              <a:rPr lang="en-US" sz="1400" smtClean="0">
                <a:solidFill>
                  <a:srgbClr val="808080"/>
                </a:solidFill>
                <a:cs typeface="+mn-cs"/>
              </a:rPr>
              <a:t>TRACKER</a:t>
            </a:r>
          </a:p>
        </p:txBody>
      </p:sp>
      <p:grpSp>
        <p:nvGrpSpPr>
          <p:cNvPr id="13" name="ACET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347913" y="2006600"/>
            <a:ext cx="4264025" cy="508000"/>
            <a:chOff x="915" y="710"/>
            <a:chExt cx="2686" cy="320"/>
          </a:xfrm>
        </p:grpSpPr>
        <p:cxnSp>
          <p:nvCxnSpPr>
            <p:cNvPr id="14" name="AutoShape 16" hidden="1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AutoShape 17" hidden="1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600" b="1" smtClean="0">
                  <a:solidFill>
                    <a:srgbClr val="002864"/>
                  </a:solidFill>
                  <a:cs typeface="+mn-cs"/>
                </a:rPr>
                <a:t>Title</a:t>
              </a:r>
            </a:p>
            <a:p>
              <a:pPr algn="l">
                <a:buClr>
                  <a:srgbClr val="6BC200"/>
                </a:buClr>
              </a:pPr>
              <a:r>
                <a:rPr lang="en-US" sz="1600" smtClean="0">
                  <a:solidFill>
                    <a:srgbClr val="002864"/>
                  </a:solidFill>
                  <a:cs typeface="+mn-cs"/>
                </a:rPr>
                <a:t>Unit of measure</a:t>
              </a:r>
            </a:p>
          </p:txBody>
        </p:sp>
      </p:grpSp>
      <p:grpSp>
        <p:nvGrpSpPr>
          <p:cNvPr id="16" name="LegendBoxes" hidden="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8086725" y="1450975"/>
            <a:ext cx="842963" cy="976313"/>
            <a:chOff x="3394" y="519"/>
            <a:chExt cx="531" cy="615"/>
          </a:xfrm>
        </p:grpSpPr>
        <p:sp>
          <p:nvSpPr>
            <p:cNvPr id="17" name="LegendRectangle1" hidden="1"/>
            <p:cNvSpPr>
              <a:spLocks noChangeArrowheads="1"/>
            </p:cNvSpPr>
            <p:nvPr userDrawn="1"/>
          </p:nvSpPr>
          <p:spPr bwMode="gray">
            <a:xfrm>
              <a:off x="3394" y="526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8" name="LegendRectangle2" hidden="1"/>
            <p:cNvSpPr>
              <a:spLocks noChangeArrowheads="1"/>
            </p:cNvSpPr>
            <p:nvPr userDrawn="1"/>
          </p:nvSpPr>
          <p:spPr bwMode="gray">
            <a:xfrm>
              <a:off x="3394" y="69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9" name="LegendRectangle3" hidden="1"/>
            <p:cNvSpPr>
              <a:spLocks noChangeArrowheads="1"/>
            </p:cNvSpPr>
            <p:nvPr userDrawn="1"/>
          </p:nvSpPr>
          <p:spPr bwMode="gray">
            <a:xfrm>
              <a:off x="3394" y="860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0" name="LegendRectangle4" hidden="1"/>
            <p:cNvSpPr>
              <a:spLocks noChangeArrowheads="1"/>
            </p:cNvSpPr>
            <p:nvPr userDrawn="1"/>
          </p:nvSpPr>
          <p:spPr bwMode="gray">
            <a:xfrm>
              <a:off x="3394" y="1027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1" name="Legend1" hidden="1"/>
            <p:cNvSpPr>
              <a:spLocks noChangeArrowheads="1"/>
            </p:cNvSpPr>
            <p:nvPr userDrawn="1"/>
          </p:nvSpPr>
          <p:spPr bwMode="gray">
            <a:xfrm>
              <a:off x="3554" y="5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22" name="Legend2" hidden="1"/>
            <p:cNvSpPr>
              <a:spLocks noChangeArrowheads="1"/>
            </p:cNvSpPr>
            <p:nvPr userDrawn="1"/>
          </p:nvSpPr>
          <p:spPr bwMode="gray">
            <a:xfrm>
              <a:off x="3554" y="68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23" name="Legend3" hidden="1"/>
            <p:cNvSpPr>
              <a:spLocks noChangeArrowheads="1"/>
            </p:cNvSpPr>
            <p:nvPr userDrawn="1"/>
          </p:nvSpPr>
          <p:spPr bwMode="gray">
            <a:xfrm>
              <a:off x="3554" y="84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  <p:sp>
          <p:nvSpPr>
            <p:cNvPr id="24" name="Legend4" hidden="1"/>
            <p:cNvSpPr>
              <a:spLocks noChangeArrowheads="1"/>
            </p:cNvSpPr>
            <p:nvPr userDrawn="1"/>
          </p:nvSpPr>
          <p:spPr bwMode="gray">
            <a:xfrm>
              <a:off x="3554" y="10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Legend4</a:t>
              </a:r>
            </a:p>
          </p:txBody>
        </p:sp>
      </p:grpSp>
      <p:grpSp>
        <p:nvGrpSpPr>
          <p:cNvPr id="25" name="LegendLines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769225" y="1450975"/>
            <a:ext cx="1160463" cy="706438"/>
            <a:chOff x="2411" y="2750"/>
            <a:chExt cx="731" cy="445"/>
          </a:xfrm>
        </p:grpSpPr>
        <p:sp>
          <p:nvSpPr>
            <p:cNvPr id="26" name="LineLegend1" hidden="1"/>
            <p:cNvSpPr>
              <a:spLocks noChangeShapeType="1"/>
            </p:cNvSpPr>
            <p:nvPr/>
          </p:nvSpPr>
          <p:spPr bwMode="gray">
            <a:xfrm>
              <a:off x="2411" y="280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7" name="LineLegend2" hidden="1"/>
            <p:cNvSpPr>
              <a:spLocks noChangeShapeType="1"/>
            </p:cNvSpPr>
            <p:nvPr/>
          </p:nvSpPr>
          <p:spPr bwMode="gray">
            <a:xfrm>
              <a:off x="2411" y="29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8" name="LineLegend3" hidden="1"/>
            <p:cNvSpPr>
              <a:spLocks noChangeShapeType="1"/>
            </p:cNvSpPr>
            <p:nvPr/>
          </p:nvSpPr>
          <p:spPr bwMode="gray">
            <a:xfrm>
              <a:off x="2411" y="313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9" name="Legend1" hidden="1"/>
            <p:cNvSpPr>
              <a:spLocks noChangeArrowheads="1"/>
            </p:cNvSpPr>
            <p:nvPr userDrawn="1"/>
          </p:nvSpPr>
          <p:spPr bwMode="gray">
            <a:xfrm>
              <a:off x="2771" y="2750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30" name="Legend2" hidden="1"/>
            <p:cNvSpPr>
              <a:spLocks noChangeArrowheads="1"/>
            </p:cNvSpPr>
            <p:nvPr userDrawn="1"/>
          </p:nvSpPr>
          <p:spPr bwMode="gray">
            <a:xfrm>
              <a:off x="2771" y="2915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31" name="Legend3" hidden="1"/>
            <p:cNvSpPr>
              <a:spLocks noChangeArrowheads="1"/>
            </p:cNvSpPr>
            <p:nvPr userDrawn="1"/>
          </p:nvSpPr>
          <p:spPr bwMode="gray">
            <a:xfrm>
              <a:off x="2771" y="3080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</p:grpSp>
      <p:grpSp>
        <p:nvGrpSpPr>
          <p:cNvPr id="32" name="Sticker" hidden="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835900" y="1450975"/>
            <a:ext cx="1093788" cy="209550"/>
            <a:chOff x="4817" y="376"/>
            <a:chExt cx="689" cy="132"/>
          </a:xfrm>
        </p:grpSpPr>
        <p:cxnSp>
          <p:nvCxnSpPr>
            <p:cNvPr id="33" name="AutoShape 59" hidden="1"/>
            <p:cNvCxnSpPr>
              <a:cxnSpLocks noChangeShapeType="1"/>
            </p:cNvCxnSpPr>
            <p:nvPr userDrawn="1"/>
          </p:nvCxnSpPr>
          <p:spPr bwMode="gray">
            <a:xfrm>
              <a:off x="4817" y="508"/>
              <a:ext cx="68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4" name="AutoShape 60" hidden="1"/>
            <p:cNvSpPr>
              <a:spLocks noChangeArrowheads="1"/>
            </p:cNvSpPr>
            <p:nvPr userDrawn="1"/>
          </p:nvSpPr>
          <p:spPr bwMode="gray">
            <a:xfrm>
              <a:off x="4817" y="376"/>
              <a:ext cx="689" cy="13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6BC200"/>
                </a:buClr>
              </a:pPr>
              <a:r>
                <a:rPr lang="en-US" sz="1200" smtClean="0">
                  <a:solidFill>
                    <a:srgbClr val="808080"/>
                  </a:solidFill>
                  <a:cs typeface="+mn-cs"/>
                </a:rPr>
                <a:t>ILLUSTRATIVE</a:t>
              </a:r>
            </a:p>
          </p:txBody>
        </p:sp>
        <p:cxnSp>
          <p:nvCxnSpPr>
            <p:cNvPr id="35" name="AutoShape 61" hidden="1"/>
            <p:cNvCxnSpPr>
              <a:cxnSpLocks noChangeShapeType="1"/>
            </p:cNvCxnSpPr>
            <p:nvPr userDrawn="1"/>
          </p:nvCxnSpPr>
          <p:spPr bwMode="gray">
            <a:xfrm>
              <a:off x="4817" y="376"/>
              <a:ext cx="0" cy="132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8070850" y="1450975"/>
            <a:ext cx="858838" cy="1233488"/>
            <a:chOff x="4244" y="2554"/>
            <a:chExt cx="541" cy="777"/>
          </a:xfrm>
        </p:grpSpPr>
        <p:grpSp>
          <p:nvGrpSpPr>
            <p:cNvPr id="37" name="MoonLegend2" hidden="1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4244" y="2720"/>
              <a:ext cx="112" cy="112"/>
              <a:chOff x="1694" y="2044"/>
              <a:chExt cx="160" cy="160"/>
            </a:xfrm>
          </p:grpSpPr>
          <p:sp>
            <p:nvSpPr>
              <p:cNvPr id="55" name="Oval 42" hidden="1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6" name="Arc 43" hidden="1"/>
              <p:cNvSpPr>
                <a:spLocks noChangeAspect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1774" y="2044"/>
                <a:ext cx="80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38" name="MoonLegend3" hidden="1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4244" y="2885"/>
              <a:ext cx="112" cy="112"/>
              <a:chOff x="4495" y="897"/>
              <a:chExt cx="160" cy="160"/>
            </a:xfrm>
          </p:grpSpPr>
          <p:sp>
            <p:nvSpPr>
              <p:cNvPr id="53" name="Oval 45" hidden="1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897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4" name="Arc 46" hidden="1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575" y="897"/>
                <a:ext cx="80" cy="16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39" name="MoonLegend4" hidden="1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4244" y="3052"/>
              <a:ext cx="112" cy="112"/>
              <a:chOff x="4495" y="1198"/>
              <a:chExt cx="160" cy="160"/>
            </a:xfrm>
          </p:grpSpPr>
          <p:sp>
            <p:nvSpPr>
              <p:cNvPr id="51" name="Oval 48" hidden="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2" name="Arc 49" hidden="1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198"/>
                <a:ext cx="160" cy="16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sp>
          <p:nvSpPr>
            <p:cNvPr id="40" name="Legend1" hidden="1"/>
            <p:cNvSpPr>
              <a:spLocks noChangeArrowheads="1"/>
            </p:cNvSpPr>
            <p:nvPr/>
          </p:nvSpPr>
          <p:spPr bwMode="gray">
            <a:xfrm>
              <a:off x="4414" y="255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41" name="Legend2" hidden="1"/>
            <p:cNvSpPr>
              <a:spLocks noChangeArrowheads="1"/>
            </p:cNvSpPr>
            <p:nvPr/>
          </p:nvSpPr>
          <p:spPr bwMode="gray">
            <a:xfrm>
              <a:off x="4414" y="27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42" name="Legend3" hidden="1"/>
            <p:cNvSpPr>
              <a:spLocks noChangeArrowheads="1"/>
            </p:cNvSpPr>
            <p:nvPr/>
          </p:nvSpPr>
          <p:spPr bwMode="gray">
            <a:xfrm>
              <a:off x="4414" y="288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  <p:sp>
          <p:nvSpPr>
            <p:cNvPr id="43" name="Legend4" hidden="1"/>
            <p:cNvSpPr>
              <a:spLocks noChangeArrowheads="1"/>
            </p:cNvSpPr>
            <p:nvPr/>
          </p:nvSpPr>
          <p:spPr bwMode="gray">
            <a:xfrm>
              <a:off x="4414" y="3051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Legend4</a:t>
              </a:r>
            </a:p>
          </p:txBody>
        </p:sp>
        <p:sp>
          <p:nvSpPr>
            <p:cNvPr id="44" name="Legend5" hidden="1"/>
            <p:cNvSpPr>
              <a:spLocks noChangeArrowheads="1"/>
            </p:cNvSpPr>
            <p:nvPr/>
          </p:nvSpPr>
          <p:spPr bwMode="gray">
            <a:xfrm>
              <a:off x="4414" y="3216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Legend5</a:t>
              </a:r>
            </a:p>
          </p:txBody>
        </p:sp>
        <p:grpSp>
          <p:nvGrpSpPr>
            <p:cNvPr id="45" name="MoonLegend5" hidden="1"/>
            <p:cNvGrpSpPr>
              <a:grpSpLocks noChangeAspect="1"/>
            </p:cNvGrpSpPr>
            <p:nvPr userDrawn="1">
              <p:custDataLst>
                <p:tags r:id="rId21"/>
              </p:custDataLst>
            </p:nvPr>
          </p:nvGrpSpPr>
          <p:grpSpPr bwMode="auto">
            <a:xfrm>
              <a:off x="4244" y="3217"/>
              <a:ext cx="112" cy="112"/>
              <a:chOff x="4244" y="3217"/>
              <a:chExt cx="112" cy="112"/>
            </a:xfrm>
          </p:grpSpPr>
          <p:sp>
            <p:nvSpPr>
              <p:cNvPr id="49" name="Oval 64" hidden="1"/>
              <p:cNvSpPr>
                <a:spLocks noChangeAspect="1" noChangeArrowheads="1"/>
              </p:cNvSpPr>
              <p:nvPr userDrawn="1">
                <p:custDataLst>
                  <p:tags r:id="rId25"/>
                </p:custDataLst>
              </p:nvPr>
            </p:nvSpPr>
            <p:spPr bwMode="gray">
              <a:xfrm>
                <a:off x="4244" y="3217"/>
                <a:ext cx="112" cy="1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0" name="Oval 65" hidden="1"/>
              <p:cNvSpPr>
                <a:spLocks noChangeAspect="1" noChangeArrowheads="1"/>
              </p:cNvSpPr>
              <p:nvPr userDrawn="1">
                <p:custDataLst>
                  <p:tags r:id="rId26"/>
                </p:custDataLst>
              </p:nvPr>
            </p:nvSpPr>
            <p:spPr bwMode="gray">
              <a:xfrm>
                <a:off x="4244" y="3217"/>
                <a:ext cx="112" cy="11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46" name="MoonLegend1" hidden="1"/>
            <p:cNvGrpSpPr>
              <a:grpSpLocks noChangeAspect="1"/>
            </p:cNvGrpSpPr>
            <p:nvPr userDrawn="1">
              <p:custDataLst>
                <p:tags r:id="rId22"/>
              </p:custDataLst>
            </p:nvPr>
          </p:nvGrpSpPr>
          <p:grpSpPr bwMode="auto">
            <a:xfrm>
              <a:off x="4244" y="2556"/>
              <a:ext cx="112" cy="112"/>
              <a:chOff x="4244" y="2556"/>
              <a:chExt cx="112" cy="112"/>
            </a:xfrm>
          </p:grpSpPr>
          <p:sp>
            <p:nvSpPr>
              <p:cNvPr id="47" name="Oval 71" hidden="1"/>
              <p:cNvSpPr>
                <a:spLocks noChangeAspect="1" noChangeArrowheads="1"/>
              </p:cNvSpPr>
              <p:nvPr userDrawn="1">
                <p:custDataLst>
                  <p:tags r:id="rId23"/>
                </p:custDataLst>
              </p:nvPr>
            </p:nvSpPr>
            <p:spPr bwMode="gray">
              <a:xfrm>
                <a:off x="4244" y="2556"/>
                <a:ext cx="112" cy="1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48" name="Arc 72" hidden="1"/>
              <p:cNvSpPr>
                <a:spLocks noChangeAspect="1"/>
              </p:cNvSpPr>
              <p:nvPr userDrawn="1">
                <p:custDataLst>
                  <p:tags r:id="rId24"/>
                </p:custDataLst>
              </p:nvPr>
            </p:nvSpPr>
            <p:spPr bwMode="gray">
              <a:xfrm>
                <a:off x="4244" y="2556"/>
                <a:ext cx="112" cy="112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</a:path>
                  <a:path w="43200" h="43200" stroke="0" extrusionOk="0">
                    <a:moveTo>
                      <a:pt x="21599" y="0"/>
                    </a:move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</p:grpSp>
      <p:sp>
        <p:nvSpPr>
          <p:cNvPr id="57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9010650" y="4125913"/>
            <a:ext cx="133350" cy="700087"/>
          </a:xfrm>
          <a:prstGeom prst="rect">
            <a:avLst/>
          </a:prstGeom>
          <a:solidFill>
            <a:srgbClr val="6BC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6BC200"/>
              </a:buClr>
              <a:buFont typeface="Wingdings" pitchFamily="2" charset="2"/>
              <a:buNone/>
            </a:pPr>
            <a:endParaRPr lang="en-NZ" sz="10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58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9010650" y="4818063"/>
            <a:ext cx="133350" cy="698500"/>
          </a:xfrm>
          <a:prstGeom prst="rect">
            <a:avLst/>
          </a:prstGeom>
          <a:solidFill>
            <a:srgbClr val="0090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6BC200"/>
              </a:buClr>
              <a:buFont typeface="Wingdings" pitchFamily="2" charset="2"/>
              <a:buNone/>
            </a:pPr>
            <a:endParaRPr lang="en-NZ" sz="10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59" name="Working Draft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gray">
          <a:xfrm rot="5400000">
            <a:off x="8224044" y="2712244"/>
            <a:ext cx="171291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600" smtClean="0">
                <a:solidFill>
                  <a:srgbClr val="002864"/>
                </a:solidFill>
                <a:cs typeface="+mn-cs"/>
              </a:rPr>
              <a:t>Working Draft - Last Modified 12.01.2012 19:10:56</a:t>
            </a:r>
            <a:endParaRPr lang="en-US" sz="16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60" name="Printed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gray">
          <a:xfrm rot="5400000">
            <a:off x="8597107" y="4218781"/>
            <a:ext cx="96678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600" smtClean="0">
                <a:solidFill>
                  <a:srgbClr val="002864"/>
                </a:solidFill>
                <a:cs typeface="+mn-cs"/>
              </a:rPr>
              <a:t>Printed 12.01.2012 10:48:52</a:t>
            </a:r>
            <a:endParaRPr lang="en-US" sz="1600" smtClean="0">
              <a:solidFill>
                <a:srgbClr val="002864"/>
              </a:solidFill>
              <a:cs typeface="+mn-cs"/>
            </a:endParaRPr>
          </a:p>
        </p:txBody>
      </p:sp>
      <p:pic>
        <p:nvPicPr>
          <p:cNvPr id="61" name="Picture 860" descr="Bayer_Cross_RGB_100917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21600" y="250825"/>
            <a:ext cx="9493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Rectangle 6"/>
          <p:cNvSpPr>
            <a:spLocks noGrp="1" noChangeArrowheads="1"/>
          </p:cNvSpPr>
          <p:nvPr>
            <p:ph type="ftr" sz="quarter" idx="10"/>
            <p:custDataLst>
              <p:tags r:id="rId17"/>
            </p:custDataLst>
          </p:nvPr>
        </p:nvSpPr>
        <p:spPr>
          <a:xfrm>
            <a:off x="452438" y="6557963"/>
            <a:ext cx="2894012" cy="1222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C7AA3"/>
                </a:solidFill>
              </a:rPr>
              <a:t>page </a:t>
            </a:r>
            <a:fld id="{1C72BD89-D1DA-4E20-9763-54DDDA776556}" type="slidenum">
              <a:rPr lang="en-US">
                <a:solidFill>
                  <a:srgbClr val="6C7AA3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6C7AA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624624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8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5" name="think-cell Slide" r:id="rId34" imgW="360" imgH="360" progId="TCLayout.ActiveDocument.1">
                  <p:embed/>
                </p:oleObj>
              </mc:Choice>
              <mc:Fallback>
                <p:oleObj name="think-cell Slide" r:id="rId3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bayer_h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5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BCS_Logo_Blk_10091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7" t="-2051" b="8717"/>
          <a:stretch>
            <a:fillRect/>
          </a:stretch>
        </p:blipFill>
        <p:spPr bwMode="gray">
          <a:xfrm>
            <a:off x="7324725" y="6453188"/>
            <a:ext cx="1352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McK Slide Elements"/>
          <p:cNvGrpSpPr>
            <a:grpSpLocks/>
          </p:cNvGrpSpPr>
          <p:nvPr userDrawn="1"/>
        </p:nvGrpSpPr>
        <p:grpSpPr bwMode="auto">
          <a:xfrm>
            <a:off x="455613" y="5995988"/>
            <a:ext cx="8515350" cy="352425"/>
            <a:chOff x="287" y="3777"/>
            <a:chExt cx="5364" cy="222"/>
          </a:xfrm>
        </p:grpSpPr>
        <p:sp>
          <p:nvSpPr>
            <p:cNvPr id="9" name="McK 4. Footnote" hidden="1"/>
            <p:cNvSpPr txBox="1">
              <a:spLocks noChangeArrowheads="1"/>
            </p:cNvSpPr>
            <p:nvPr userDrawn="1"/>
          </p:nvSpPr>
          <p:spPr bwMode="gray">
            <a:xfrm>
              <a:off x="287" y="3777"/>
              <a:ext cx="536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6BC200"/>
                </a:buClr>
                <a:defRPr/>
              </a:pPr>
              <a:r>
                <a:rPr lang="en-US" altLang="zh-CN" sz="1000" smtClean="0">
                  <a:solidFill>
                    <a:srgbClr val="002864"/>
                  </a:solidFill>
                  <a:ea typeface="SimSun" pitchFamily="2" charset="-122"/>
                  <a:cs typeface="Arial" pitchFamily="34" charset="0"/>
                </a:rPr>
                <a:t>1 Footnote</a:t>
              </a:r>
            </a:p>
          </p:txBody>
        </p:sp>
        <p:sp>
          <p:nvSpPr>
            <p:cNvPr id="10" name="McK 5. Source" hidden="1"/>
            <p:cNvSpPr>
              <a:spLocks noChangeArrowheads="1"/>
            </p:cNvSpPr>
            <p:nvPr userDrawn="1"/>
          </p:nvSpPr>
          <p:spPr bwMode="gray">
            <a:xfrm>
              <a:off x="287" y="3903"/>
              <a:ext cx="536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495300" indent="-495300" algn="l" defTabSz="895350">
                <a:buClr>
                  <a:srgbClr val="6BC200"/>
                </a:buClr>
                <a:tabLst>
                  <a:tab pos="487363" algn="l"/>
                </a:tabLst>
              </a:pPr>
              <a:r>
                <a:rPr lang="en-US" altLang="zh-CN" sz="1000" smtClean="0">
                  <a:solidFill>
                    <a:srgbClr val="002864"/>
                  </a:solidFill>
                  <a:ea typeface="SimSun" pitchFamily="2" charset="-122"/>
                </a:rPr>
                <a:t>Source:	Source</a:t>
              </a:r>
            </a:p>
          </p:txBody>
        </p:sp>
      </p:grp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55613" y="1417638"/>
            <a:ext cx="8515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953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47675" algn="l" defTabSz="8953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95350" algn="l" defTabSz="8953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344613" algn="l" defTabSz="895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92288" algn="l" defTabSz="8953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6BC200"/>
              </a:buClr>
              <a:defRPr/>
            </a:pPr>
            <a:r>
              <a:rPr lang="en-US" altLang="zh-CN" sz="1400" smtClean="0">
                <a:solidFill>
                  <a:srgbClr val="002864"/>
                </a:solidFill>
                <a:ea typeface="SimSun" pitchFamily="2" charset="-122"/>
                <a:cs typeface="Arial" pitchFamily="34" charset="0"/>
              </a:rPr>
              <a:t>Subtitle or Unit of measure, when both Unit of measure goes into 2nd line</a:t>
            </a:r>
          </a:p>
        </p:txBody>
      </p:sp>
      <p:sp>
        <p:nvSpPr>
          <p:cNvPr id="12" name="McK 1. On-page tracker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55613" y="58738"/>
            <a:ext cx="8509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buClr>
                <a:srgbClr val="6BC200"/>
              </a:buClr>
            </a:pPr>
            <a:r>
              <a:rPr lang="en-US" sz="1400" smtClean="0">
                <a:solidFill>
                  <a:srgbClr val="808080"/>
                </a:solidFill>
                <a:cs typeface="+mn-cs"/>
              </a:rPr>
              <a:t>TRACKER</a:t>
            </a:r>
          </a:p>
        </p:txBody>
      </p:sp>
      <p:grpSp>
        <p:nvGrpSpPr>
          <p:cNvPr id="13" name="ACET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347913" y="2006600"/>
            <a:ext cx="4264025" cy="508000"/>
            <a:chOff x="915" y="710"/>
            <a:chExt cx="2686" cy="320"/>
          </a:xfrm>
        </p:grpSpPr>
        <p:cxnSp>
          <p:nvCxnSpPr>
            <p:cNvPr id="14" name="AutoShape 16" hidden="1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AutoShape 17" hidden="1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600" b="1" smtClean="0">
                  <a:solidFill>
                    <a:srgbClr val="002864"/>
                  </a:solidFill>
                  <a:cs typeface="+mn-cs"/>
                </a:rPr>
                <a:t>Title</a:t>
              </a:r>
            </a:p>
            <a:p>
              <a:pPr algn="l">
                <a:buClr>
                  <a:srgbClr val="6BC200"/>
                </a:buClr>
              </a:pPr>
              <a:r>
                <a:rPr lang="en-US" sz="1600" smtClean="0">
                  <a:solidFill>
                    <a:srgbClr val="002864"/>
                  </a:solidFill>
                  <a:cs typeface="+mn-cs"/>
                </a:rPr>
                <a:t>Unit of measure</a:t>
              </a:r>
            </a:p>
          </p:txBody>
        </p:sp>
      </p:grpSp>
      <p:grpSp>
        <p:nvGrpSpPr>
          <p:cNvPr id="16" name="LegendBoxes" hidden="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8086725" y="1450975"/>
            <a:ext cx="842963" cy="976313"/>
            <a:chOff x="3394" y="519"/>
            <a:chExt cx="531" cy="615"/>
          </a:xfrm>
        </p:grpSpPr>
        <p:sp>
          <p:nvSpPr>
            <p:cNvPr id="17" name="LegendRectangle1" hidden="1"/>
            <p:cNvSpPr>
              <a:spLocks noChangeArrowheads="1"/>
            </p:cNvSpPr>
            <p:nvPr userDrawn="1"/>
          </p:nvSpPr>
          <p:spPr bwMode="gray">
            <a:xfrm>
              <a:off x="3394" y="526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8" name="LegendRectangle2" hidden="1"/>
            <p:cNvSpPr>
              <a:spLocks noChangeArrowheads="1"/>
            </p:cNvSpPr>
            <p:nvPr userDrawn="1"/>
          </p:nvSpPr>
          <p:spPr bwMode="gray">
            <a:xfrm>
              <a:off x="3394" y="69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9" name="LegendRectangle3" hidden="1"/>
            <p:cNvSpPr>
              <a:spLocks noChangeArrowheads="1"/>
            </p:cNvSpPr>
            <p:nvPr userDrawn="1"/>
          </p:nvSpPr>
          <p:spPr bwMode="gray">
            <a:xfrm>
              <a:off x="3394" y="860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0" name="LegendRectangle4" hidden="1"/>
            <p:cNvSpPr>
              <a:spLocks noChangeArrowheads="1"/>
            </p:cNvSpPr>
            <p:nvPr userDrawn="1"/>
          </p:nvSpPr>
          <p:spPr bwMode="gray">
            <a:xfrm>
              <a:off x="3394" y="1027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1" name="Legend1" hidden="1"/>
            <p:cNvSpPr>
              <a:spLocks noChangeArrowheads="1"/>
            </p:cNvSpPr>
            <p:nvPr userDrawn="1"/>
          </p:nvSpPr>
          <p:spPr bwMode="gray">
            <a:xfrm>
              <a:off x="3554" y="5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22" name="Legend2" hidden="1"/>
            <p:cNvSpPr>
              <a:spLocks noChangeArrowheads="1"/>
            </p:cNvSpPr>
            <p:nvPr userDrawn="1"/>
          </p:nvSpPr>
          <p:spPr bwMode="gray">
            <a:xfrm>
              <a:off x="3554" y="68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23" name="Legend3" hidden="1"/>
            <p:cNvSpPr>
              <a:spLocks noChangeArrowheads="1"/>
            </p:cNvSpPr>
            <p:nvPr userDrawn="1"/>
          </p:nvSpPr>
          <p:spPr bwMode="gray">
            <a:xfrm>
              <a:off x="3554" y="84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  <p:sp>
          <p:nvSpPr>
            <p:cNvPr id="24" name="Legend4" hidden="1"/>
            <p:cNvSpPr>
              <a:spLocks noChangeArrowheads="1"/>
            </p:cNvSpPr>
            <p:nvPr userDrawn="1"/>
          </p:nvSpPr>
          <p:spPr bwMode="gray">
            <a:xfrm>
              <a:off x="3554" y="10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Legend4</a:t>
              </a:r>
            </a:p>
          </p:txBody>
        </p:sp>
      </p:grpSp>
      <p:grpSp>
        <p:nvGrpSpPr>
          <p:cNvPr id="25" name="LegendLines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769225" y="1450975"/>
            <a:ext cx="1160463" cy="706438"/>
            <a:chOff x="2411" y="2750"/>
            <a:chExt cx="731" cy="445"/>
          </a:xfrm>
        </p:grpSpPr>
        <p:sp>
          <p:nvSpPr>
            <p:cNvPr id="26" name="LineLegend1" hidden="1"/>
            <p:cNvSpPr>
              <a:spLocks noChangeShapeType="1"/>
            </p:cNvSpPr>
            <p:nvPr/>
          </p:nvSpPr>
          <p:spPr bwMode="gray">
            <a:xfrm>
              <a:off x="2411" y="280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7" name="LineLegend2" hidden="1"/>
            <p:cNvSpPr>
              <a:spLocks noChangeShapeType="1"/>
            </p:cNvSpPr>
            <p:nvPr/>
          </p:nvSpPr>
          <p:spPr bwMode="gray">
            <a:xfrm>
              <a:off x="2411" y="29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8" name="LineLegend3" hidden="1"/>
            <p:cNvSpPr>
              <a:spLocks noChangeShapeType="1"/>
            </p:cNvSpPr>
            <p:nvPr/>
          </p:nvSpPr>
          <p:spPr bwMode="gray">
            <a:xfrm>
              <a:off x="2411" y="313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9" name="Legend1" hidden="1"/>
            <p:cNvSpPr>
              <a:spLocks noChangeArrowheads="1"/>
            </p:cNvSpPr>
            <p:nvPr userDrawn="1"/>
          </p:nvSpPr>
          <p:spPr bwMode="gray">
            <a:xfrm>
              <a:off x="2771" y="2750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30" name="Legend2" hidden="1"/>
            <p:cNvSpPr>
              <a:spLocks noChangeArrowheads="1"/>
            </p:cNvSpPr>
            <p:nvPr userDrawn="1"/>
          </p:nvSpPr>
          <p:spPr bwMode="gray">
            <a:xfrm>
              <a:off x="2771" y="2915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31" name="Legend3" hidden="1"/>
            <p:cNvSpPr>
              <a:spLocks noChangeArrowheads="1"/>
            </p:cNvSpPr>
            <p:nvPr userDrawn="1"/>
          </p:nvSpPr>
          <p:spPr bwMode="gray">
            <a:xfrm>
              <a:off x="2771" y="3080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</p:grpSp>
      <p:grpSp>
        <p:nvGrpSpPr>
          <p:cNvPr id="32" name="Sticker" hidden="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835900" y="1450975"/>
            <a:ext cx="1093788" cy="209550"/>
            <a:chOff x="4817" y="376"/>
            <a:chExt cx="689" cy="132"/>
          </a:xfrm>
        </p:grpSpPr>
        <p:cxnSp>
          <p:nvCxnSpPr>
            <p:cNvPr id="33" name="AutoShape 59" hidden="1"/>
            <p:cNvCxnSpPr>
              <a:cxnSpLocks noChangeShapeType="1"/>
            </p:cNvCxnSpPr>
            <p:nvPr userDrawn="1"/>
          </p:nvCxnSpPr>
          <p:spPr bwMode="gray">
            <a:xfrm>
              <a:off x="4817" y="508"/>
              <a:ext cx="68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4" name="AutoShape 60" hidden="1"/>
            <p:cNvSpPr>
              <a:spLocks noChangeArrowheads="1"/>
            </p:cNvSpPr>
            <p:nvPr userDrawn="1"/>
          </p:nvSpPr>
          <p:spPr bwMode="gray">
            <a:xfrm>
              <a:off x="4817" y="376"/>
              <a:ext cx="689" cy="13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6BC200"/>
                </a:buClr>
              </a:pPr>
              <a:r>
                <a:rPr lang="en-US" sz="1200" smtClean="0">
                  <a:solidFill>
                    <a:srgbClr val="808080"/>
                  </a:solidFill>
                  <a:cs typeface="+mn-cs"/>
                </a:rPr>
                <a:t>ILLUSTRATIVE</a:t>
              </a:r>
            </a:p>
          </p:txBody>
        </p:sp>
        <p:cxnSp>
          <p:nvCxnSpPr>
            <p:cNvPr id="35" name="AutoShape 61" hidden="1"/>
            <p:cNvCxnSpPr>
              <a:cxnSpLocks noChangeShapeType="1"/>
            </p:cNvCxnSpPr>
            <p:nvPr userDrawn="1"/>
          </p:nvCxnSpPr>
          <p:spPr bwMode="gray">
            <a:xfrm>
              <a:off x="4817" y="376"/>
              <a:ext cx="0" cy="132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8070850" y="1450975"/>
            <a:ext cx="858838" cy="1233488"/>
            <a:chOff x="4244" y="2554"/>
            <a:chExt cx="541" cy="777"/>
          </a:xfrm>
        </p:grpSpPr>
        <p:grpSp>
          <p:nvGrpSpPr>
            <p:cNvPr id="37" name="MoonLegend2" hidden="1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4244" y="2720"/>
              <a:ext cx="112" cy="112"/>
              <a:chOff x="1694" y="2044"/>
              <a:chExt cx="160" cy="160"/>
            </a:xfrm>
          </p:grpSpPr>
          <p:sp>
            <p:nvSpPr>
              <p:cNvPr id="55" name="Oval 42" hidden="1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6" name="Arc 43" hidden="1"/>
              <p:cNvSpPr>
                <a:spLocks noChangeAspect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1774" y="2044"/>
                <a:ext cx="80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38" name="MoonLegend3" hidden="1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4244" y="2885"/>
              <a:ext cx="112" cy="112"/>
              <a:chOff x="4495" y="897"/>
              <a:chExt cx="160" cy="160"/>
            </a:xfrm>
          </p:grpSpPr>
          <p:sp>
            <p:nvSpPr>
              <p:cNvPr id="53" name="Oval 45" hidden="1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897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4" name="Arc 46" hidden="1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575" y="897"/>
                <a:ext cx="80" cy="16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39" name="MoonLegend4" hidden="1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4244" y="3052"/>
              <a:ext cx="112" cy="112"/>
              <a:chOff x="4495" y="1198"/>
              <a:chExt cx="160" cy="160"/>
            </a:xfrm>
          </p:grpSpPr>
          <p:sp>
            <p:nvSpPr>
              <p:cNvPr id="51" name="Oval 48" hidden="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2" name="Arc 49" hidden="1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198"/>
                <a:ext cx="160" cy="16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sp>
          <p:nvSpPr>
            <p:cNvPr id="40" name="Legend1" hidden="1"/>
            <p:cNvSpPr>
              <a:spLocks noChangeArrowheads="1"/>
            </p:cNvSpPr>
            <p:nvPr/>
          </p:nvSpPr>
          <p:spPr bwMode="gray">
            <a:xfrm>
              <a:off x="4414" y="255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41" name="Legend2" hidden="1"/>
            <p:cNvSpPr>
              <a:spLocks noChangeArrowheads="1"/>
            </p:cNvSpPr>
            <p:nvPr/>
          </p:nvSpPr>
          <p:spPr bwMode="gray">
            <a:xfrm>
              <a:off x="4414" y="27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42" name="Legend3" hidden="1"/>
            <p:cNvSpPr>
              <a:spLocks noChangeArrowheads="1"/>
            </p:cNvSpPr>
            <p:nvPr/>
          </p:nvSpPr>
          <p:spPr bwMode="gray">
            <a:xfrm>
              <a:off x="4414" y="288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  <p:sp>
          <p:nvSpPr>
            <p:cNvPr id="43" name="Legend4" hidden="1"/>
            <p:cNvSpPr>
              <a:spLocks noChangeArrowheads="1"/>
            </p:cNvSpPr>
            <p:nvPr/>
          </p:nvSpPr>
          <p:spPr bwMode="gray">
            <a:xfrm>
              <a:off x="4414" y="3051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Legend4</a:t>
              </a:r>
            </a:p>
          </p:txBody>
        </p:sp>
        <p:sp>
          <p:nvSpPr>
            <p:cNvPr id="44" name="Legend5" hidden="1"/>
            <p:cNvSpPr>
              <a:spLocks noChangeArrowheads="1"/>
            </p:cNvSpPr>
            <p:nvPr/>
          </p:nvSpPr>
          <p:spPr bwMode="gray">
            <a:xfrm>
              <a:off x="4414" y="3216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Legend5</a:t>
              </a:r>
            </a:p>
          </p:txBody>
        </p:sp>
        <p:grpSp>
          <p:nvGrpSpPr>
            <p:cNvPr id="45" name="MoonLegend5" hidden="1"/>
            <p:cNvGrpSpPr>
              <a:grpSpLocks noChangeAspect="1"/>
            </p:cNvGrpSpPr>
            <p:nvPr userDrawn="1">
              <p:custDataLst>
                <p:tags r:id="rId21"/>
              </p:custDataLst>
            </p:nvPr>
          </p:nvGrpSpPr>
          <p:grpSpPr bwMode="auto">
            <a:xfrm>
              <a:off x="4244" y="3217"/>
              <a:ext cx="112" cy="112"/>
              <a:chOff x="4244" y="3217"/>
              <a:chExt cx="112" cy="112"/>
            </a:xfrm>
          </p:grpSpPr>
          <p:sp>
            <p:nvSpPr>
              <p:cNvPr id="49" name="Oval 64" hidden="1"/>
              <p:cNvSpPr>
                <a:spLocks noChangeAspect="1" noChangeArrowheads="1"/>
              </p:cNvSpPr>
              <p:nvPr userDrawn="1">
                <p:custDataLst>
                  <p:tags r:id="rId25"/>
                </p:custDataLst>
              </p:nvPr>
            </p:nvSpPr>
            <p:spPr bwMode="gray">
              <a:xfrm>
                <a:off x="4244" y="3217"/>
                <a:ext cx="112" cy="1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0" name="Oval 65" hidden="1"/>
              <p:cNvSpPr>
                <a:spLocks noChangeAspect="1" noChangeArrowheads="1"/>
              </p:cNvSpPr>
              <p:nvPr userDrawn="1">
                <p:custDataLst>
                  <p:tags r:id="rId26"/>
                </p:custDataLst>
              </p:nvPr>
            </p:nvSpPr>
            <p:spPr bwMode="gray">
              <a:xfrm>
                <a:off x="4244" y="3217"/>
                <a:ext cx="112" cy="11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46" name="MoonLegend1" hidden="1"/>
            <p:cNvGrpSpPr>
              <a:grpSpLocks noChangeAspect="1"/>
            </p:cNvGrpSpPr>
            <p:nvPr userDrawn="1">
              <p:custDataLst>
                <p:tags r:id="rId22"/>
              </p:custDataLst>
            </p:nvPr>
          </p:nvGrpSpPr>
          <p:grpSpPr bwMode="auto">
            <a:xfrm>
              <a:off x="4244" y="2556"/>
              <a:ext cx="112" cy="112"/>
              <a:chOff x="4244" y="2556"/>
              <a:chExt cx="112" cy="112"/>
            </a:xfrm>
          </p:grpSpPr>
          <p:sp>
            <p:nvSpPr>
              <p:cNvPr id="47" name="Oval 71" hidden="1"/>
              <p:cNvSpPr>
                <a:spLocks noChangeAspect="1" noChangeArrowheads="1"/>
              </p:cNvSpPr>
              <p:nvPr userDrawn="1">
                <p:custDataLst>
                  <p:tags r:id="rId23"/>
                </p:custDataLst>
              </p:nvPr>
            </p:nvSpPr>
            <p:spPr bwMode="gray">
              <a:xfrm>
                <a:off x="4244" y="2556"/>
                <a:ext cx="112" cy="1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48" name="Arc 72" hidden="1"/>
              <p:cNvSpPr>
                <a:spLocks noChangeAspect="1"/>
              </p:cNvSpPr>
              <p:nvPr userDrawn="1">
                <p:custDataLst>
                  <p:tags r:id="rId24"/>
                </p:custDataLst>
              </p:nvPr>
            </p:nvSpPr>
            <p:spPr bwMode="gray">
              <a:xfrm>
                <a:off x="4244" y="2556"/>
                <a:ext cx="112" cy="112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</a:path>
                  <a:path w="43200" h="43200" stroke="0" extrusionOk="0">
                    <a:moveTo>
                      <a:pt x="21599" y="0"/>
                    </a:move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</p:grpSp>
      <p:sp>
        <p:nvSpPr>
          <p:cNvPr id="57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9010650" y="4125913"/>
            <a:ext cx="133350" cy="700087"/>
          </a:xfrm>
          <a:prstGeom prst="rect">
            <a:avLst/>
          </a:prstGeom>
          <a:solidFill>
            <a:srgbClr val="6BC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6BC200"/>
              </a:buClr>
              <a:buFont typeface="Wingdings" pitchFamily="2" charset="2"/>
              <a:buNone/>
            </a:pPr>
            <a:endParaRPr lang="en-NZ" sz="10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58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9010650" y="4818063"/>
            <a:ext cx="133350" cy="698500"/>
          </a:xfrm>
          <a:prstGeom prst="rect">
            <a:avLst/>
          </a:prstGeom>
          <a:solidFill>
            <a:srgbClr val="0090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6BC200"/>
              </a:buClr>
              <a:buFont typeface="Wingdings" pitchFamily="2" charset="2"/>
              <a:buNone/>
            </a:pPr>
            <a:endParaRPr lang="en-NZ" sz="10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59" name="Working Draft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gray">
          <a:xfrm rot="5400000">
            <a:off x="8224044" y="2712244"/>
            <a:ext cx="171291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600" smtClean="0">
                <a:solidFill>
                  <a:srgbClr val="002864"/>
                </a:solidFill>
                <a:cs typeface="+mn-cs"/>
              </a:rPr>
              <a:t>Working Draft - Last Modified 12.01.2012 19:10:56</a:t>
            </a:r>
            <a:endParaRPr lang="en-US" sz="16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60" name="Printed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gray">
          <a:xfrm rot="5400000">
            <a:off x="8597107" y="4218781"/>
            <a:ext cx="96678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600" smtClean="0">
                <a:solidFill>
                  <a:srgbClr val="002864"/>
                </a:solidFill>
                <a:cs typeface="+mn-cs"/>
              </a:rPr>
              <a:t>Printed 12.01.2012 10:48:52</a:t>
            </a:r>
            <a:endParaRPr lang="en-US" sz="1600" smtClean="0">
              <a:solidFill>
                <a:srgbClr val="002864"/>
              </a:solidFill>
              <a:cs typeface="+mn-cs"/>
            </a:endParaRPr>
          </a:p>
        </p:txBody>
      </p:sp>
      <p:pic>
        <p:nvPicPr>
          <p:cNvPr id="61" name="Picture 860" descr="Bayer_Cross_RGB_100917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21600" y="250825"/>
            <a:ext cx="9493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Rectangle 6"/>
          <p:cNvSpPr>
            <a:spLocks noGrp="1" noChangeArrowheads="1"/>
          </p:cNvSpPr>
          <p:nvPr>
            <p:ph type="ftr" sz="quarter" idx="10"/>
            <p:custDataLst>
              <p:tags r:id="rId17"/>
            </p:custDataLst>
          </p:nvPr>
        </p:nvSpPr>
        <p:spPr>
          <a:xfrm>
            <a:off x="452438" y="6557963"/>
            <a:ext cx="2894012" cy="1222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C7AA3"/>
                </a:solidFill>
              </a:rPr>
              <a:t>page </a:t>
            </a:r>
            <a:fld id="{8B2A7B58-9FE0-41AB-B880-6DF4C68BCDC9}" type="slidenum">
              <a:rPr lang="en-US">
                <a:solidFill>
                  <a:srgbClr val="6C7AA3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6C7AA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34310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9" name="think-cell Slide" r:id="rId34" imgW="360" imgH="360" progId="TCLayout.ActiveDocument.1">
                  <p:embed/>
                </p:oleObj>
              </mc:Choice>
              <mc:Fallback>
                <p:oleObj name="think-cell Slide" r:id="rId3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bayer_h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5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CS_Logo_Blk_10091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7" t="-2051" b="8717"/>
          <a:stretch>
            <a:fillRect/>
          </a:stretch>
        </p:blipFill>
        <p:spPr bwMode="gray">
          <a:xfrm>
            <a:off x="7324725" y="6453188"/>
            <a:ext cx="1352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McK Slide Elements"/>
          <p:cNvGrpSpPr>
            <a:grpSpLocks/>
          </p:cNvGrpSpPr>
          <p:nvPr userDrawn="1"/>
        </p:nvGrpSpPr>
        <p:grpSpPr bwMode="auto">
          <a:xfrm>
            <a:off x="455613" y="5995988"/>
            <a:ext cx="8515350" cy="352425"/>
            <a:chOff x="287" y="3777"/>
            <a:chExt cx="5364" cy="222"/>
          </a:xfrm>
        </p:grpSpPr>
        <p:sp>
          <p:nvSpPr>
            <p:cNvPr id="8" name="McK 4. Footnote" hidden="1"/>
            <p:cNvSpPr txBox="1">
              <a:spLocks noChangeArrowheads="1"/>
            </p:cNvSpPr>
            <p:nvPr userDrawn="1"/>
          </p:nvSpPr>
          <p:spPr bwMode="gray">
            <a:xfrm>
              <a:off x="287" y="3777"/>
              <a:ext cx="536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6BC200"/>
                </a:buClr>
                <a:defRPr/>
              </a:pPr>
              <a:r>
                <a:rPr lang="en-US" altLang="zh-CN" sz="1000" smtClean="0">
                  <a:solidFill>
                    <a:srgbClr val="002864"/>
                  </a:solidFill>
                  <a:ea typeface="SimSun" pitchFamily="2" charset="-122"/>
                  <a:cs typeface="Arial" pitchFamily="34" charset="0"/>
                </a:rPr>
                <a:t>1 Footnote</a:t>
              </a:r>
            </a:p>
          </p:txBody>
        </p:sp>
        <p:sp>
          <p:nvSpPr>
            <p:cNvPr id="9" name="McK 5. Source" hidden="1"/>
            <p:cNvSpPr>
              <a:spLocks noChangeArrowheads="1"/>
            </p:cNvSpPr>
            <p:nvPr userDrawn="1"/>
          </p:nvSpPr>
          <p:spPr bwMode="gray">
            <a:xfrm>
              <a:off x="287" y="3903"/>
              <a:ext cx="536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495300" indent="-495300" algn="l" defTabSz="895350">
                <a:buClr>
                  <a:srgbClr val="6BC200"/>
                </a:buClr>
                <a:tabLst>
                  <a:tab pos="487363" algn="l"/>
                </a:tabLst>
              </a:pPr>
              <a:r>
                <a:rPr lang="en-US" altLang="zh-CN" sz="1000" smtClean="0">
                  <a:solidFill>
                    <a:srgbClr val="002864"/>
                  </a:solidFill>
                  <a:ea typeface="SimSun" pitchFamily="2" charset="-122"/>
                </a:rPr>
                <a:t>Source:	Source</a:t>
              </a:r>
            </a:p>
          </p:txBody>
        </p:sp>
      </p:grpSp>
      <p:sp>
        <p:nvSpPr>
          <p:cNvPr id="10" name="McK 3. Unit of measure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55613" y="1417638"/>
            <a:ext cx="8515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953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47675" algn="l" defTabSz="8953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95350" algn="l" defTabSz="8953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344613" algn="l" defTabSz="895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92288" algn="l" defTabSz="8953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6BC200"/>
              </a:buClr>
              <a:defRPr/>
            </a:pPr>
            <a:r>
              <a:rPr lang="en-US" altLang="zh-CN" sz="1400" smtClean="0">
                <a:solidFill>
                  <a:srgbClr val="002864"/>
                </a:solidFill>
                <a:ea typeface="SimSun" pitchFamily="2" charset="-122"/>
                <a:cs typeface="Arial" pitchFamily="34" charset="0"/>
              </a:rPr>
              <a:t>Subtitle or Unit of measure, when both Unit of measure goes into 2nd line</a:t>
            </a:r>
          </a:p>
        </p:txBody>
      </p:sp>
      <p:sp>
        <p:nvSpPr>
          <p:cNvPr id="11" name="McK 1. On-page tracker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55613" y="58738"/>
            <a:ext cx="8509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buClr>
                <a:srgbClr val="6BC200"/>
              </a:buClr>
            </a:pPr>
            <a:r>
              <a:rPr lang="en-US" sz="1400" smtClean="0">
                <a:solidFill>
                  <a:srgbClr val="808080"/>
                </a:solidFill>
                <a:cs typeface="+mn-cs"/>
              </a:rPr>
              <a:t>TRACKER</a:t>
            </a:r>
          </a:p>
        </p:txBody>
      </p:sp>
      <p:grpSp>
        <p:nvGrpSpPr>
          <p:cNvPr id="12" name="ACET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347913" y="2006600"/>
            <a:ext cx="4264025" cy="508000"/>
            <a:chOff x="915" y="710"/>
            <a:chExt cx="2686" cy="320"/>
          </a:xfrm>
        </p:grpSpPr>
        <p:cxnSp>
          <p:nvCxnSpPr>
            <p:cNvPr id="13" name="AutoShape 16" hidden="1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17" hidden="1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600" b="1" smtClean="0">
                  <a:solidFill>
                    <a:srgbClr val="002864"/>
                  </a:solidFill>
                  <a:cs typeface="+mn-cs"/>
                </a:rPr>
                <a:t>Title</a:t>
              </a:r>
            </a:p>
            <a:p>
              <a:pPr algn="l">
                <a:buClr>
                  <a:srgbClr val="6BC200"/>
                </a:buClr>
              </a:pPr>
              <a:r>
                <a:rPr lang="en-US" sz="1600" smtClean="0">
                  <a:solidFill>
                    <a:srgbClr val="002864"/>
                  </a:solidFill>
                  <a:cs typeface="+mn-cs"/>
                </a:rPr>
                <a:t>Unit of measure</a:t>
              </a:r>
            </a:p>
          </p:txBody>
        </p:sp>
      </p:grpSp>
      <p:grpSp>
        <p:nvGrpSpPr>
          <p:cNvPr id="15" name="LegendBoxes" hidden="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8086725" y="1450975"/>
            <a:ext cx="842963" cy="976313"/>
            <a:chOff x="3394" y="519"/>
            <a:chExt cx="531" cy="615"/>
          </a:xfrm>
        </p:grpSpPr>
        <p:sp>
          <p:nvSpPr>
            <p:cNvPr id="16" name="LegendRectangle1" hidden="1"/>
            <p:cNvSpPr>
              <a:spLocks noChangeArrowheads="1"/>
            </p:cNvSpPr>
            <p:nvPr userDrawn="1"/>
          </p:nvSpPr>
          <p:spPr bwMode="gray">
            <a:xfrm>
              <a:off x="3394" y="526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7" name="LegendRectangle2" hidden="1"/>
            <p:cNvSpPr>
              <a:spLocks noChangeArrowheads="1"/>
            </p:cNvSpPr>
            <p:nvPr userDrawn="1"/>
          </p:nvSpPr>
          <p:spPr bwMode="gray">
            <a:xfrm>
              <a:off x="3394" y="69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8" name="LegendRectangle3" hidden="1"/>
            <p:cNvSpPr>
              <a:spLocks noChangeArrowheads="1"/>
            </p:cNvSpPr>
            <p:nvPr userDrawn="1"/>
          </p:nvSpPr>
          <p:spPr bwMode="gray">
            <a:xfrm>
              <a:off x="3394" y="860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9" name="LegendRectangle4" hidden="1"/>
            <p:cNvSpPr>
              <a:spLocks noChangeArrowheads="1"/>
            </p:cNvSpPr>
            <p:nvPr userDrawn="1"/>
          </p:nvSpPr>
          <p:spPr bwMode="gray">
            <a:xfrm>
              <a:off x="3394" y="1027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0" name="Legend1" hidden="1"/>
            <p:cNvSpPr>
              <a:spLocks noChangeArrowheads="1"/>
            </p:cNvSpPr>
            <p:nvPr userDrawn="1"/>
          </p:nvSpPr>
          <p:spPr bwMode="gray">
            <a:xfrm>
              <a:off x="3554" y="5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21" name="Legend2" hidden="1"/>
            <p:cNvSpPr>
              <a:spLocks noChangeArrowheads="1"/>
            </p:cNvSpPr>
            <p:nvPr userDrawn="1"/>
          </p:nvSpPr>
          <p:spPr bwMode="gray">
            <a:xfrm>
              <a:off x="3554" y="68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22" name="Legend3" hidden="1"/>
            <p:cNvSpPr>
              <a:spLocks noChangeArrowheads="1"/>
            </p:cNvSpPr>
            <p:nvPr userDrawn="1"/>
          </p:nvSpPr>
          <p:spPr bwMode="gray">
            <a:xfrm>
              <a:off x="3554" y="84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  <p:sp>
          <p:nvSpPr>
            <p:cNvPr id="23" name="Legend4" hidden="1"/>
            <p:cNvSpPr>
              <a:spLocks noChangeArrowheads="1"/>
            </p:cNvSpPr>
            <p:nvPr userDrawn="1"/>
          </p:nvSpPr>
          <p:spPr bwMode="gray">
            <a:xfrm>
              <a:off x="3554" y="10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Legend4</a:t>
              </a:r>
            </a:p>
          </p:txBody>
        </p:sp>
      </p:grpSp>
      <p:grpSp>
        <p:nvGrpSpPr>
          <p:cNvPr id="24" name="LegendLines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769225" y="1450975"/>
            <a:ext cx="1160463" cy="706438"/>
            <a:chOff x="2411" y="2750"/>
            <a:chExt cx="731" cy="445"/>
          </a:xfrm>
        </p:grpSpPr>
        <p:sp>
          <p:nvSpPr>
            <p:cNvPr id="25" name="LineLegend1" hidden="1"/>
            <p:cNvSpPr>
              <a:spLocks noChangeShapeType="1"/>
            </p:cNvSpPr>
            <p:nvPr/>
          </p:nvSpPr>
          <p:spPr bwMode="gray">
            <a:xfrm>
              <a:off x="2411" y="280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6" name="LineLegend2" hidden="1"/>
            <p:cNvSpPr>
              <a:spLocks noChangeShapeType="1"/>
            </p:cNvSpPr>
            <p:nvPr/>
          </p:nvSpPr>
          <p:spPr bwMode="gray">
            <a:xfrm>
              <a:off x="2411" y="29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7" name="LineLegend3" hidden="1"/>
            <p:cNvSpPr>
              <a:spLocks noChangeShapeType="1"/>
            </p:cNvSpPr>
            <p:nvPr/>
          </p:nvSpPr>
          <p:spPr bwMode="gray">
            <a:xfrm>
              <a:off x="2411" y="313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8" name="Legend1" hidden="1"/>
            <p:cNvSpPr>
              <a:spLocks noChangeArrowheads="1"/>
            </p:cNvSpPr>
            <p:nvPr userDrawn="1"/>
          </p:nvSpPr>
          <p:spPr bwMode="gray">
            <a:xfrm>
              <a:off x="2771" y="2750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29" name="Legend2" hidden="1"/>
            <p:cNvSpPr>
              <a:spLocks noChangeArrowheads="1"/>
            </p:cNvSpPr>
            <p:nvPr userDrawn="1"/>
          </p:nvSpPr>
          <p:spPr bwMode="gray">
            <a:xfrm>
              <a:off x="2771" y="2915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30" name="Legend3" hidden="1"/>
            <p:cNvSpPr>
              <a:spLocks noChangeArrowheads="1"/>
            </p:cNvSpPr>
            <p:nvPr userDrawn="1"/>
          </p:nvSpPr>
          <p:spPr bwMode="gray">
            <a:xfrm>
              <a:off x="2771" y="3080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</p:grpSp>
      <p:grpSp>
        <p:nvGrpSpPr>
          <p:cNvPr id="31" name="Sticker" hidden="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835900" y="1450975"/>
            <a:ext cx="1093788" cy="209550"/>
            <a:chOff x="4817" y="376"/>
            <a:chExt cx="689" cy="132"/>
          </a:xfrm>
        </p:grpSpPr>
        <p:cxnSp>
          <p:nvCxnSpPr>
            <p:cNvPr id="32" name="AutoShape 59" hidden="1"/>
            <p:cNvCxnSpPr>
              <a:cxnSpLocks noChangeShapeType="1"/>
            </p:cNvCxnSpPr>
            <p:nvPr userDrawn="1"/>
          </p:nvCxnSpPr>
          <p:spPr bwMode="gray">
            <a:xfrm>
              <a:off x="4817" y="508"/>
              <a:ext cx="68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3" name="AutoShape 60" hidden="1"/>
            <p:cNvSpPr>
              <a:spLocks noChangeArrowheads="1"/>
            </p:cNvSpPr>
            <p:nvPr userDrawn="1"/>
          </p:nvSpPr>
          <p:spPr bwMode="gray">
            <a:xfrm>
              <a:off x="4817" y="376"/>
              <a:ext cx="689" cy="13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6BC200"/>
                </a:buClr>
              </a:pPr>
              <a:r>
                <a:rPr lang="en-US" sz="1200" smtClean="0">
                  <a:solidFill>
                    <a:srgbClr val="808080"/>
                  </a:solidFill>
                  <a:cs typeface="+mn-cs"/>
                </a:rPr>
                <a:t>ILLUSTRATIVE</a:t>
              </a:r>
            </a:p>
          </p:txBody>
        </p:sp>
        <p:cxnSp>
          <p:nvCxnSpPr>
            <p:cNvPr id="34" name="AutoShape 61" hidden="1"/>
            <p:cNvCxnSpPr>
              <a:cxnSpLocks noChangeShapeType="1"/>
            </p:cNvCxnSpPr>
            <p:nvPr userDrawn="1"/>
          </p:nvCxnSpPr>
          <p:spPr bwMode="gray">
            <a:xfrm>
              <a:off x="4817" y="376"/>
              <a:ext cx="0" cy="132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35" name="LegendMoons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8070850" y="1450975"/>
            <a:ext cx="858838" cy="1233488"/>
            <a:chOff x="4244" y="2554"/>
            <a:chExt cx="541" cy="777"/>
          </a:xfrm>
        </p:grpSpPr>
        <p:grpSp>
          <p:nvGrpSpPr>
            <p:cNvPr id="36" name="MoonLegend2" hidden="1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4244" y="2720"/>
              <a:ext cx="112" cy="112"/>
              <a:chOff x="1694" y="2044"/>
              <a:chExt cx="160" cy="160"/>
            </a:xfrm>
          </p:grpSpPr>
          <p:sp>
            <p:nvSpPr>
              <p:cNvPr id="54" name="Oval 42" hidden="1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5" name="Arc 43" hidden="1"/>
              <p:cNvSpPr>
                <a:spLocks noChangeAspect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1774" y="2044"/>
                <a:ext cx="80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37" name="MoonLegend3" hidden="1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4244" y="2885"/>
              <a:ext cx="112" cy="112"/>
              <a:chOff x="4495" y="897"/>
              <a:chExt cx="160" cy="160"/>
            </a:xfrm>
          </p:grpSpPr>
          <p:sp>
            <p:nvSpPr>
              <p:cNvPr id="52" name="Oval 45" hidden="1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897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3" name="Arc 46" hidden="1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575" y="897"/>
                <a:ext cx="80" cy="16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38" name="MoonLegend4" hidden="1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4244" y="3052"/>
              <a:ext cx="112" cy="112"/>
              <a:chOff x="4495" y="1198"/>
              <a:chExt cx="160" cy="160"/>
            </a:xfrm>
          </p:grpSpPr>
          <p:sp>
            <p:nvSpPr>
              <p:cNvPr id="50" name="Oval 48" hidden="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1" name="Arc 49" hidden="1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198"/>
                <a:ext cx="160" cy="16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sp>
          <p:nvSpPr>
            <p:cNvPr id="39" name="Legend1" hidden="1"/>
            <p:cNvSpPr>
              <a:spLocks noChangeArrowheads="1"/>
            </p:cNvSpPr>
            <p:nvPr/>
          </p:nvSpPr>
          <p:spPr bwMode="gray">
            <a:xfrm>
              <a:off x="4414" y="255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40" name="Legend2" hidden="1"/>
            <p:cNvSpPr>
              <a:spLocks noChangeArrowheads="1"/>
            </p:cNvSpPr>
            <p:nvPr/>
          </p:nvSpPr>
          <p:spPr bwMode="gray">
            <a:xfrm>
              <a:off x="4414" y="27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41" name="Legend3" hidden="1"/>
            <p:cNvSpPr>
              <a:spLocks noChangeArrowheads="1"/>
            </p:cNvSpPr>
            <p:nvPr/>
          </p:nvSpPr>
          <p:spPr bwMode="gray">
            <a:xfrm>
              <a:off x="4414" y="288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  <p:sp>
          <p:nvSpPr>
            <p:cNvPr id="42" name="Legend4" hidden="1"/>
            <p:cNvSpPr>
              <a:spLocks noChangeArrowheads="1"/>
            </p:cNvSpPr>
            <p:nvPr/>
          </p:nvSpPr>
          <p:spPr bwMode="gray">
            <a:xfrm>
              <a:off x="4414" y="3051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Legend4</a:t>
              </a:r>
            </a:p>
          </p:txBody>
        </p:sp>
        <p:sp>
          <p:nvSpPr>
            <p:cNvPr id="43" name="Legend5" hidden="1"/>
            <p:cNvSpPr>
              <a:spLocks noChangeArrowheads="1"/>
            </p:cNvSpPr>
            <p:nvPr/>
          </p:nvSpPr>
          <p:spPr bwMode="gray">
            <a:xfrm>
              <a:off x="4414" y="3216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Legend5</a:t>
              </a:r>
            </a:p>
          </p:txBody>
        </p:sp>
        <p:grpSp>
          <p:nvGrpSpPr>
            <p:cNvPr id="44" name="MoonLegend5" hidden="1"/>
            <p:cNvGrpSpPr>
              <a:grpSpLocks noChangeAspect="1"/>
            </p:cNvGrpSpPr>
            <p:nvPr userDrawn="1">
              <p:custDataLst>
                <p:tags r:id="rId21"/>
              </p:custDataLst>
            </p:nvPr>
          </p:nvGrpSpPr>
          <p:grpSpPr bwMode="auto">
            <a:xfrm>
              <a:off x="4244" y="3217"/>
              <a:ext cx="112" cy="112"/>
              <a:chOff x="4244" y="3217"/>
              <a:chExt cx="112" cy="112"/>
            </a:xfrm>
          </p:grpSpPr>
          <p:sp>
            <p:nvSpPr>
              <p:cNvPr id="48" name="Oval 64" hidden="1"/>
              <p:cNvSpPr>
                <a:spLocks noChangeAspect="1" noChangeArrowheads="1"/>
              </p:cNvSpPr>
              <p:nvPr userDrawn="1">
                <p:custDataLst>
                  <p:tags r:id="rId25"/>
                </p:custDataLst>
              </p:nvPr>
            </p:nvSpPr>
            <p:spPr bwMode="gray">
              <a:xfrm>
                <a:off x="4244" y="3217"/>
                <a:ext cx="112" cy="1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49" name="Oval 65" hidden="1"/>
              <p:cNvSpPr>
                <a:spLocks noChangeAspect="1" noChangeArrowheads="1"/>
              </p:cNvSpPr>
              <p:nvPr userDrawn="1">
                <p:custDataLst>
                  <p:tags r:id="rId26"/>
                </p:custDataLst>
              </p:nvPr>
            </p:nvSpPr>
            <p:spPr bwMode="gray">
              <a:xfrm>
                <a:off x="4244" y="3217"/>
                <a:ext cx="112" cy="11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45" name="MoonLegend1" hidden="1"/>
            <p:cNvGrpSpPr>
              <a:grpSpLocks noChangeAspect="1"/>
            </p:cNvGrpSpPr>
            <p:nvPr userDrawn="1">
              <p:custDataLst>
                <p:tags r:id="rId22"/>
              </p:custDataLst>
            </p:nvPr>
          </p:nvGrpSpPr>
          <p:grpSpPr bwMode="auto">
            <a:xfrm>
              <a:off x="4244" y="2556"/>
              <a:ext cx="112" cy="112"/>
              <a:chOff x="4244" y="2556"/>
              <a:chExt cx="112" cy="112"/>
            </a:xfrm>
          </p:grpSpPr>
          <p:sp>
            <p:nvSpPr>
              <p:cNvPr id="46" name="Oval 71" hidden="1"/>
              <p:cNvSpPr>
                <a:spLocks noChangeAspect="1" noChangeArrowheads="1"/>
              </p:cNvSpPr>
              <p:nvPr userDrawn="1">
                <p:custDataLst>
                  <p:tags r:id="rId23"/>
                </p:custDataLst>
              </p:nvPr>
            </p:nvSpPr>
            <p:spPr bwMode="gray">
              <a:xfrm>
                <a:off x="4244" y="2556"/>
                <a:ext cx="112" cy="1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47" name="Arc 72" hidden="1"/>
              <p:cNvSpPr>
                <a:spLocks noChangeAspect="1"/>
              </p:cNvSpPr>
              <p:nvPr userDrawn="1">
                <p:custDataLst>
                  <p:tags r:id="rId24"/>
                </p:custDataLst>
              </p:nvPr>
            </p:nvSpPr>
            <p:spPr bwMode="gray">
              <a:xfrm>
                <a:off x="4244" y="2556"/>
                <a:ext cx="112" cy="112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</a:path>
                  <a:path w="43200" h="43200" stroke="0" extrusionOk="0">
                    <a:moveTo>
                      <a:pt x="21599" y="0"/>
                    </a:move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</p:grpSp>
      <p:sp>
        <p:nvSpPr>
          <p:cNvPr id="5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9010650" y="4125913"/>
            <a:ext cx="133350" cy="700087"/>
          </a:xfrm>
          <a:prstGeom prst="rect">
            <a:avLst/>
          </a:prstGeom>
          <a:solidFill>
            <a:srgbClr val="6BC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6BC200"/>
              </a:buClr>
              <a:buFont typeface="Wingdings" pitchFamily="2" charset="2"/>
              <a:buNone/>
            </a:pPr>
            <a:endParaRPr lang="en-NZ" sz="10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5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9010650" y="4818063"/>
            <a:ext cx="133350" cy="698500"/>
          </a:xfrm>
          <a:prstGeom prst="rect">
            <a:avLst/>
          </a:prstGeom>
          <a:solidFill>
            <a:srgbClr val="0090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6BC200"/>
              </a:buClr>
              <a:buFont typeface="Wingdings" pitchFamily="2" charset="2"/>
              <a:buNone/>
            </a:pPr>
            <a:endParaRPr lang="en-NZ" sz="10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58" name="Working Draft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gray">
          <a:xfrm rot="5400000">
            <a:off x="8224044" y="2712244"/>
            <a:ext cx="171291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600" smtClean="0">
                <a:solidFill>
                  <a:srgbClr val="002864"/>
                </a:solidFill>
                <a:cs typeface="+mn-cs"/>
              </a:rPr>
              <a:t>Working Draft - Last Modified 12.01.2012 19:10:56</a:t>
            </a:r>
            <a:endParaRPr lang="en-US" sz="16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59" name="Printed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gray">
          <a:xfrm rot="5400000">
            <a:off x="8597107" y="4218781"/>
            <a:ext cx="96678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600" smtClean="0">
                <a:solidFill>
                  <a:srgbClr val="002864"/>
                </a:solidFill>
                <a:cs typeface="+mn-cs"/>
              </a:rPr>
              <a:t>Printed 12.01.2012 10:48:52</a:t>
            </a:r>
            <a:endParaRPr lang="en-US" sz="1600" smtClean="0">
              <a:solidFill>
                <a:srgbClr val="002864"/>
              </a:solidFill>
              <a:cs typeface="+mn-cs"/>
            </a:endParaRPr>
          </a:p>
        </p:txBody>
      </p:sp>
      <p:pic>
        <p:nvPicPr>
          <p:cNvPr id="60" name="Picture 860" descr="Bayer_Cross_RGB_100917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21600" y="250825"/>
            <a:ext cx="9493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1" name="Rectangle 6"/>
          <p:cNvSpPr>
            <a:spLocks noGrp="1" noChangeArrowheads="1"/>
          </p:cNvSpPr>
          <p:nvPr>
            <p:ph type="ftr" sz="quarter" idx="10"/>
            <p:custDataLst>
              <p:tags r:id="rId17"/>
            </p:custDataLst>
          </p:nvPr>
        </p:nvSpPr>
        <p:spPr>
          <a:xfrm>
            <a:off x="452438" y="6557963"/>
            <a:ext cx="2894012" cy="1222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C7AA3"/>
                </a:solidFill>
              </a:rPr>
              <a:t>page </a:t>
            </a:r>
            <a:fld id="{793A34D5-83D3-4D0D-AEE4-BB9E4AF0270B}" type="slidenum">
              <a:rPr lang="en-US">
                <a:solidFill>
                  <a:srgbClr val="6C7AA3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6C7AA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981891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3" name="think-cell Slide" r:id="rId34" imgW="360" imgH="360" progId="TCLayout.ActiveDocument.1">
                  <p:embed/>
                </p:oleObj>
              </mc:Choice>
              <mc:Fallback>
                <p:oleObj name="think-cell Slide" r:id="rId3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bayer_h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5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CS_Logo_Blk_10091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7" t="-2051" b="8717"/>
          <a:stretch>
            <a:fillRect/>
          </a:stretch>
        </p:blipFill>
        <p:spPr bwMode="gray">
          <a:xfrm>
            <a:off x="7324725" y="6453188"/>
            <a:ext cx="1352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McK Slide Elements"/>
          <p:cNvGrpSpPr>
            <a:grpSpLocks/>
          </p:cNvGrpSpPr>
          <p:nvPr userDrawn="1"/>
        </p:nvGrpSpPr>
        <p:grpSpPr bwMode="auto">
          <a:xfrm>
            <a:off x="455613" y="5995988"/>
            <a:ext cx="8515350" cy="352425"/>
            <a:chOff x="287" y="3777"/>
            <a:chExt cx="5364" cy="222"/>
          </a:xfrm>
        </p:grpSpPr>
        <p:sp>
          <p:nvSpPr>
            <p:cNvPr id="8" name="McK 4. Footnote" hidden="1"/>
            <p:cNvSpPr txBox="1">
              <a:spLocks noChangeArrowheads="1"/>
            </p:cNvSpPr>
            <p:nvPr userDrawn="1"/>
          </p:nvSpPr>
          <p:spPr bwMode="gray">
            <a:xfrm>
              <a:off x="287" y="3777"/>
              <a:ext cx="536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6BC200"/>
                </a:buClr>
                <a:defRPr/>
              </a:pPr>
              <a:r>
                <a:rPr lang="en-US" altLang="zh-CN" sz="1000" smtClean="0">
                  <a:solidFill>
                    <a:srgbClr val="002864"/>
                  </a:solidFill>
                  <a:ea typeface="SimSun" pitchFamily="2" charset="-122"/>
                  <a:cs typeface="Arial" pitchFamily="34" charset="0"/>
                </a:rPr>
                <a:t>1 Footnote</a:t>
              </a:r>
            </a:p>
          </p:txBody>
        </p:sp>
        <p:sp>
          <p:nvSpPr>
            <p:cNvPr id="9" name="McK 5. Source" hidden="1"/>
            <p:cNvSpPr>
              <a:spLocks noChangeArrowheads="1"/>
            </p:cNvSpPr>
            <p:nvPr userDrawn="1"/>
          </p:nvSpPr>
          <p:spPr bwMode="gray">
            <a:xfrm>
              <a:off x="287" y="3903"/>
              <a:ext cx="536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495300" indent="-495300" algn="l" defTabSz="895350">
                <a:buClr>
                  <a:srgbClr val="6BC200"/>
                </a:buClr>
                <a:tabLst>
                  <a:tab pos="487363" algn="l"/>
                </a:tabLst>
              </a:pPr>
              <a:r>
                <a:rPr lang="en-US" altLang="zh-CN" sz="1000" smtClean="0">
                  <a:solidFill>
                    <a:srgbClr val="002864"/>
                  </a:solidFill>
                  <a:ea typeface="SimSun" pitchFamily="2" charset="-122"/>
                </a:rPr>
                <a:t>Source:	Source</a:t>
              </a:r>
            </a:p>
          </p:txBody>
        </p:sp>
      </p:grpSp>
      <p:sp>
        <p:nvSpPr>
          <p:cNvPr id="10" name="McK 3. Unit of measure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55613" y="1417638"/>
            <a:ext cx="8515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953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47675" algn="l" defTabSz="8953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95350" algn="l" defTabSz="8953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344613" algn="l" defTabSz="895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92288" algn="l" defTabSz="8953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6BC200"/>
              </a:buClr>
              <a:defRPr/>
            </a:pPr>
            <a:r>
              <a:rPr lang="en-US" altLang="zh-CN" sz="1400" smtClean="0">
                <a:solidFill>
                  <a:srgbClr val="002864"/>
                </a:solidFill>
                <a:ea typeface="SimSun" pitchFamily="2" charset="-122"/>
                <a:cs typeface="Arial" pitchFamily="34" charset="0"/>
              </a:rPr>
              <a:t>Subtitle or Unit of measure, when both Unit of measure goes into 2nd line</a:t>
            </a:r>
          </a:p>
        </p:txBody>
      </p:sp>
      <p:sp>
        <p:nvSpPr>
          <p:cNvPr id="11" name="McK 1. On-page tracker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55613" y="58738"/>
            <a:ext cx="8509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buClr>
                <a:srgbClr val="6BC200"/>
              </a:buClr>
            </a:pPr>
            <a:r>
              <a:rPr lang="en-US" sz="1400" smtClean="0">
                <a:solidFill>
                  <a:srgbClr val="808080"/>
                </a:solidFill>
                <a:cs typeface="+mn-cs"/>
              </a:rPr>
              <a:t>TRACKER</a:t>
            </a:r>
          </a:p>
        </p:txBody>
      </p:sp>
      <p:grpSp>
        <p:nvGrpSpPr>
          <p:cNvPr id="12" name="ACET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347913" y="2006600"/>
            <a:ext cx="4264025" cy="508000"/>
            <a:chOff x="915" y="710"/>
            <a:chExt cx="2686" cy="320"/>
          </a:xfrm>
        </p:grpSpPr>
        <p:cxnSp>
          <p:nvCxnSpPr>
            <p:cNvPr id="13" name="AutoShape 16" hidden="1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17" hidden="1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600" b="1" smtClean="0">
                  <a:solidFill>
                    <a:srgbClr val="002864"/>
                  </a:solidFill>
                  <a:cs typeface="+mn-cs"/>
                </a:rPr>
                <a:t>Title</a:t>
              </a:r>
            </a:p>
            <a:p>
              <a:pPr algn="l">
                <a:buClr>
                  <a:srgbClr val="6BC200"/>
                </a:buClr>
              </a:pPr>
              <a:r>
                <a:rPr lang="en-US" sz="1600" smtClean="0">
                  <a:solidFill>
                    <a:srgbClr val="002864"/>
                  </a:solidFill>
                  <a:cs typeface="+mn-cs"/>
                </a:rPr>
                <a:t>Unit of measure</a:t>
              </a:r>
            </a:p>
          </p:txBody>
        </p:sp>
      </p:grpSp>
      <p:grpSp>
        <p:nvGrpSpPr>
          <p:cNvPr id="15" name="LegendBoxes" hidden="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8086725" y="1450975"/>
            <a:ext cx="842963" cy="976313"/>
            <a:chOff x="3394" y="519"/>
            <a:chExt cx="531" cy="615"/>
          </a:xfrm>
        </p:grpSpPr>
        <p:sp>
          <p:nvSpPr>
            <p:cNvPr id="16" name="LegendRectangle1" hidden="1"/>
            <p:cNvSpPr>
              <a:spLocks noChangeArrowheads="1"/>
            </p:cNvSpPr>
            <p:nvPr userDrawn="1"/>
          </p:nvSpPr>
          <p:spPr bwMode="gray">
            <a:xfrm>
              <a:off x="3394" y="526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7" name="LegendRectangle2" hidden="1"/>
            <p:cNvSpPr>
              <a:spLocks noChangeArrowheads="1"/>
            </p:cNvSpPr>
            <p:nvPr userDrawn="1"/>
          </p:nvSpPr>
          <p:spPr bwMode="gray">
            <a:xfrm>
              <a:off x="3394" y="69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8" name="LegendRectangle3" hidden="1"/>
            <p:cNvSpPr>
              <a:spLocks noChangeArrowheads="1"/>
            </p:cNvSpPr>
            <p:nvPr userDrawn="1"/>
          </p:nvSpPr>
          <p:spPr bwMode="gray">
            <a:xfrm>
              <a:off x="3394" y="860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9" name="LegendRectangle4" hidden="1"/>
            <p:cNvSpPr>
              <a:spLocks noChangeArrowheads="1"/>
            </p:cNvSpPr>
            <p:nvPr userDrawn="1"/>
          </p:nvSpPr>
          <p:spPr bwMode="gray">
            <a:xfrm>
              <a:off x="3394" y="1027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0" name="Legend1" hidden="1"/>
            <p:cNvSpPr>
              <a:spLocks noChangeArrowheads="1"/>
            </p:cNvSpPr>
            <p:nvPr userDrawn="1"/>
          </p:nvSpPr>
          <p:spPr bwMode="gray">
            <a:xfrm>
              <a:off x="3554" y="5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21" name="Legend2" hidden="1"/>
            <p:cNvSpPr>
              <a:spLocks noChangeArrowheads="1"/>
            </p:cNvSpPr>
            <p:nvPr userDrawn="1"/>
          </p:nvSpPr>
          <p:spPr bwMode="gray">
            <a:xfrm>
              <a:off x="3554" y="68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22" name="Legend3" hidden="1"/>
            <p:cNvSpPr>
              <a:spLocks noChangeArrowheads="1"/>
            </p:cNvSpPr>
            <p:nvPr userDrawn="1"/>
          </p:nvSpPr>
          <p:spPr bwMode="gray">
            <a:xfrm>
              <a:off x="3554" y="84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  <p:sp>
          <p:nvSpPr>
            <p:cNvPr id="23" name="Legend4" hidden="1"/>
            <p:cNvSpPr>
              <a:spLocks noChangeArrowheads="1"/>
            </p:cNvSpPr>
            <p:nvPr userDrawn="1"/>
          </p:nvSpPr>
          <p:spPr bwMode="gray">
            <a:xfrm>
              <a:off x="3554" y="10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Legend4</a:t>
              </a:r>
            </a:p>
          </p:txBody>
        </p:sp>
      </p:grpSp>
      <p:grpSp>
        <p:nvGrpSpPr>
          <p:cNvPr id="24" name="LegendLines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769225" y="1450975"/>
            <a:ext cx="1160463" cy="706438"/>
            <a:chOff x="2411" y="2750"/>
            <a:chExt cx="731" cy="445"/>
          </a:xfrm>
        </p:grpSpPr>
        <p:sp>
          <p:nvSpPr>
            <p:cNvPr id="25" name="LineLegend1" hidden="1"/>
            <p:cNvSpPr>
              <a:spLocks noChangeShapeType="1"/>
            </p:cNvSpPr>
            <p:nvPr/>
          </p:nvSpPr>
          <p:spPr bwMode="gray">
            <a:xfrm>
              <a:off x="2411" y="280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6" name="LineLegend2" hidden="1"/>
            <p:cNvSpPr>
              <a:spLocks noChangeShapeType="1"/>
            </p:cNvSpPr>
            <p:nvPr/>
          </p:nvSpPr>
          <p:spPr bwMode="gray">
            <a:xfrm>
              <a:off x="2411" y="29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7" name="LineLegend3" hidden="1"/>
            <p:cNvSpPr>
              <a:spLocks noChangeShapeType="1"/>
            </p:cNvSpPr>
            <p:nvPr/>
          </p:nvSpPr>
          <p:spPr bwMode="gray">
            <a:xfrm>
              <a:off x="2411" y="313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8" name="Legend1" hidden="1"/>
            <p:cNvSpPr>
              <a:spLocks noChangeArrowheads="1"/>
            </p:cNvSpPr>
            <p:nvPr userDrawn="1"/>
          </p:nvSpPr>
          <p:spPr bwMode="gray">
            <a:xfrm>
              <a:off x="2771" y="2750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29" name="Legend2" hidden="1"/>
            <p:cNvSpPr>
              <a:spLocks noChangeArrowheads="1"/>
            </p:cNvSpPr>
            <p:nvPr userDrawn="1"/>
          </p:nvSpPr>
          <p:spPr bwMode="gray">
            <a:xfrm>
              <a:off x="2771" y="2915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30" name="Legend3" hidden="1"/>
            <p:cNvSpPr>
              <a:spLocks noChangeArrowheads="1"/>
            </p:cNvSpPr>
            <p:nvPr userDrawn="1"/>
          </p:nvSpPr>
          <p:spPr bwMode="gray">
            <a:xfrm>
              <a:off x="2771" y="3080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</p:grpSp>
      <p:grpSp>
        <p:nvGrpSpPr>
          <p:cNvPr id="31" name="Sticker" hidden="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835900" y="1450975"/>
            <a:ext cx="1093788" cy="209550"/>
            <a:chOff x="4817" y="376"/>
            <a:chExt cx="689" cy="132"/>
          </a:xfrm>
        </p:grpSpPr>
        <p:cxnSp>
          <p:nvCxnSpPr>
            <p:cNvPr id="32" name="AutoShape 59" hidden="1"/>
            <p:cNvCxnSpPr>
              <a:cxnSpLocks noChangeShapeType="1"/>
            </p:cNvCxnSpPr>
            <p:nvPr userDrawn="1"/>
          </p:nvCxnSpPr>
          <p:spPr bwMode="gray">
            <a:xfrm>
              <a:off x="4817" y="508"/>
              <a:ext cx="68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3" name="AutoShape 60" hidden="1"/>
            <p:cNvSpPr>
              <a:spLocks noChangeArrowheads="1"/>
            </p:cNvSpPr>
            <p:nvPr userDrawn="1"/>
          </p:nvSpPr>
          <p:spPr bwMode="gray">
            <a:xfrm>
              <a:off x="4817" y="376"/>
              <a:ext cx="689" cy="13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6BC200"/>
                </a:buClr>
              </a:pPr>
              <a:r>
                <a:rPr lang="en-US" sz="1200" smtClean="0">
                  <a:solidFill>
                    <a:srgbClr val="808080"/>
                  </a:solidFill>
                  <a:cs typeface="+mn-cs"/>
                </a:rPr>
                <a:t>ILLUSTRATIVE</a:t>
              </a:r>
            </a:p>
          </p:txBody>
        </p:sp>
        <p:cxnSp>
          <p:nvCxnSpPr>
            <p:cNvPr id="34" name="AutoShape 61" hidden="1"/>
            <p:cNvCxnSpPr>
              <a:cxnSpLocks noChangeShapeType="1"/>
            </p:cNvCxnSpPr>
            <p:nvPr userDrawn="1"/>
          </p:nvCxnSpPr>
          <p:spPr bwMode="gray">
            <a:xfrm>
              <a:off x="4817" y="376"/>
              <a:ext cx="0" cy="132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35" name="LegendMoons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8070850" y="1450975"/>
            <a:ext cx="858838" cy="1233488"/>
            <a:chOff x="4244" y="2554"/>
            <a:chExt cx="541" cy="777"/>
          </a:xfrm>
        </p:grpSpPr>
        <p:grpSp>
          <p:nvGrpSpPr>
            <p:cNvPr id="36" name="MoonLegend2" hidden="1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4244" y="2720"/>
              <a:ext cx="112" cy="112"/>
              <a:chOff x="1694" y="2044"/>
              <a:chExt cx="160" cy="160"/>
            </a:xfrm>
          </p:grpSpPr>
          <p:sp>
            <p:nvSpPr>
              <p:cNvPr id="54" name="Oval 42" hidden="1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5" name="Arc 43" hidden="1"/>
              <p:cNvSpPr>
                <a:spLocks noChangeAspect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1774" y="2044"/>
                <a:ext cx="80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37" name="MoonLegend3" hidden="1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4244" y="2885"/>
              <a:ext cx="112" cy="112"/>
              <a:chOff x="4495" y="897"/>
              <a:chExt cx="160" cy="160"/>
            </a:xfrm>
          </p:grpSpPr>
          <p:sp>
            <p:nvSpPr>
              <p:cNvPr id="52" name="Oval 45" hidden="1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897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3" name="Arc 46" hidden="1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575" y="897"/>
                <a:ext cx="80" cy="16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38" name="MoonLegend4" hidden="1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4244" y="3052"/>
              <a:ext cx="112" cy="112"/>
              <a:chOff x="4495" y="1198"/>
              <a:chExt cx="160" cy="160"/>
            </a:xfrm>
          </p:grpSpPr>
          <p:sp>
            <p:nvSpPr>
              <p:cNvPr id="50" name="Oval 48" hidden="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1" name="Arc 49" hidden="1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198"/>
                <a:ext cx="160" cy="16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sp>
          <p:nvSpPr>
            <p:cNvPr id="39" name="Legend1" hidden="1"/>
            <p:cNvSpPr>
              <a:spLocks noChangeArrowheads="1"/>
            </p:cNvSpPr>
            <p:nvPr/>
          </p:nvSpPr>
          <p:spPr bwMode="gray">
            <a:xfrm>
              <a:off x="4414" y="255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40" name="Legend2" hidden="1"/>
            <p:cNvSpPr>
              <a:spLocks noChangeArrowheads="1"/>
            </p:cNvSpPr>
            <p:nvPr/>
          </p:nvSpPr>
          <p:spPr bwMode="gray">
            <a:xfrm>
              <a:off x="4414" y="27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41" name="Legend3" hidden="1"/>
            <p:cNvSpPr>
              <a:spLocks noChangeArrowheads="1"/>
            </p:cNvSpPr>
            <p:nvPr/>
          </p:nvSpPr>
          <p:spPr bwMode="gray">
            <a:xfrm>
              <a:off x="4414" y="288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  <p:sp>
          <p:nvSpPr>
            <p:cNvPr id="42" name="Legend4" hidden="1"/>
            <p:cNvSpPr>
              <a:spLocks noChangeArrowheads="1"/>
            </p:cNvSpPr>
            <p:nvPr/>
          </p:nvSpPr>
          <p:spPr bwMode="gray">
            <a:xfrm>
              <a:off x="4414" y="3051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Legend4</a:t>
              </a:r>
            </a:p>
          </p:txBody>
        </p:sp>
        <p:sp>
          <p:nvSpPr>
            <p:cNvPr id="43" name="Legend5" hidden="1"/>
            <p:cNvSpPr>
              <a:spLocks noChangeArrowheads="1"/>
            </p:cNvSpPr>
            <p:nvPr/>
          </p:nvSpPr>
          <p:spPr bwMode="gray">
            <a:xfrm>
              <a:off x="4414" y="3216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Legend5</a:t>
              </a:r>
            </a:p>
          </p:txBody>
        </p:sp>
        <p:grpSp>
          <p:nvGrpSpPr>
            <p:cNvPr id="44" name="MoonLegend5" hidden="1"/>
            <p:cNvGrpSpPr>
              <a:grpSpLocks noChangeAspect="1"/>
            </p:cNvGrpSpPr>
            <p:nvPr userDrawn="1">
              <p:custDataLst>
                <p:tags r:id="rId21"/>
              </p:custDataLst>
            </p:nvPr>
          </p:nvGrpSpPr>
          <p:grpSpPr bwMode="auto">
            <a:xfrm>
              <a:off x="4244" y="3217"/>
              <a:ext cx="112" cy="112"/>
              <a:chOff x="4244" y="3217"/>
              <a:chExt cx="112" cy="112"/>
            </a:xfrm>
          </p:grpSpPr>
          <p:sp>
            <p:nvSpPr>
              <p:cNvPr id="48" name="Oval 64" hidden="1"/>
              <p:cNvSpPr>
                <a:spLocks noChangeAspect="1" noChangeArrowheads="1"/>
              </p:cNvSpPr>
              <p:nvPr userDrawn="1">
                <p:custDataLst>
                  <p:tags r:id="rId25"/>
                </p:custDataLst>
              </p:nvPr>
            </p:nvSpPr>
            <p:spPr bwMode="gray">
              <a:xfrm>
                <a:off x="4244" y="3217"/>
                <a:ext cx="112" cy="1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49" name="Oval 65" hidden="1"/>
              <p:cNvSpPr>
                <a:spLocks noChangeAspect="1" noChangeArrowheads="1"/>
              </p:cNvSpPr>
              <p:nvPr userDrawn="1">
                <p:custDataLst>
                  <p:tags r:id="rId26"/>
                </p:custDataLst>
              </p:nvPr>
            </p:nvSpPr>
            <p:spPr bwMode="gray">
              <a:xfrm>
                <a:off x="4244" y="3217"/>
                <a:ext cx="112" cy="11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45" name="MoonLegend1" hidden="1"/>
            <p:cNvGrpSpPr>
              <a:grpSpLocks noChangeAspect="1"/>
            </p:cNvGrpSpPr>
            <p:nvPr userDrawn="1">
              <p:custDataLst>
                <p:tags r:id="rId22"/>
              </p:custDataLst>
            </p:nvPr>
          </p:nvGrpSpPr>
          <p:grpSpPr bwMode="auto">
            <a:xfrm>
              <a:off x="4244" y="2556"/>
              <a:ext cx="112" cy="112"/>
              <a:chOff x="4244" y="2556"/>
              <a:chExt cx="112" cy="112"/>
            </a:xfrm>
          </p:grpSpPr>
          <p:sp>
            <p:nvSpPr>
              <p:cNvPr id="46" name="Oval 71" hidden="1"/>
              <p:cNvSpPr>
                <a:spLocks noChangeAspect="1" noChangeArrowheads="1"/>
              </p:cNvSpPr>
              <p:nvPr userDrawn="1">
                <p:custDataLst>
                  <p:tags r:id="rId23"/>
                </p:custDataLst>
              </p:nvPr>
            </p:nvSpPr>
            <p:spPr bwMode="gray">
              <a:xfrm>
                <a:off x="4244" y="2556"/>
                <a:ext cx="112" cy="1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47" name="Arc 72" hidden="1"/>
              <p:cNvSpPr>
                <a:spLocks noChangeAspect="1"/>
              </p:cNvSpPr>
              <p:nvPr userDrawn="1">
                <p:custDataLst>
                  <p:tags r:id="rId24"/>
                </p:custDataLst>
              </p:nvPr>
            </p:nvSpPr>
            <p:spPr bwMode="gray">
              <a:xfrm>
                <a:off x="4244" y="2556"/>
                <a:ext cx="112" cy="112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</a:path>
                  <a:path w="43200" h="43200" stroke="0" extrusionOk="0">
                    <a:moveTo>
                      <a:pt x="21599" y="0"/>
                    </a:move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</p:grpSp>
      <p:sp>
        <p:nvSpPr>
          <p:cNvPr id="5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9010650" y="4125913"/>
            <a:ext cx="133350" cy="700087"/>
          </a:xfrm>
          <a:prstGeom prst="rect">
            <a:avLst/>
          </a:prstGeom>
          <a:solidFill>
            <a:srgbClr val="6BC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6BC200"/>
              </a:buClr>
              <a:buFont typeface="Wingdings" pitchFamily="2" charset="2"/>
              <a:buNone/>
            </a:pPr>
            <a:endParaRPr lang="en-NZ" sz="10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5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9010650" y="4818063"/>
            <a:ext cx="133350" cy="698500"/>
          </a:xfrm>
          <a:prstGeom prst="rect">
            <a:avLst/>
          </a:prstGeom>
          <a:solidFill>
            <a:srgbClr val="0090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6BC200"/>
              </a:buClr>
              <a:buFont typeface="Wingdings" pitchFamily="2" charset="2"/>
              <a:buNone/>
            </a:pPr>
            <a:endParaRPr lang="en-NZ" sz="10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58" name="Working Draft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gray">
          <a:xfrm rot="5400000">
            <a:off x="8224044" y="2712244"/>
            <a:ext cx="171291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600" smtClean="0">
                <a:solidFill>
                  <a:srgbClr val="002864"/>
                </a:solidFill>
                <a:cs typeface="+mn-cs"/>
              </a:rPr>
              <a:t>Working Draft - Last Modified 12.01.2012 19:10:56</a:t>
            </a:r>
            <a:endParaRPr lang="en-US" sz="16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59" name="Printed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gray">
          <a:xfrm rot="5400000">
            <a:off x="8597107" y="4218781"/>
            <a:ext cx="96678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600" smtClean="0">
                <a:solidFill>
                  <a:srgbClr val="002864"/>
                </a:solidFill>
                <a:cs typeface="+mn-cs"/>
              </a:rPr>
              <a:t>Printed 12.01.2012 10:48:52</a:t>
            </a:r>
            <a:endParaRPr lang="en-US" sz="1600" smtClean="0">
              <a:solidFill>
                <a:srgbClr val="002864"/>
              </a:solidFill>
              <a:cs typeface="+mn-cs"/>
            </a:endParaRPr>
          </a:p>
        </p:txBody>
      </p:sp>
      <p:pic>
        <p:nvPicPr>
          <p:cNvPr id="60" name="Picture 860" descr="Bayer_Cross_RGB_100917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21600" y="250825"/>
            <a:ext cx="9493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54663" y="927100"/>
            <a:ext cx="1787525" cy="2889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913" y="927100"/>
            <a:ext cx="5213350" cy="2889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1" name="Rectangle 6"/>
          <p:cNvSpPr>
            <a:spLocks noGrp="1" noChangeArrowheads="1"/>
          </p:cNvSpPr>
          <p:nvPr>
            <p:ph type="ftr" sz="quarter" idx="10"/>
            <p:custDataLst>
              <p:tags r:id="rId17"/>
            </p:custDataLst>
          </p:nvPr>
        </p:nvSpPr>
        <p:spPr>
          <a:xfrm>
            <a:off x="452438" y="6557963"/>
            <a:ext cx="2894012" cy="1222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C7AA3"/>
                </a:solidFill>
              </a:rPr>
              <a:t>page </a:t>
            </a:r>
            <a:fld id="{3C72E992-AA6D-4409-8679-2DF57ACF3656}" type="slidenum">
              <a:rPr lang="en-US">
                <a:solidFill>
                  <a:srgbClr val="6C7AA3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6C7AA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810569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81375" y="4497388"/>
            <a:ext cx="5286375" cy="4429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Headline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81375" y="4976813"/>
            <a:ext cx="5289550" cy="30956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GB" noProof="0" smtClean="0"/>
              <a:t>Subheadline</a:t>
            </a:r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671513" y="4119563"/>
            <a:ext cx="19431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80" name="Line 12"/>
          <p:cNvSpPr>
            <a:spLocks noChangeShapeType="1"/>
          </p:cNvSpPr>
          <p:nvPr/>
        </p:nvSpPr>
        <p:spPr bwMode="gray">
          <a:xfrm>
            <a:off x="3022600" y="4122738"/>
            <a:ext cx="0" cy="11874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2400">
              <a:solidFill>
                <a:srgbClr val="676767"/>
              </a:solidFill>
              <a:ea typeface="ＭＳ Ｐゴシック" pitchFamily="34" charset="-128"/>
              <a:cs typeface="Arial"/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6"/>
            <a:ext cx="9143245" cy="6857434"/>
          </a:xfrm>
          <a:prstGeom prst="rect">
            <a:avLst/>
          </a:prstGeom>
        </p:spPr>
      </p:pic>
      <p:grpSp>
        <p:nvGrpSpPr>
          <p:cNvPr id="8" name="Group 5"/>
          <p:cNvGrpSpPr>
            <a:grpSpLocks noChangeAspect="1"/>
          </p:cNvGrpSpPr>
          <p:nvPr userDrawn="1"/>
        </p:nvGrpSpPr>
        <p:grpSpPr bwMode="auto">
          <a:xfrm>
            <a:off x="7432675" y="6570663"/>
            <a:ext cx="1241425" cy="142875"/>
            <a:chOff x="-22" y="1823"/>
            <a:chExt cx="5804" cy="673"/>
          </a:xfrm>
        </p:grpSpPr>
        <p:sp>
          <p:nvSpPr>
            <p:cNvPr id="9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-22" y="1823"/>
              <a:ext cx="5804" cy="6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-22" y="1838"/>
              <a:ext cx="393" cy="486"/>
            </a:xfrm>
            <a:custGeom>
              <a:avLst/>
              <a:gdLst>
                <a:gd name="T0" fmla="*/ 93 w 167"/>
                <a:gd name="T1" fmla="*/ 206 h 206"/>
                <a:gd name="T2" fmla="*/ 167 w 167"/>
                <a:gd name="T3" fmla="*/ 149 h 206"/>
                <a:gd name="T4" fmla="*/ 113 w 167"/>
                <a:gd name="T5" fmla="*/ 94 h 206"/>
                <a:gd name="T6" fmla="*/ 113 w 167"/>
                <a:gd name="T7" fmla="*/ 93 h 206"/>
                <a:gd name="T8" fmla="*/ 158 w 167"/>
                <a:gd name="T9" fmla="*/ 48 h 206"/>
                <a:gd name="T10" fmla="*/ 139 w 167"/>
                <a:gd name="T11" fmla="*/ 11 h 206"/>
                <a:gd name="T12" fmla="*/ 86 w 167"/>
                <a:gd name="T13" fmla="*/ 0 h 206"/>
                <a:gd name="T14" fmla="*/ 0 w 167"/>
                <a:gd name="T15" fmla="*/ 0 h 206"/>
                <a:gd name="T16" fmla="*/ 0 w 167"/>
                <a:gd name="T17" fmla="*/ 9 h 206"/>
                <a:gd name="T18" fmla="*/ 27 w 167"/>
                <a:gd name="T19" fmla="*/ 28 h 206"/>
                <a:gd name="T20" fmla="*/ 27 w 167"/>
                <a:gd name="T21" fmla="*/ 179 h 206"/>
                <a:gd name="T22" fmla="*/ 0 w 167"/>
                <a:gd name="T23" fmla="*/ 198 h 206"/>
                <a:gd name="T24" fmla="*/ 0 w 167"/>
                <a:gd name="T25" fmla="*/ 206 h 206"/>
                <a:gd name="T26" fmla="*/ 93 w 167"/>
                <a:gd name="T27" fmla="*/ 206 h 206"/>
                <a:gd name="T28" fmla="*/ 57 w 167"/>
                <a:gd name="T29" fmla="*/ 101 h 206"/>
                <a:gd name="T30" fmla="*/ 78 w 167"/>
                <a:gd name="T31" fmla="*/ 101 h 206"/>
                <a:gd name="T32" fmla="*/ 135 w 167"/>
                <a:gd name="T33" fmla="*/ 151 h 206"/>
                <a:gd name="T34" fmla="*/ 85 w 167"/>
                <a:gd name="T35" fmla="*/ 196 h 206"/>
                <a:gd name="T36" fmla="*/ 57 w 167"/>
                <a:gd name="T37" fmla="*/ 173 h 206"/>
                <a:gd name="T38" fmla="*/ 57 w 167"/>
                <a:gd name="T39" fmla="*/ 101 h 206"/>
                <a:gd name="T40" fmla="*/ 57 w 167"/>
                <a:gd name="T41" fmla="*/ 26 h 206"/>
                <a:gd name="T42" fmla="*/ 81 w 167"/>
                <a:gd name="T43" fmla="*/ 11 h 206"/>
                <a:gd name="T44" fmla="*/ 126 w 167"/>
                <a:gd name="T45" fmla="*/ 49 h 206"/>
                <a:gd name="T46" fmla="*/ 76 w 167"/>
                <a:gd name="T47" fmla="*/ 90 h 206"/>
                <a:gd name="T48" fmla="*/ 57 w 167"/>
                <a:gd name="T49" fmla="*/ 90 h 206"/>
                <a:gd name="T50" fmla="*/ 57 w 167"/>
                <a:gd name="T51" fmla="*/ 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6">
                  <a:moveTo>
                    <a:pt x="93" y="206"/>
                  </a:moveTo>
                  <a:cubicBezTo>
                    <a:pt x="138" y="206"/>
                    <a:pt x="167" y="190"/>
                    <a:pt x="167" y="149"/>
                  </a:cubicBezTo>
                  <a:cubicBezTo>
                    <a:pt x="167" y="113"/>
                    <a:pt x="142" y="98"/>
                    <a:pt x="113" y="9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41" y="88"/>
                    <a:pt x="158" y="71"/>
                    <a:pt x="158" y="48"/>
                  </a:cubicBezTo>
                  <a:cubicBezTo>
                    <a:pt x="158" y="31"/>
                    <a:pt x="151" y="19"/>
                    <a:pt x="139" y="11"/>
                  </a:cubicBezTo>
                  <a:cubicBezTo>
                    <a:pt x="127" y="3"/>
                    <a:pt x="110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6" y="11"/>
                    <a:pt x="27" y="11"/>
                    <a:pt x="27" y="28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7" y="195"/>
                    <a:pt x="26" y="196"/>
                    <a:pt x="0" y="198"/>
                  </a:cubicBezTo>
                  <a:cubicBezTo>
                    <a:pt x="0" y="206"/>
                    <a:pt x="0" y="206"/>
                    <a:pt x="0" y="206"/>
                  </a:cubicBezTo>
                  <a:lnTo>
                    <a:pt x="93" y="206"/>
                  </a:lnTo>
                  <a:close/>
                  <a:moveTo>
                    <a:pt x="57" y="101"/>
                  </a:moveTo>
                  <a:cubicBezTo>
                    <a:pt x="78" y="101"/>
                    <a:pt x="78" y="101"/>
                    <a:pt x="78" y="101"/>
                  </a:cubicBezTo>
                  <a:cubicBezTo>
                    <a:pt x="115" y="101"/>
                    <a:pt x="135" y="119"/>
                    <a:pt x="135" y="151"/>
                  </a:cubicBezTo>
                  <a:cubicBezTo>
                    <a:pt x="135" y="186"/>
                    <a:pt x="111" y="196"/>
                    <a:pt x="85" y="196"/>
                  </a:cubicBezTo>
                  <a:cubicBezTo>
                    <a:pt x="61" y="196"/>
                    <a:pt x="57" y="192"/>
                    <a:pt x="57" y="173"/>
                  </a:cubicBezTo>
                  <a:lnTo>
                    <a:pt x="57" y="101"/>
                  </a:lnTo>
                  <a:close/>
                  <a:moveTo>
                    <a:pt x="57" y="26"/>
                  </a:moveTo>
                  <a:cubicBezTo>
                    <a:pt x="57" y="13"/>
                    <a:pt x="57" y="11"/>
                    <a:pt x="81" y="11"/>
                  </a:cubicBezTo>
                  <a:cubicBezTo>
                    <a:pt x="102" y="10"/>
                    <a:pt x="126" y="19"/>
                    <a:pt x="126" y="49"/>
                  </a:cubicBezTo>
                  <a:cubicBezTo>
                    <a:pt x="126" y="79"/>
                    <a:pt x="107" y="90"/>
                    <a:pt x="76" y="90"/>
                  </a:cubicBezTo>
                  <a:cubicBezTo>
                    <a:pt x="57" y="90"/>
                    <a:pt x="57" y="90"/>
                    <a:pt x="57" y="90"/>
                  </a:cubicBezTo>
                  <a:lnTo>
                    <a:pt x="57" y="2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gray">
            <a:xfrm>
              <a:off x="431" y="1973"/>
              <a:ext cx="319" cy="359"/>
            </a:xfrm>
            <a:custGeom>
              <a:avLst/>
              <a:gdLst>
                <a:gd name="T0" fmla="*/ 87 w 135"/>
                <a:gd name="T1" fmla="*/ 107 h 153"/>
                <a:gd name="T2" fmla="*/ 57 w 135"/>
                <a:gd name="T3" fmla="*/ 137 h 153"/>
                <a:gd name="T4" fmla="*/ 30 w 135"/>
                <a:gd name="T5" fmla="*/ 107 h 153"/>
                <a:gd name="T6" fmla="*/ 53 w 135"/>
                <a:gd name="T7" fmla="*/ 79 h 153"/>
                <a:gd name="T8" fmla="*/ 87 w 135"/>
                <a:gd name="T9" fmla="*/ 65 h 153"/>
                <a:gd name="T10" fmla="*/ 87 w 135"/>
                <a:gd name="T11" fmla="*/ 107 h 153"/>
                <a:gd name="T12" fmla="*/ 114 w 135"/>
                <a:gd name="T13" fmla="*/ 39 h 153"/>
                <a:gd name="T14" fmla="*/ 65 w 135"/>
                <a:gd name="T15" fmla="*/ 0 h 153"/>
                <a:gd name="T16" fmla="*/ 5 w 135"/>
                <a:gd name="T17" fmla="*/ 34 h 153"/>
                <a:gd name="T18" fmla="*/ 22 w 135"/>
                <a:gd name="T19" fmla="*/ 48 h 153"/>
                <a:gd name="T20" fmla="*/ 31 w 135"/>
                <a:gd name="T21" fmla="*/ 39 h 153"/>
                <a:gd name="T22" fmla="*/ 62 w 135"/>
                <a:gd name="T23" fmla="*/ 10 h 153"/>
                <a:gd name="T24" fmla="*/ 87 w 135"/>
                <a:gd name="T25" fmla="*/ 40 h 153"/>
                <a:gd name="T26" fmla="*/ 87 w 135"/>
                <a:gd name="T27" fmla="*/ 53 h 153"/>
                <a:gd name="T28" fmla="*/ 27 w 135"/>
                <a:gd name="T29" fmla="*/ 75 h 153"/>
                <a:gd name="T30" fmla="*/ 0 w 135"/>
                <a:gd name="T31" fmla="*/ 111 h 153"/>
                <a:gd name="T32" fmla="*/ 43 w 135"/>
                <a:gd name="T33" fmla="*/ 153 h 153"/>
                <a:gd name="T34" fmla="*/ 87 w 135"/>
                <a:gd name="T35" fmla="*/ 135 h 153"/>
                <a:gd name="T36" fmla="*/ 90 w 135"/>
                <a:gd name="T37" fmla="*/ 153 h 153"/>
                <a:gd name="T38" fmla="*/ 135 w 135"/>
                <a:gd name="T39" fmla="*/ 146 h 153"/>
                <a:gd name="T40" fmla="*/ 135 w 135"/>
                <a:gd name="T41" fmla="*/ 138 h 153"/>
                <a:gd name="T42" fmla="*/ 123 w 135"/>
                <a:gd name="T43" fmla="*/ 137 h 153"/>
                <a:gd name="T44" fmla="*/ 114 w 135"/>
                <a:gd name="T45" fmla="*/ 121 h 153"/>
                <a:gd name="T46" fmla="*/ 114 w 135"/>
                <a:gd name="T47" fmla="*/ 3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53">
                  <a:moveTo>
                    <a:pt x="87" y="107"/>
                  </a:moveTo>
                  <a:cubicBezTo>
                    <a:pt x="87" y="131"/>
                    <a:pt x="69" y="137"/>
                    <a:pt x="57" y="137"/>
                  </a:cubicBezTo>
                  <a:cubicBezTo>
                    <a:pt x="39" y="137"/>
                    <a:pt x="30" y="124"/>
                    <a:pt x="30" y="107"/>
                  </a:cubicBezTo>
                  <a:cubicBezTo>
                    <a:pt x="30" y="93"/>
                    <a:pt x="36" y="85"/>
                    <a:pt x="53" y="79"/>
                  </a:cubicBezTo>
                  <a:cubicBezTo>
                    <a:pt x="65" y="75"/>
                    <a:pt x="81" y="69"/>
                    <a:pt x="87" y="65"/>
                  </a:cubicBezTo>
                  <a:lnTo>
                    <a:pt x="87" y="107"/>
                  </a:lnTo>
                  <a:close/>
                  <a:moveTo>
                    <a:pt x="114" y="39"/>
                  </a:moveTo>
                  <a:cubicBezTo>
                    <a:pt x="114" y="22"/>
                    <a:pt x="110" y="0"/>
                    <a:pt x="65" y="0"/>
                  </a:cubicBezTo>
                  <a:cubicBezTo>
                    <a:pt x="32" y="0"/>
                    <a:pt x="5" y="17"/>
                    <a:pt x="5" y="34"/>
                  </a:cubicBezTo>
                  <a:cubicBezTo>
                    <a:pt x="5" y="43"/>
                    <a:pt x="16" y="48"/>
                    <a:pt x="22" y="48"/>
                  </a:cubicBezTo>
                  <a:cubicBezTo>
                    <a:pt x="28" y="48"/>
                    <a:pt x="30" y="45"/>
                    <a:pt x="31" y="39"/>
                  </a:cubicBezTo>
                  <a:cubicBezTo>
                    <a:pt x="38" y="17"/>
                    <a:pt x="50" y="10"/>
                    <a:pt x="62" y="10"/>
                  </a:cubicBezTo>
                  <a:cubicBezTo>
                    <a:pt x="74" y="10"/>
                    <a:pt x="87" y="16"/>
                    <a:pt x="87" y="40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0" y="60"/>
                    <a:pt x="51" y="68"/>
                    <a:pt x="27" y="75"/>
                  </a:cubicBezTo>
                  <a:cubicBezTo>
                    <a:pt x="6" y="82"/>
                    <a:pt x="0" y="97"/>
                    <a:pt x="0" y="111"/>
                  </a:cubicBezTo>
                  <a:cubicBezTo>
                    <a:pt x="0" y="133"/>
                    <a:pt x="15" y="153"/>
                    <a:pt x="43" y="153"/>
                  </a:cubicBezTo>
                  <a:cubicBezTo>
                    <a:pt x="61" y="152"/>
                    <a:pt x="77" y="141"/>
                    <a:pt x="87" y="135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15" y="136"/>
                    <a:pt x="114" y="133"/>
                    <a:pt x="114" y="121"/>
                  </a:cubicBezTo>
                  <a:lnTo>
                    <a:pt x="114" y="3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>
              <a:off x="742" y="1980"/>
              <a:ext cx="379" cy="516"/>
            </a:xfrm>
            <a:custGeom>
              <a:avLst/>
              <a:gdLst>
                <a:gd name="T0" fmla="*/ 0 w 159"/>
                <a:gd name="T1" fmla="*/ 0 h 219"/>
                <a:gd name="T2" fmla="*/ 0 w 159"/>
                <a:gd name="T3" fmla="*/ 9 h 219"/>
                <a:gd name="T4" fmla="*/ 22 w 159"/>
                <a:gd name="T5" fmla="*/ 25 h 219"/>
                <a:gd name="T6" fmla="*/ 69 w 159"/>
                <a:gd name="T7" fmla="*/ 144 h 219"/>
                <a:gd name="T8" fmla="*/ 72 w 159"/>
                <a:gd name="T9" fmla="*/ 159 h 219"/>
                <a:gd name="T10" fmla="*/ 64 w 159"/>
                <a:gd name="T11" fmla="*/ 184 h 219"/>
                <a:gd name="T12" fmla="*/ 51 w 159"/>
                <a:gd name="T13" fmla="*/ 197 h 219"/>
                <a:gd name="T14" fmla="*/ 40 w 159"/>
                <a:gd name="T15" fmla="*/ 191 h 219"/>
                <a:gd name="T16" fmla="*/ 31 w 159"/>
                <a:gd name="T17" fmla="*/ 186 h 219"/>
                <a:gd name="T18" fmla="*/ 18 w 159"/>
                <a:gd name="T19" fmla="*/ 203 h 219"/>
                <a:gd name="T20" fmla="*/ 39 w 159"/>
                <a:gd name="T21" fmla="*/ 219 h 219"/>
                <a:gd name="T22" fmla="*/ 81 w 159"/>
                <a:gd name="T23" fmla="*/ 171 h 219"/>
                <a:gd name="T24" fmla="*/ 137 w 159"/>
                <a:gd name="T25" fmla="*/ 24 h 219"/>
                <a:gd name="T26" fmla="*/ 159 w 159"/>
                <a:gd name="T27" fmla="*/ 9 h 219"/>
                <a:gd name="T28" fmla="*/ 159 w 159"/>
                <a:gd name="T29" fmla="*/ 0 h 219"/>
                <a:gd name="T30" fmla="*/ 101 w 159"/>
                <a:gd name="T31" fmla="*/ 0 h 219"/>
                <a:gd name="T32" fmla="*/ 101 w 159"/>
                <a:gd name="T33" fmla="*/ 9 h 219"/>
                <a:gd name="T34" fmla="*/ 117 w 159"/>
                <a:gd name="T35" fmla="*/ 11 h 219"/>
                <a:gd name="T36" fmla="*/ 121 w 159"/>
                <a:gd name="T37" fmla="*/ 21 h 219"/>
                <a:gd name="T38" fmla="*/ 88 w 159"/>
                <a:gd name="T39" fmla="*/ 119 h 219"/>
                <a:gd name="T40" fmla="*/ 87 w 159"/>
                <a:gd name="T41" fmla="*/ 119 h 219"/>
                <a:gd name="T42" fmla="*/ 51 w 159"/>
                <a:gd name="T43" fmla="*/ 19 h 219"/>
                <a:gd name="T44" fmla="*/ 55 w 159"/>
                <a:gd name="T45" fmla="*/ 10 h 219"/>
                <a:gd name="T46" fmla="*/ 68 w 159"/>
                <a:gd name="T47" fmla="*/ 9 h 219"/>
                <a:gd name="T48" fmla="*/ 68 w 159"/>
                <a:gd name="T49" fmla="*/ 0 h 219"/>
                <a:gd name="T50" fmla="*/ 0 w 159"/>
                <a:gd name="T5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" h="21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10"/>
                    <a:pt x="17" y="11"/>
                    <a:pt x="22" y="25"/>
                  </a:cubicBezTo>
                  <a:cubicBezTo>
                    <a:pt x="37" y="60"/>
                    <a:pt x="62" y="124"/>
                    <a:pt x="69" y="144"/>
                  </a:cubicBezTo>
                  <a:cubicBezTo>
                    <a:pt x="71" y="149"/>
                    <a:pt x="72" y="154"/>
                    <a:pt x="72" y="159"/>
                  </a:cubicBezTo>
                  <a:cubicBezTo>
                    <a:pt x="72" y="166"/>
                    <a:pt x="69" y="175"/>
                    <a:pt x="64" y="184"/>
                  </a:cubicBezTo>
                  <a:cubicBezTo>
                    <a:pt x="60" y="194"/>
                    <a:pt x="55" y="197"/>
                    <a:pt x="51" y="197"/>
                  </a:cubicBezTo>
                  <a:cubicBezTo>
                    <a:pt x="48" y="197"/>
                    <a:pt x="46" y="196"/>
                    <a:pt x="40" y="191"/>
                  </a:cubicBezTo>
                  <a:cubicBezTo>
                    <a:pt x="37" y="188"/>
                    <a:pt x="35" y="186"/>
                    <a:pt x="31" y="186"/>
                  </a:cubicBezTo>
                  <a:cubicBezTo>
                    <a:pt x="26" y="186"/>
                    <a:pt x="18" y="194"/>
                    <a:pt x="18" y="203"/>
                  </a:cubicBezTo>
                  <a:cubicBezTo>
                    <a:pt x="18" y="210"/>
                    <a:pt x="27" y="219"/>
                    <a:pt x="39" y="219"/>
                  </a:cubicBezTo>
                  <a:cubicBezTo>
                    <a:pt x="51" y="219"/>
                    <a:pt x="66" y="215"/>
                    <a:pt x="81" y="171"/>
                  </a:cubicBezTo>
                  <a:cubicBezTo>
                    <a:pt x="100" y="118"/>
                    <a:pt x="127" y="45"/>
                    <a:pt x="137" y="24"/>
                  </a:cubicBezTo>
                  <a:cubicBezTo>
                    <a:pt x="142" y="12"/>
                    <a:pt x="144" y="10"/>
                    <a:pt x="159" y="9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22" y="11"/>
                    <a:pt x="123" y="15"/>
                    <a:pt x="121" y="21"/>
                  </a:cubicBezTo>
                  <a:cubicBezTo>
                    <a:pt x="117" y="39"/>
                    <a:pt x="101" y="84"/>
                    <a:pt x="88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74" y="83"/>
                    <a:pt x="62" y="51"/>
                    <a:pt x="51" y="19"/>
                  </a:cubicBezTo>
                  <a:cubicBezTo>
                    <a:pt x="49" y="14"/>
                    <a:pt x="48" y="11"/>
                    <a:pt x="55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gray">
            <a:xfrm>
              <a:off x="1121" y="1973"/>
              <a:ext cx="304" cy="359"/>
            </a:xfrm>
            <a:custGeom>
              <a:avLst/>
              <a:gdLst>
                <a:gd name="T0" fmla="*/ 129 w 129"/>
                <a:gd name="T1" fmla="*/ 60 h 153"/>
                <a:gd name="T2" fmla="*/ 69 w 129"/>
                <a:gd name="T3" fmla="*/ 0 h 153"/>
                <a:gd name="T4" fmla="*/ 0 w 129"/>
                <a:gd name="T5" fmla="*/ 78 h 153"/>
                <a:gd name="T6" fmla="*/ 69 w 129"/>
                <a:gd name="T7" fmla="*/ 153 h 153"/>
                <a:gd name="T8" fmla="*/ 124 w 129"/>
                <a:gd name="T9" fmla="*/ 120 h 153"/>
                <a:gd name="T10" fmla="*/ 114 w 129"/>
                <a:gd name="T11" fmla="*/ 115 h 153"/>
                <a:gd name="T12" fmla="*/ 75 w 129"/>
                <a:gd name="T13" fmla="*/ 138 h 153"/>
                <a:gd name="T14" fmla="*/ 31 w 129"/>
                <a:gd name="T15" fmla="*/ 71 h 153"/>
                <a:gd name="T16" fmla="*/ 117 w 129"/>
                <a:gd name="T17" fmla="*/ 71 h 153"/>
                <a:gd name="T18" fmla="*/ 129 w 129"/>
                <a:gd name="T19" fmla="*/ 60 h 153"/>
                <a:gd name="T20" fmla="*/ 98 w 129"/>
                <a:gd name="T21" fmla="*/ 50 h 153"/>
                <a:gd name="T22" fmla="*/ 88 w 129"/>
                <a:gd name="T23" fmla="*/ 60 h 153"/>
                <a:gd name="T24" fmla="*/ 32 w 129"/>
                <a:gd name="T25" fmla="*/ 60 h 153"/>
                <a:gd name="T26" fmla="*/ 67 w 129"/>
                <a:gd name="T27" fmla="*/ 10 h 153"/>
                <a:gd name="T28" fmla="*/ 98 w 129"/>
                <a:gd name="T29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53">
                  <a:moveTo>
                    <a:pt x="129" y="60"/>
                  </a:moveTo>
                  <a:cubicBezTo>
                    <a:pt x="129" y="42"/>
                    <a:pt x="124" y="0"/>
                    <a:pt x="69" y="0"/>
                  </a:cubicBezTo>
                  <a:cubicBezTo>
                    <a:pt x="22" y="0"/>
                    <a:pt x="0" y="33"/>
                    <a:pt x="0" y="78"/>
                  </a:cubicBezTo>
                  <a:cubicBezTo>
                    <a:pt x="0" y="125"/>
                    <a:pt x="21" y="153"/>
                    <a:pt x="69" y="153"/>
                  </a:cubicBezTo>
                  <a:cubicBezTo>
                    <a:pt x="98" y="152"/>
                    <a:pt x="115" y="139"/>
                    <a:pt x="124" y="12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06" y="128"/>
                    <a:pt x="95" y="138"/>
                    <a:pt x="75" y="138"/>
                  </a:cubicBezTo>
                  <a:cubicBezTo>
                    <a:pt x="38" y="138"/>
                    <a:pt x="31" y="102"/>
                    <a:pt x="31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4" y="71"/>
                    <a:pt x="129" y="70"/>
                    <a:pt x="129" y="60"/>
                  </a:cubicBezTo>
                  <a:close/>
                  <a:moveTo>
                    <a:pt x="98" y="50"/>
                  </a:moveTo>
                  <a:cubicBezTo>
                    <a:pt x="98" y="56"/>
                    <a:pt x="96" y="60"/>
                    <a:pt x="8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48"/>
                    <a:pt x="36" y="10"/>
                    <a:pt x="67" y="10"/>
                  </a:cubicBezTo>
                  <a:cubicBezTo>
                    <a:pt x="95" y="10"/>
                    <a:pt x="98" y="39"/>
                    <a:pt x="98" y="5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gray">
            <a:xfrm>
              <a:off x="1470" y="1973"/>
              <a:ext cx="252" cy="351"/>
            </a:xfrm>
            <a:custGeom>
              <a:avLst/>
              <a:gdLst>
                <a:gd name="T0" fmla="*/ 46 w 104"/>
                <a:gd name="T1" fmla="*/ 0 h 149"/>
                <a:gd name="T2" fmla="*/ 0 w 104"/>
                <a:gd name="T3" fmla="*/ 7 h 149"/>
                <a:gd name="T4" fmla="*/ 0 w 104"/>
                <a:gd name="T5" fmla="*/ 15 h 149"/>
                <a:gd name="T6" fmla="*/ 12 w 104"/>
                <a:gd name="T7" fmla="*/ 16 h 149"/>
                <a:gd name="T8" fmla="*/ 21 w 104"/>
                <a:gd name="T9" fmla="*/ 30 h 149"/>
                <a:gd name="T10" fmla="*/ 21 w 104"/>
                <a:gd name="T11" fmla="*/ 149 h 149"/>
                <a:gd name="T12" fmla="*/ 49 w 104"/>
                <a:gd name="T13" fmla="*/ 149 h 149"/>
                <a:gd name="T14" fmla="*/ 49 w 104"/>
                <a:gd name="T15" fmla="*/ 54 h 149"/>
                <a:gd name="T16" fmla="*/ 66 w 104"/>
                <a:gd name="T17" fmla="*/ 23 h 149"/>
                <a:gd name="T18" fmla="*/ 85 w 104"/>
                <a:gd name="T19" fmla="*/ 30 h 149"/>
                <a:gd name="T20" fmla="*/ 91 w 104"/>
                <a:gd name="T21" fmla="*/ 31 h 149"/>
                <a:gd name="T22" fmla="*/ 104 w 104"/>
                <a:gd name="T23" fmla="*/ 14 h 149"/>
                <a:gd name="T24" fmla="*/ 89 w 104"/>
                <a:gd name="T25" fmla="*/ 0 h 149"/>
                <a:gd name="T26" fmla="*/ 49 w 104"/>
                <a:gd name="T27" fmla="*/ 24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7"/>
                    <a:pt x="21" y="19"/>
                    <a:pt x="21" y="30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31"/>
                    <a:pt x="59" y="23"/>
                    <a:pt x="66" y="23"/>
                  </a:cubicBezTo>
                  <a:cubicBezTo>
                    <a:pt x="71" y="23"/>
                    <a:pt x="76" y="25"/>
                    <a:pt x="85" y="30"/>
                  </a:cubicBezTo>
                  <a:cubicBezTo>
                    <a:pt x="87" y="31"/>
                    <a:pt x="89" y="31"/>
                    <a:pt x="91" y="31"/>
                  </a:cubicBezTo>
                  <a:cubicBezTo>
                    <a:pt x="98" y="31"/>
                    <a:pt x="104" y="24"/>
                    <a:pt x="104" y="14"/>
                  </a:cubicBezTo>
                  <a:cubicBezTo>
                    <a:pt x="104" y="8"/>
                    <a:pt x="100" y="0"/>
                    <a:pt x="89" y="0"/>
                  </a:cubicBezTo>
                  <a:cubicBezTo>
                    <a:pt x="78" y="0"/>
                    <a:pt x="69" y="6"/>
                    <a:pt x="49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gray">
            <a:xfrm>
              <a:off x="2360" y="1973"/>
              <a:ext cx="245" cy="351"/>
            </a:xfrm>
            <a:custGeom>
              <a:avLst/>
              <a:gdLst>
                <a:gd name="T0" fmla="*/ 46 w 104"/>
                <a:gd name="T1" fmla="*/ 0 h 149"/>
                <a:gd name="T2" fmla="*/ 49 w 104"/>
                <a:gd name="T3" fmla="*/ 24 h 149"/>
                <a:gd name="T4" fmla="*/ 89 w 104"/>
                <a:gd name="T5" fmla="*/ 0 h 149"/>
                <a:gd name="T6" fmla="*/ 104 w 104"/>
                <a:gd name="T7" fmla="*/ 15 h 149"/>
                <a:gd name="T8" fmla="*/ 91 w 104"/>
                <a:gd name="T9" fmla="*/ 31 h 149"/>
                <a:gd name="T10" fmla="*/ 85 w 104"/>
                <a:gd name="T11" fmla="*/ 30 h 149"/>
                <a:gd name="T12" fmla="*/ 66 w 104"/>
                <a:gd name="T13" fmla="*/ 23 h 149"/>
                <a:gd name="T14" fmla="*/ 49 w 104"/>
                <a:gd name="T15" fmla="*/ 54 h 149"/>
                <a:gd name="T16" fmla="*/ 49 w 104"/>
                <a:gd name="T17" fmla="*/ 149 h 149"/>
                <a:gd name="T18" fmla="*/ 21 w 104"/>
                <a:gd name="T19" fmla="*/ 149 h 149"/>
                <a:gd name="T20" fmla="*/ 21 w 104"/>
                <a:gd name="T21" fmla="*/ 30 h 149"/>
                <a:gd name="T22" fmla="*/ 12 w 104"/>
                <a:gd name="T23" fmla="*/ 16 h 149"/>
                <a:gd name="T24" fmla="*/ 0 w 104"/>
                <a:gd name="T25" fmla="*/ 15 h 149"/>
                <a:gd name="T26" fmla="*/ 0 w 104"/>
                <a:gd name="T27" fmla="*/ 7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69" y="7"/>
                    <a:pt x="78" y="0"/>
                    <a:pt x="89" y="0"/>
                  </a:cubicBezTo>
                  <a:cubicBezTo>
                    <a:pt x="100" y="0"/>
                    <a:pt x="104" y="8"/>
                    <a:pt x="104" y="15"/>
                  </a:cubicBezTo>
                  <a:cubicBezTo>
                    <a:pt x="104" y="24"/>
                    <a:pt x="98" y="31"/>
                    <a:pt x="91" y="31"/>
                  </a:cubicBezTo>
                  <a:cubicBezTo>
                    <a:pt x="89" y="31"/>
                    <a:pt x="87" y="31"/>
                    <a:pt x="85" y="30"/>
                  </a:cubicBezTo>
                  <a:cubicBezTo>
                    <a:pt x="76" y="25"/>
                    <a:pt x="71" y="23"/>
                    <a:pt x="66" y="23"/>
                  </a:cubicBezTo>
                  <a:cubicBezTo>
                    <a:pt x="59" y="23"/>
                    <a:pt x="49" y="31"/>
                    <a:pt x="49" y="54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9"/>
                    <a:pt x="20" y="18"/>
                    <a:pt x="1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gray">
            <a:xfrm>
              <a:off x="1893" y="1823"/>
              <a:ext cx="423" cy="508"/>
            </a:xfrm>
            <a:custGeom>
              <a:avLst/>
              <a:gdLst>
                <a:gd name="T0" fmla="*/ 174 w 179"/>
                <a:gd name="T1" fmla="*/ 12 h 215"/>
                <a:gd name="T2" fmla="*/ 111 w 179"/>
                <a:gd name="T3" fmla="*/ 0 h 215"/>
                <a:gd name="T4" fmla="*/ 27 w 179"/>
                <a:gd name="T5" fmla="*/ 31 h 215"/>
                <a:gd name="T6" fmla="*/ 0 w 179"/>
                <a:gd name="T7" fmla="*/ 109 h 215"/>
                <a:gd name="T8" fmla="*/ 28 w 179"/>
                <a:gd name="T9" fmla="*/ 190 h 215"/>
                <a:gd name="T10" fmla="*/ 109 w 179"/>
                <a:gd name="T11" fmla="*/ 215 h 215"/>
                <a:gd name="T12" fmla="*/ 175 w 179"/>
                <a:gd name="T13" fmla="*/ 201 h 215"/>
                <a:gd name="T14" fmla="*/ 179 w 179"/>
                <a:gd name="T15" fmla="*/ 151 h 215"/>
                <a:gd name="T16" fmla="*/ 170 w 179"/>
                <a:gd name="T17" fmla="*/ 151 h 215"/>
                <a:gd name="T18" fmla="*/ 108 w 179"/>
                <a:gd name="T19" fmla="*/ 205 h 215"/>
                <a:gd name="T20" fmla="*/ 33 w 179"/>
                <a:gd name="T21" fmla="*/ 108 h 215"/>
                <a:gd name="T22" fmla="*/ 108 w 179"/>
                <a:gd name="T23" fmla="*/ 10 h 215"/>
                <a:gd name="T24" fmla="*/ 165 w 179"/>
                <a:gd name="T25" fmla="*/ 58 h 215"/>
                <a:gd name="T26" fmla="*/ 174 w 179"/>
                <a:gd name="T27" fmla="*/ 58 h 215"/>
                <a:gd name="T28" fmla="*/ 174 w 179"/>
                <a:gd name="T29" fmla="*/ 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215">
                  <a:moveTo>
                    <a:pt x="174" y="12"/>
                  </a:moveTo>
                  <a:cubicBezTo>
                    <a:pt x="161" y="5"/>
                    <a:pt x="138" y="0"/>
                    <a:pt x="111" y="0"/>
                  </a:cubicBezTo>
                  <a:cubicBezTo>
                    <a:pt x="74" y="0"/>
                    <a:pt x="45" y="11"/>
                    <a:pt x="27" y="31"/>
                  </a:cubicBezTo>
                  <a:cubicBezTo>
                    <a:pt x="10" y="50"/>
                    <a:pt x="0" y="75"/>
                    <a:pt x="0" y="109"/>
                  </a:cubicBezTo>
                  <a:cubicBezTo>
                    <a:pt x="0" y="144"/>
                    <a:pt x="10" y="172"/>
                    <a:pt x="28" y="190"/>
                  </a:cubicBezTo>
                  <a:cubicBezTo>
                    <a:pt x="47" y="208"/>
                    <a:pt x="76" y="215"/>
                    <a:pt x="109" y="215"/>
                  </a:cubicBezTo>
                  <a:cubicBezTo>
                    <a:pt x="133" y="215"/>
                    <a:pt x="161" y="209"/>
                    <a:pt x="175" y="201"/>
                  </a:cubicBezTo>
                  <a:cubicBezTo>
                    <a:pt x="179" y="151"/>
                    <a:pt x="179" y="151"/>
                    <a:pt x="179" y="151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62" y="182"/>
                    <a:pt x="147" y="205"/>
                    <a:pt x="108" y="205"/>
                  </a:cubicBezTo>
                  <a:cubicBezTo>
                    <a:pt x="46" y="205"/>
                    <a:pt x="33" y="144"/>
                    <a:pt x="33" y="108"/>
                  </a:cubicBezTo>
                  <a:cubicBezTo>
                    <a:pt x="33" y="59"/>
                    <a:pt x="53" y="10"/>
                    <a:pt x="108" y="10"/>
                  </a:cubicBezTo>
                  <a:cubicBezTo>
                    <a:pt x="139" y="10"/>
                    <a:pt x="160" y="23"/>
                    <a:pt x="165" y="58"/>
                  </a:cubicBezTo>
                  <a:cubicBezTo>
                    <a:pt x="174" y="58"/>
                    <a:pt x="174" y="58"/>
                    <a:pt x="174" y="58"/>
                  </a:cubicBezTo>
                  <a:lnTo>
                    <a:pt x="174" y="1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gray">
            <a:xfrm>
              <a:off x="2620" y="1973"/>
              <a:ext cx="334" cy="359"/>
            </a:xfrm>
            <a:custGeom>
              <a:avLst/>
              <a:gdLst>
                <a:gd name="T0" fmla="*/ 72 w 143"/>
                <a:gd name="T1" fmla="*/ 0 h 153"/>
                <a:gd name="T2" fmla="*/ 0 w 143"/>
                <a:gd name="T3" fmla="*/ 77 h 153"/>
                <a:gd name="T4" fmla="*/ 72 w 143"/>
                <a:gd name="T5" fmla="*/ 153 h 153"/>
                <a:gd name="T6" fmla="*/ 143 w 143"/>
                <a:gd name="T7" fmla="*/ 77 h 153"/>
                <a:gd name="T8" fmla="*/ 72 w 143"/>
                <a:gd name="T9" fmla="*/ 0 h 153"/>
                <a:gd name="T10" fmla="*/ 31 w 143"/>
                <a:gd name="T11" fmla="*/ 77 h 153"/>
                <a:gd name="T12" fmla="*/ 72 w 143"/>
                <a:gd name="T13" fmla="*/ 11 h 153"/>
                <a:gd name="T14" fmla="*/ 112 w 143"/>
                <a:gd name="T15" fmla="*/ 77 h 153"/>
                <a:gd name="T16" fmla="*/ 72 w 143"/>
                <a:gd name="T17" fmla="*/ 143 h 153"/>
                <a:gd name="T18" fmla="*/ 31 w 143"/>
                <a:gd name="T1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53">
                  <a:moveTo>
                    <a:pt x="72" y="0"/>
                  </a:moveTo>
                  <a:cubicBezTo>
                    <a:pt x="24" y="0"/>
                    <a:pt x="0" y="28"/>
                    <a:pt x="0" y="77"/>
                  </a:cubicBezTo>
                  <a:cubicBezTo>
                    <a:pt x="0" y="125"/>
                    <a:pt x="24" y="153"/>
                    <a:pt x="72" y="153"/>
                  </a:cubicBezTo>
                  <a:cubicBezTo>
                    <a:pt x="120" y="153"/>
                    <a:pt x="143" y="125"/>
                    <a:pt x="143" y="77"/>
                  </a:cubicBezTo>
                  <a:cubicBezTo>
                    <a:pt x="143" y="28"/>
                    <a:pt x="120" y="0"/>
                    <a:pt x="72" y="0"/>
                  </a:cubicBezTo>
                  <a:close/>
                  <a:moveTo>
                    <a:pt x="31" y="77"/>
                  </a:moveTo>
                  <a:cubicBezTo>
                    <a:pt x="31" y="36"/>
                    <a:pt x="44" y="11"/>
                    <a:pt x="72" y="11"/>
                  </a:cubicBezTo>
                  <a:cubicBezTo>
                    <a:pt x="99" y="11"/>
                    <a:pt x="112" y="36"/>
                    <a:pt x="112" y="77"/>
                  </a:cubicBezTo>
                  <a:cubicBezTo>
                    <a:pt x="112" y="118"/>
                    <a:pt x="99" y="143"/>
                    <a:pt x="72" y="143"/>
                  </a:cubicBezTo>
                  <a:cubicBezTo>
                    <a:pt x="44" y="143"/>
                    <a:pt x="31" y="118"/>
                    <a:pt x="31" y="77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gray">
            <a:xfrm>
              <a:off x="2999" y="1973"/>
              <a:ext cx="379" cy="516"/>
            </a:xfrm>
            <a:custGeom>
              <a:avLst/>
              <a:gdLst>
                <a:gd name="T0" fmla="*/ 49 w 158"/>
                <a:gd name="T1" fmla="*/ 54 h 221"/>
                <a:gd name="T2" fmla="*/ 53 w 158"/>
                <a:gd name="T3" fmla="*/ 37 h 221"/>
                <a:gd name="T4" fmla="*/ 88 w 158"/>
                <a:gd name="T5" fmla="*/ 16 h 221"/>
                <a:gd name="T6" fmla="*/ 127 w 158"/>
                <a:gd name="T7" fmla="*/ 75 h 221"/>
                <a:gd name="T8" fmla="*/ 83 w 158"/>
                <a:gd name="T9" fmla="*/ 143 h 221"/>
                <a:gd name="T10" fmla="*/ 51 w 158"/>
                <a:gd name="T11" fmla="*/ 121 h 221"/>
                <a:gd name="T12" fmla="*/ 49 w 158"/>
                <a:gd name="T13" fmla="*/ 103 h 221"/>
                <a:gd name="T14" fmla="*/ 49 w 158"/>
                <a:gd name="T15" fmla="*/ 54 h 221"/>
                <a:gd name="T16" fmla="*/ 0 w 158"/>
                <a:gd name="T17" fmla="*/ 7 h 221"/>
                <a:gd name="T18" fmla="*/ 0 w 158"/>
                <a:gd name="T19" fmla="*/ 15 h 221"/>
                <a:gd name="T20" fmla="*/ 11 w 158"/>
                <a:gd name="T21" fmla="*/ 16 h 221"/>
                <a:gd name="T22" fmla="*/ 21 w 158"/>
                <a:gd name="T23" fmla="*/ 30 h 221"/>
                <a:gd name="T24" fmla="*/ 21 w 158"/>
                <a:gd name="T25" fmla="*/ 221 h 221"/>
                <a:gd name="T26" fmla="*/ 49 w 158"/>
                <a:gd name="T27" fmla="*/ 221 h 221"/>
                <a:gd name="T28" fmla="*/ 49 w 158"/>
                <a:gd name="T29" fmla="*/ 146 h 221"/>
                <a:gd name="T30" fmla="*/ 83 w 158"/>
                <a:gd name="T31" fmla="*/ 153 h 221"/>
                <a:gd name="T32" fmla="*/ 158 w 158"/>
                <a:gd name="T33" fmla="*/ 73 h 221"/>
                <a:gd name="T34" fmla="*/ 100 w 158"/>
                <a:gd name="T35" fmla="*/ 0 h 221"/>
                <a:gd name="T36" fmla="*/ 49 w 158"/>
                <a:gd name="T37" fmla="*/ 22 h 221"/>
                <a:gd name="T38" fmla="*/ 45 w 158"/>
                <a:gd name="T39" fmla="*/ 0 h 221"/>
                <a:gd name="T40" fmla="*/ 0 w 158"/>
                <a:gd name="T41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21">
                  <a:moveTo>
                    <a:pt x="49" y="54"/>
                  </a:moveTo>
                  <a:cubicBezTo>
                    <a:pt x="49" y="47"/>
                    <a:pt x="50" y="42"/>
                    <a:pt x="53" y="37"/>
                  </a:cubicBezTo>
                  <a:cubicBezTo>
                    <a:pt x="60" y="23"/>
                    <a:pt x="72" y="16"/>
                    <a:pt x="88" y="16"/>
                  </a:cubicBezTo>
                  <a:cubicBezTo>
                    <a:pt x="100" y="16"/>
                    <a:pt x="127" y="24"/>
                    <a:pt x="127" y="75"/>
                  </a:cubicBezTo>
                  <a:cubicBezTo>
                    <a:pt x="127" y="119"/>
                    <a:pt x="113" y="143"/>
                    <a:pt x="83" y="143"/>
                  </a:cubicBezTo>
                  <a:cubicBezTo>
                    <a:pt x="68" y="143"/>
                    <a:pt x="56" y="135"/>
                    <a:pt x="51" y="121"/>
                  </a:cubicBezTo>
                  <a:cubicBezTo>
                    <a:pt x="49" y="116"/>
                    <a:pt x="49" y="110"/>
                    <a:pt x="49" y="103"/>
                  </a:cubicBezTo>
                  <a:lnTo>
                    <a:pt x="49" y="54"/>
                  </a:lnTo>
                  <a:close/>
                  <a:moveTo>
                    <a:pt x="0" y="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ubicBezTo>
                    <a:pt x="21" y="221"/>
                    <a:pt x="21" y="221"/>
                    <a:pt x="21" y="221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55" y="150"/>
                    <a:pt x="69" y="153"/>
                    <a:pt x="83" y="153"/>
                  </a:cubicBezTo>
                  <a:cubicBezTo>
                    <a:pt x="123" y="153"/>
                    <a:pt x="158" y="135"/>
                    <a:pt x="158" y="73"/>
                  </a:cubicBezTo>
                  <a:cubicBezTo>
                    <a:pt x="158" y="52"/>
                    <a:pt x="154" y="0"/>
                    <a:pt x="100" y="0"/>
                  </a:cubicBezTo>
                  <a:cubicBezTo>
                    <a:pt x="78" y="0"/>
                    <a:pt x="61" y="15"/>
                    <a:pt x="49" y="22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gray">
            <a:xfrm>
              <a:off x="5478" y="1973"/>
              <a:ext cx="304" cy="359"/>
            </a:xfrm>
            <a:custGeom>
              <a:avLst/>
              <a:gdLst>
                <a:gd name="T0" fmla="*/ 116 w 128"/>
                <a:gd name="T1" fmla="*/ 71 h 154"/>
                <a:gd name="T2" fmla="*/ 31 w 128"/>
                <a:gd name="T3" fmla="*/ 71 h 154"/>
                <a:gd name="T4" fmla="*/ 74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8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6 w 128"/>
                <a:gd name="T19" fmla="*/ 71 h 154"/>
                <a:gd name="T20" fmla="*/ 31 w 128"/>
                <a:gd name="T21" fmla="*/ 60 h 154"/>
                <a:gd name="T22" fmla="*/ 66 w 128"/>
                <a:gd name="T23" fmla="*/ 11 h 154"/>
                <a:gd name="T24" fmla="*/ 97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6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7" y="138"/>
                    <a:pt x="74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8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6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5" y="11"/>
                    <a:pt x="66" y="11"/>
                  </a:cubicBezTo>
                  <a:cubicBezTo>
                    <a:pt x="94" y="11"/>
                    <a:pt x="97" y="39"/>
                    <a:pt x="97" y="50"/>
                  </a:cubicBezTo>
                  <a:cubicBezTo>
                    <a:pt x="97" y="56"/>
                    <a:pt x="95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gray">
            <a:xfrm>
              <a:off x="4357" y="1973"/>
              <a:ext cx="304" cy="359"/>
            </a:xfrm>
            <a:custGeom>
              <a:avLst/>
              <a:gdLst>
                <a:gd name="T0" fmla="*/ 117 w 128"/>
                <a:gd name="T1" fmla="*/ 71 h 154"/>
                <a:gd name="T2" fmla="*/ 31 w 128"/>
                <a:gd name="T3" fmla="*/ 71 h 154"/>
                <a:gd name="T4" fmla="*/ 75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9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7 w 128"/>
                <a:gd name="T19" fmla="*/ 71 h 154"/>
                <a:gd name="T20" fmla="*/ 31 w 128"/>
                <a:gd name="T21" fmla="*/ 60 h 154"/>
                <a:gd name="T22" fmla="*/ 67 w 128"/>
                <a:gd name="T23" fmla="*/ 11 h 154"/>
                <a:gd name="T24" fmla="*/ 98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7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7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6" y="11"/>
                    <a:pt x="67" y="11"/>
                  </a:cubicBezTo>
                  <a:cubicBezTo>
                    <a:pt x="94" y="11"/>
                    <a:pt x="98" y="39"/>
                    <a:pt x="98" y="50"/>
                  </a:cubicBezTo>
                  <a:cubicBezTo>
                    <a:pt x="98" y="56"/>
                    <a:pt x="96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gray">
            <a:xfrm>
              <a:off x="3451" y="1823"/>
              <a:ext cx="319" cy="508"/>
            </a:xfrm>
            <a:custGeom>
              <a:avLst/>
              <a:gdLst>
                <a:gd name="T0" fmla="*/ 3 w 135"/>
                <a:gd name="T1" fmla="*/ 197 h 215"/>
                <a:gd name="T2" fmla="*/ 61 w 135"/>
                <a:gd name="T3" fmla="*/ 215 h 215"/>
                <a:gd name="T4" fmla="*/ 135 w 135"/>
                <a:gd name="T5" fmla="*/ 155 h 215"/>
                <a:gd name="T6" fmla="*/ 76 w 135"/>
                <a:gd name="T7" fmla="*/ 90 h 215"/>
                <a:gd name="T8" fmla="*/ 67 w 135"/>
                <a:gd name="T9" fmla="*/ 86 h 215"/>
                <a:gd name="T10" fmla="*/ 30 w 135"/>
                <a:gd name="T11" fmla="*/ 48 h 215"/>
                <a:gd name="T12" fmla="*/ 68 w 135"/>
                <a:gd name="T13" fmla="*/ 11 h 215"/>
                <a:gd name="T14" fmla="*/ 113 w 135"/>
                <a:gd name="T15" fmla="*/ 55 h 215"/>
                <a:gd name="T16" fmla="*/ 122 w 135"/>
                <a:gd name="T17" fmla="*/ 55 h 215"/>
                <a:gd name="T18" fmla="*/ 122 w 135"/>
                <a:gd name="T19" fmla="*/ 13 h 215"/>
                <a:gd name="T20" fmla="*/ 72 w 135"/>
                <a:gd name="T21" fmla="*/ 0 h 215"/>
                <a:gd name="T22" fmla="*/ 3 w 135"/>
                <a:gd name="T23" fmla="*/ 58 h 215"/>
                <a:gd name="T24" fmla="*/ 59 w 135"/>
                <a:gd name="T25" fmla="*/ 116 h 215"/>
                <a:gd name="T26" fmla="*/ 65 w 135"/>
                <a:gd name="T27" fmla="*/ 118 h 215"/>
                <a:gd name="T28" fmla="*/ 106 w 135"/>
                <a:gd name="T29" fmla="*/ 164 h 215"/>
                <a:gd name="T30" fmla="*/ 63 w 135"/>
                <a:gd name="T31" fmla="*/ 205 h 215"/>
                <a:gd name="T32" fmla="*/ 9 w 135"/>
                <a:gd name="T33" fmla="*/ 150 h 215"/>
                <a:gd name="T34" fmla="*/ 0 w 135"/>
                <a:gd name="T35" fmla="*/ 150 h 215"/>
                <a:gd name="T36" fmla="*/ 3 w 135"/>
                <a:gd name="T37" fmla="*/ 19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15">
                  <a:moveTo>
                    <a:pt x="3" y="197"/>
                  </a:moveTo>
                  <a:cubicBezTo>
                    <a:pt x="16" y="210"/>
                    <a:pt x="41" y="215"/>
                    <a:pt x="61" y="215"/>
                  </a:cubicBezTo>
                  <a:cubicBezTo>
                    <a:pt x="114" y="215"/>
                    <a:pt x="135" y="185"/>
                    <a:pt x="135" y="155"/>
                  </a:cubicBezTo>
                  <a:cubicBezTo>
                    <a:pt x="135" y="120"/>
                    <a:pt x="111" y="103"/>
                    <a:pt x="76" y="90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47" y="79"/>
                    <a:pt x="30" y="66"/>
                    <a:pt x="30" y="48"/>
                  </a:cubicBezTo>
                  <a:cubicBezTo>
                    <a:pt x="30" y="27"/>
                    <a:pt x="43" y="11"/>
                    <a:pt x="68" y="11"/>
                  </a:cubicBezTo>
                  <a:cubicBezTo>
                    <a:pt x="94" y="11"/>
                    <a:pt x="108" y="25"/>
                    <a:pt x="113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2" y="5"/>
                    <a:pt x="92" y="0"/>
                    <a:pt x="72" y="0"/>
                  </a:cubicBezTo>
                  <a:cubicBezTo>
                    <a:pt x="35" y="0"/>
                    <a:pt x="3" y="18"/>
                    <a:pt x="3" y="58"/>
                  </a:cubicBezTo>
                  <a:cubicBezTo>
                    <a:pt x="3" y="89"/>
                    <a:pt x="28" y="105"/>
                    <a:pt x="59" y="116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78" y="123"/>
                    <a:pt x="106" y="137"/>
                    <a:pt x="106" y="164"/>
                  </a:cubicBezTo>
                  <a:cubicBezTo>
                    <a:pt x="106" y="189"/>
                    <a:pt x="90" y="205"/>
                    <a:pt x="63" y="205"/>
                  </a:cubicBezTo>
                  <a:cubicBezTo>
                    <a:pt x="35" y="205"/>
                    <a:pt x="17" y="183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lnTo>
                    <a:pt x="3" y="19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gray">
            <a:xfrm>
              <a:off x="5129" y="1973"/>
              <a:ext cx="297" cy="359"/>
            </a:xfrm>
            <a:custGeom>
              <a:avLst/>
              <a:gdLst>
                <a:gd name="T0" fmla="*/ 31 w 124"/>
                <a:gd name="T1" fmla="*/ 73 h 154"/>
                <a:gd name="T2" fmla="*/ 75 w 124"/>
                <a:gd name="T3" fmla="*/ 138 h 154"/>
                <a:gd name="T4" fmla="*/ 113 w 124"/>
                <a:gd name="T5" fmla="*/ 115 h 154"/>
                <a:gd name="T6" fmla="*/ 123 w 124"/>
                <a:gd name="T7" fmla="*/ 120 h 154"/>
                <a:gd name="T8" fmla="*/ 69 w 124"/>
                <a:gd name="T9" fmla="*/ 153 h 154"/>
                <a:gd name="T10" fmla="*/ 0 w 124"/>
                <a:gd name="T11" fmla="*/ 78 h 154"/>
                <a:gd name="T12" fmla="*/ 72 w 124"/>
                <a:gd name="T13" fmla="*/ 0 h 154"/>
                <a:gd name="T14" fmla="*/ 124 w 124"/>
                <a:gd name="T15" fmla="*/ 29 h 154"/>
                <a:gd name="T16" fmla="*/ 106 w 124"/>
                <a:gd name="T17" fmla="*/ 44 h 154"/>
                <a:gd name="T18" fmla="*/ 97 w 124"/>
                <a:gd name="T19" fmla="*/ 37 h 154"/>
                <a:gd name="T20" fmla="*/ 69 w 124"/>
                <a:gd name="T21" fmla="*/ 11 h 154"/>
                <a:gd name="T22" fmla="*/ 31 w 124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54">
                  <a:moveTo>
                    <a:pt x="31" y="73"/>
                  </a:moveTo>
                  <a:cubicBezTo>
                    <a:pt x="30" y="103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8"/>
                    <a:pt x="18" y="0"/>
                    <a:pt x="72" y="0"/>
                  </a:cubicBezTo>
                  <a:cubicBezTo>
                    <a:pt x="104" y="0"/>
                    <a:pt x="124" y="15"/>
                    <a:pt x="124" y="29"/>
                  </a:cubicBezTo>
                  <a:cubicBezTo>
                    <a:pt x="124" y="40"/>
                    <a:pt x="112" y="44"/>
                    <a:pt x="106" y="44"/>
                  </a:cubicBezTo>
                  <a:cubicBezTo>
                    <a:pt x="101" y="44"/>
                    <a:pt x="99" y="41"/>
                    <a:pt x="97" y="37"/>
                  </a:cubicBezTo>
                  <a:cubicBezTo>
                    <a:pt x="91" y="20"/>
                    <a:pt x="83" y="11"/>
                    <a:pt x="69" y="11"/>
                  </a:cubicBezTo>
                  <a:cubicBezTo>
                    <a:pt x="48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gray">
            <a:xfrm>
              <a:off x="3830" y="1973"/>
              <a:ext cx="297" cy="359"/>
            </a:xfrm>
            <a:custGeom>
              <a:avLst/>
              <a:gdLst>
                <a:gd name="T0" fmla="*/ 31 w 125"/>
                <a:gd name="T1" fmla="*/ 73 h 154"/>
                <a:gd name="T2" fmla="*/ 75 w 125"/>
                <a:gd name="T3" fmla="*/ 138 h 154"/>
                <a:gd name="T4" fmla="*/ 114 w 125"/>
                <a:gd name="T5" fmla="*/ 115 h 154"/>
                <a:gd name="T6" fmla="*/ 123 w 125"/>
                <a:gd name="T7" fmla="*/ 120 h 154"/>
                <a:gd name="T8" fmla="*/ 69 w 125"/>
                <a:gd name="T9" fmla="*/ 153 h 154"/>
                <a:gd name="T10" fmla="*/ 0 w 125"/>
                <a:gd name="T11" fmla="*/ 78 h 154"/>
                <a:gd name="T12" fmla="*/ 73 w 125"/>
                <a:gd name="T13" fmla="*/ 0 h 154"/>
                <a:gd name="T14" fmla="*/ 125 w 125"/>
                <a:gd name="T15" fmla="*/ 29 h 154"/>
                <a:gd name="T16" fmla="*/ 107 w 125"/>
                <a:gd name="T17" fmla="*/ 44 h 154"/>
                <a:gd name="T18" fmla="*/ 98 w 125"/>
                <a:gd name="T19" fmla="*/ 37 h 154"/>
                <a:gd name="T20" fmla="*/ 69 w 125"/>
                <a:gd name="T21" fmla="*/ 11 h 154"/>
                <a:gd name="T22" fmla="*/ 31 w 125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154">
                  <a:moveTo>
                    <a:pt x="31" y="73"/>
                  </a:moveTo>
                  <a:cubicBezTo>
                    <a:pt x="31" y="103"/>
                    <a:pt x="39" y="138"/>
                    <a:pt x="75" y="138"/>
                  </a:cubicBezTo>
                  <a:cubicBezTo>
                    <a:pt x="94" y="138"/>
                    <a:pt x="106" y="128"/>
                    <a:pt x="114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8" y="153"/>
                    <a:pt x="69" y="153"/>
                  </a:cubicBezTo>
                  <a:cubicBezTo>
                    <a:pt x="21" y="154"/>
                    <a:pt x="0" y="125"/>
                    <a:pt x="0" y="78"/>
                  </a:cubicBezTo>
                  <a:cubicBezTo>
                    <a:pt x="0" y="38"/>
                    <a:pt x="19" y="0"/>
                    <a:pt x="73" y="0"/>
                  </a:cubicBezTo>
                  <a:cubicBezTo>
                    <a:pt x="105" y="0"/>
                    <a:pt x="125" y="15"/>
                    <a:pt x="125" y="29"/>
                  </a:cubicBezTo>
                  <a:cubicBezTo>
                    <a:pt x="125" y="40"/>
                    <a:pt x="113" y="44"/>
                    <a:pt x="107" y="44"/>
                  </a:cubicBezTo>
                  <a:cubicBezTo>
                    <a:pt x="101" y="44"/>
                    <a:pt x="100" y="41"/>
                    <a:pt x="98" y="37"/>
                  </a:cubicBezTo>
                  <a:cubicBezTo>
                    <a:pt x="92" y="20"/>
                    <a:pt x="83" y="11"/>
                    <a:pt x="69" y="11"/>
                  </a:cubicBezTo>
                  <a:cubicBezTo>
                    <a:pt x="49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gray">
            <a:xfrm>
              <a:off x="4706" y="1973"/>
              <a:ext cx="349" cy="351"/>
            </a:xfrm>
            <a:custGeom>
              <a:avLst/>
              <a:gdLst>
                <a:gd name="T0" fmla="*/ 21 w 146"/>
                <a:gd name="T1" fmla="*/ 30 h 149"/>
                <a:gd name="T2" fmla="*/ 20 w 146"/>
                <a:gd name="T3" fmla="*/ 149 h 149"/>
                <a:gd name="T4" fmla="*/ 48 w 146"/>
                <a:gd name="T5" fmla="*/ 149 h 149"/>
                <a:gd name="T6" fmla="*/ 49 w 146"/>
                <a:gd name="T7" fmla="*/ 54 h 149"/>
                <a:gd name="T8" fmla="*/ 52 w 146"/>
                <a:gd name="T9" fmla="*/ 38 h 149"/>
                <a:gd name="T10" fmla="*/ 87 w 146"/>
                <a:gd name="T11" fmla="*/ 16 h 149"/>
                <a:gd name="T12" fmla="*/ 118 w 146"/>
                <a:gd name="T13" fmla="*/ 53 h 149"/>
                <a:gd name="T14" fmla="*/ 119 w 146"/>
                <a:gd name="T15" fmla="*/ 149 h 149"/>
                <a:gd name="T16" fmla="*/ 146 w 146"/>
                <a:gd name="T17" fmla="*/ 149 h 149"/>
                <a:gd name="T18" fmla="*/ 146 w 146"/>
                <a:gd name="T19" fmla="*/ 47 h 149"/>
                <a:gd name="T20" fmla="*/ 103 w 146"/>
                <a:gd name="T21" fmla="*/ 0 h 149"/>
                <a:gd name="T22" fmla="*/ 48 w 146"/>
                <a:gd name="T23" fmla="*/ 23 h 149"/>
                <a:gd name="T24" fmla="*/ 44 w 146"/>
                <a:gd name="T25" fmla="*/ 0 h 149"/>
                <a:gd name="T26" fmla="*/ 0 w 146"/>
                <a:gd name="T27" fmla="*/ 8 h 149"/>
                <a:gd name="T28" fmla="*/ 0 w 146"/>
                <a:gd name="T29" fmla="*/ 15 h 149"/>
                <a:gd name="T30" fmla="*/ 11 w 146"/>
                <a:gd name="T31" fmla="*/ 16 h 149"/>
                <a:gd name="T32" fmla="*/ 21 w 146"/>
                <a:gd name="T33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9">
                  <a:moveTo>
                    <a:pt x="21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7"/>
                    <a:pt x="49" y="42"/>
                    <a:pt x="52" y="38"/>
                  </a:cubicBezTo>
                  <a:cubicBezTo>
                    <a:pt x="58" y="26"/>
                    <a:pt x="71" y="16"/>
                    <a:pt x="87" y="16"/>
                  </a:cubicBezTo>
                  <a:cubicBezTo>
                    <a:pt x="107" y="16"/>
                    <a:pt x="118" y="28"/>
                    <a:pt x="118" y="53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17"/>
                    <a:pt x="130" y="0"/>
                    <a:pt x="103" y="0"/>
                  </a:cubicBezTo>
                  <a:cubicBezTo>
                    <a:pt x="81" y="0"/>
                    <a:pt x="67" y="11"/>
                    <a:pt x="48" y="2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6" name="Oval 21"/>
            <p:cNvSpPr>
              <a:spLocks noChangeArrowheads="1"/>
            </p:cNvSpPr>
            <p:nvPr userDrawn="1"/>
          </p:nvSpPr>
          <p:spPr bwMode="gray">
            <a:xfrm>
              <a:off x="4194" y="1823"/>
              <a:ext cx="89" cy="82"/>
            </a:xfrm>
            <a:prstGeom prst="ellipse">
              <a:avLst/>
            </a:pr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gray">
            <a:xfrm>
              <a:off x="4157" y="1973"/>
              <a:ext cx="119" cy="351"/>
            </a:xfrm>
            <a:custGeom>
              <a:avLst/>
              <a:gdLst>
                <a:gd name="T0" fmla="*/ 20 w 48"/>
                <a:gd name="T1" fmla="*/ 30 h 149"/>
                <a:gd name="T2" fmla="*/ 20 w 48"/>
                <a:gd name="T3" fmla="*/ 149 h 149"/>
                <a:gd name="T4" fmla="*/ 48 w 48"/>
                <a:gd name="T5" fmla="*/ 149 h 149"/>
                <a:gd name="T6" fmla="*/ 48 w 48"/>
                <a:gd name="T7" fmla="*/ 2 h 149"/>
                <a:gd name="T8" fmla="*/ 46 w 48"/>
                <a:gd name="T9" fmla="*/ 0 h 149"/>
                <a:gd name="T10" fmla="*/ 0 w 48"/>
                <a:gd name="T11" fmla="*/ 8 h 149"/>
                <a:gd name="T12" fmla="*/ 0 w 48"/>
                <a:gd name="T13" fmla="*/ 15 h 149"/>
                <a:gd name="T14" fmla="*/ 11 w 48"/>
                <a:gd name="T15" fmla="*/ 17 h 149"/>
                <a:gd name="T16" fmla="*/ 20 w 48"/>
                <a:gd name="T17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49">
                  <a:moveTo>
                    <a:pt x="20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9" y="18"/>
                    <a:pt x="20" y="19"/>
                    <a:pt x="20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934931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424613"/>
            <a:ext cx="792396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/>
              <a:t>Page </a:t>
            </a:r>
            <a:fld id="{87F334AE-4EAC-4C2D-A638-92A76F09FC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09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424613"/>
            <a:ext cx="792396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</a:rPr>
              <a:t>Page </a:t>
            </a:r>
            <a:fld id="{87F334AE-4EAC-4C2D-A638-92A76F09FCC4}" type="slidenum">
              <a:rPr lang="en-US" smtClean="0">
                <a:solidFill>
                  <a:srgbClr val="676767"/>
                </a:solidFill>
              </a:rPr>
              <a:pPr/>
              <a:t>‹#›</a:t>
            </a:fld>
            <a:endParaRPr lang="en-US" dirty="0">
              <a:solidFill>
                <a:srgbClr val="676767"/>
              </a:solidFill>
            </a:endParaRPr>
          </a:p>
        </p:txBody>
      </p:sp>
      <p:grpSp>
        <p:nvGrpSpPr>
          <p:cNvPr id="8" name="Group 5"/>
          <p:cNvGrpSpPr>
            <a:grpSpLocks noChangeAspect="1"/>
          </p:cNvGrpSpPr>
          <p:nvPr userDrawn="1"/>
        </p:nvGrpSpPr>
        <p:grpSpPr bwMode="auto">
          <a:xfrm>
            <a:off x="7432675" y="6570663"/>
            <a:ext cx="1241425" cy="142875"/>
            <a:chOff x="-22" y="1823"/>
            <a:chExt cx="5804" cy="673"/>
          </a:xfrm>
        </p:grpSpPr>
        <p:sp>
          <p:nvSpPr>
            <p:cNvPr id="9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-22" y="1823"/>
              <a:ext cx="5804" cy="6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-22" y="1838"/>
              <a:ext cx="393" cy="486"/>
            </a:xfrm>
            <a:custGeom>
              <a:avLst/>
              <a:gdLst>
                <a:gd name="T0" fmla="*/ 93 w 167"/>
                <a:gd name="T1" fmla="*/ 206 h 206"/>
                <a:gd name="T2" fmla="*/ 167 w 167"/>
                <a:gd name="T3" fmla="*/ 149 h 206"/>
                <a:gd name="T4" fmla="*/ 113 w 167"/>
                <a:gd name="T5" fmla="*/ 94 h 206"/>
                <a:gd name="T6" fmla="*/ 113 w 167"/>
                <a:gd name="T7" fmla="*/ 93 h 206"/>
                <a:gd name="T8" fmla="*/ 158 w 167"/>
                <a:gd name="T9" fmla="*/ 48 h 206"/>
                <a:gd name="T10" fmla="*/ 139 w 167"/>
                <a:gd name="T11" fmla="*/ 11 h 206"/>
                <a:gd name="T12" fmla="*/ 86 w 167"/>
                <a:gd name="T13" fmla="*/ 0 h 206"/>
                <a:gd name="T14" fmla="*/ 0 w 167"/>
                <a:gd name="T15" fmla="*/ 0 h 206"/>
                <a:gd name="T16" fmla="*/ 0 w 167"/>
                <a:gd name="T17" fmla="*/ 9 h 206"/>
                <a:gd name="T18" fmla="*/ 27 w 167"/>
                <a:gd name="T19" fmla="*/ 28 h 206"/>
                <a:gd name="T20" fmla="*/ 27 w 167"/>
                <a:gd name="T21" fmla="*/ 179 h 206"/>
                <a:gd name="T22" fmla="*/ 0 w 167"/>
                <a:gd name="T23" fmla="*/ 198 h 206"/>
                <a:gd name="T24" fmla="*/ 0 w 167"/>
                <a:gd name="T25" fmla="*/ 206 h 206"/>
                <a:gd name="T26" fmla="*/ 93 w 167"/>
                <a:gd name="T27" fmla="*/ 206 h 206"/>
                <a:gd name="T28" fmla="*/ 57 w 167"/>
                <a:gd name="T29" fmla="*/ 101 h 206"/>
                <a:gd name="T30" fmla="*/ 78 w 167"/>
                <a:gd name="T31" fmla="*/ 101 h 206"/>
                <a:gd name="T32" fmla="*/ 135 w 167"/>
                <a:gd name="T33" fmla="*/ 151 h 206"/>
                <a:gd name="T34" fmla="*/ 85 w 167"/>
                <a:gd name="T35" fmla="*/ 196 h 206"/>
                <a:gd name="T36" fmla="*/ 57 w 167"/>
                <a:gd name="T37" fmla="*/ 173 h 206"/>
                <a:gd name="T38" fmla="*/ 57 w 167"/>
                <a:gd name="T39" fmla="*/ 101 h 206"/>
                <a:gd name="T40" fmla="*/ 57 w 167"/>
                <a:gd name="T41" fmla="*/ 26 h 206"/>
                <a:gd name="T42" fmla="*/ 81 w 167"/>
                <a:gd name="T43" fmla="*/ 11 h 206"/>
                <a:gd name="T44" fmla="*/ 126 w 167"/>
                <a:gd name="T45" fmla="*/ 49 h 206"/>
                <a:gd name="T46" fmla="*/ 76 w 167"/>
                <a:gd name="T47" fmla="*/ 90 h 206"/>
                <a:gd name="T48" fmla="*/ 57 w 167"/>
                <a:gd name="T49" fmla="*/ 90 h 206"/>
                <a:gd name="T50" fmla="*/ 57 w 167"/>
                <a:gd name="T51" fmla="*/ 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6">
                  <a:moveTo>
                    <a:pt x="93" y="206"/>
                  </a:moveTo>
                  <a:cubicBezTo>
                    <a:pt x="138" y="206"/>
                    <a:pt x="167" y="190"/>
                    <a:pt x="167" y="149"/>
                  </a:cubicBezTo>
                  <a:cubicBezTo>
                    <a:pt x="167" y="113"/>
                    <a:pt x="142" y="98"/>
                    <a:pt x="113" y="9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41" y="88"/>
                    <a:pt x="158" y="71"/>
                    <a:pt x="158" y="48"/>
                  </a:cubicBezTo>
                  <a:cubicBezTo>
                    <a:pt x="158" y="31"/>
                    <a:pt x="151" y="19"/>
                    <a:pt x="139" y="11"/>
                  </a:cubicBezTo>
                  <a:cubicBezTo>
                    <a:pt x="127" y="3"/>
                    <a:pt x="110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6" y="11"/>
                    <a:pt x="27" y="11"/>
                    <a:pt x="27" y="28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7" y="195"/>
                    <a:pt x="26" y="196"/>
                    <a:pt x="0" y="198"/>
                  </a:cubicBezTo>
                  <a:cubicBezTo>
                    <a:pt x="0" y="206"/>
                    <a:pt x="0" y="206"/>
                    <a:pt x="0" y="206"/>
                  </a:cubicBezTo>
                  <a:lnTo>
                    <a:pt x="93" y="206"/>
                  </a:lnTo>
                  <a:close/>
                  <a:moveTo>
                    <a:pt x="57" y="101"/>
                  </a:moveTo>
                  <a:cubicBezTo>
                    <a:pt x="78" y="101"/>
                    <a:pt x="78" y="101"/>
                    <a:pt x="78" y="101"/>
                  </a:cubicBezTo>
                  <a:cubicBezTo>
                    <a:pt x="115" y="101"/>
                    <a:pt x="135" y="119"/>
                    <a:pt x="135" y="151"/>
                  </a:cubicBezTo>
                  <a:cubicBezTo>
                    <a:pt x="135" y="186"/>
                    <a:pt x="111" y="196"/>
                    <a:pt x="85" y="196"/>
                  </a:cubicBezTo>
                  <a:cubicBezTo>
                    <a:pt x="61" y="196"/>
                    <a:pt x="57" y="192"/>
                    <a:pt x="57" y="173"/>
                  </a:cubicBezTo>
                  <a:lnTo>
                    <a:pt x="57" y="101"/>
                  </a:lnTo>
                  <a:close/>
                  <a:moveTo>
                    <a:pt x="57" y="26"/>
                  </a:moveTo>
                  <a:cubicBezTo>
                    <a:pt x="57" y="13"/>
                    <a:pt x="57" y="11"/>
                    <a:pt x="81" y="11"/>
                  </a:cubicBezTo>
                  <a:cubicBezTo>
                    <a:pt x="102" y="10"/>
                    <a:pt x="126" y="19"/>
                    <a:pt x="126" y="49"/>
                  </a:cubicBezTo>
                  <a:cubicBezTo>
                    <a:pt x="126" y="79"/>
                    <a:pt x="107" y="90"/>
                    <a:pt x="76" y="90"/>
                  </a:cubicBezTo>
                  <a:cubicBezTo>
                    <a:pt x="57" y="90"/>
                    <a:pt x="57" y="90"/>
                    <a:pt x="57" y="90"/>
                  </a:cubicBezTo>
                  <a:lnTo>
                    <a:pt x="57" y="2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gray">
            <a:xfrm>
              <a:off x="431" y="1973"/>
              <a:ext cx="319" cy="359"/>
            </a:xfrm>
            <a:custGeom>
              <a:avLst/>
              <a:gdLst>
                <a:gd name="T0" fmla="*/ 87 w 135"/>
                <a:gd name="T1" fmla="*/ 107 h 153"/>
                <a:gd name="T2" fmla="*/ 57 w 135"/>
                <a:gd name="T3" fmla="*/ 137 h 153"/>
                <a:gd name="T4" fmla="*/ 30 w 135"/>
                <a:gd name="T5" fmla="*/ 107 h 153"/>
                <a:gd name="T6" fmla="*/ 53 w 135"/>
                <a:gd name="T7" fmla="*/ 79 h 153"/>
                <a:gd name="T8" fmla="*/ 87 w 135"/>
                <a:gd name="T9" fmla="*/ 65 h 153"/>
                <a:gd name="T10" fmla="*/ 87 w 135"/>
                <a:gd name="T11" fmla="*/ 107 h 153"/>
                <a:gd name="T12" fmla="*/ 114 w 135"/>
                <a:gd name="T13" fmla="*/ 39 h 153"/>
                <a:gd name="T14" fmla="*/ 65 w 135"/>
                <a:gd name="T15" fmla="*/ 0 h 153"/>
                <a:gd name="T16" fmla="*/ 5 w 135"/>
                <a:gd name="T17" fmla="*/ 34 h 153"/>
                <a:gd name="T18" fmla="*/ 22 w 135"/>
                <a:gd name="T19" fmla="*/ 48 h 153"/>
                <a:gd name="T20" fmla="*/ 31 w 135"/>
                <a:gd name="T21" fmla="*/ 39 h 153"/>
                <a:gd name="T22" fmla="*/ 62 w 135"/>
                <a:gd name="T23" fmla="*/ 10 h 153"/>
                <a:gd name="T24" fmla="*/ 87 w 135"/>
                <a:gd name="T25" fmla="*/ 40 h 153"/>
                <a:gd name="T26" fmla="*/ 87 w 135"/>
                <a:gd name="T27" fmla="*/ 53 h 153"/>
                <a:gd name="T28" fmla="*/ 27 w 135"/>
                <a:gd name="T29" fmla="*/ 75 h 153"/>
                <a:gd name="T30" fmla="*/ 0 w 135"/>
                <a:gd name="T31" fmla="*/ 111 h 153"/>
                <a:gd name="T32" fmla="*/ 43 w 135"/>
                <a:gd name="T33" fmla="*/ 153 h 153"/>
                <a:gd name="T34" fmla="*/ 87 w 135"/>
                <a:gd name="T35" fmla="*/ 135 h 153"/>
                <a:gd name="T36" fmla="*/ 90 w 135"/>
                <a:gd name="T37" fmla="*/ 153 h 153"/>
                <a:gd name="T38" fmla="*/ 135 w 135"/>
                <a:gd name="T39" fmla="*/ 146 h 153"/>
                <a:gd name="T40" fmla="*/ 135 w 135"/>
                <a:gd name="T41" fmla="*/ 138 h 153"/>
                <a:gd name="T42" fmla="*/ 123 w 135"/>
                <a:gd name="T43" fmla="*/ 137 h 153"/>
                <a:gd name="T44" fmla="*/ 114 w 135"/>
                <a:gd name="T45" fmla="*/ 121 h 153"/>
                <a:gd name="T46" fmla="*/ 114 w 135"/>
                <a:gd name="T47" fmla="*/ 3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53">
                  <a:moveTo>
                    <a:pt x="87" y="107"/>
                  </a:moveTo>
                  <a:cubicBezTo>
                    <a:pt x="87" y="131"/>
                    <a:pt x="69" y="137"/>
                    <a:pt x="57" y="137"/>
                  </a:cubicBezTo>
                  <a:cubicBezTo>
                    <a:pt x="39" y="137"/>
                    <a:pt x="30" y="124"/>
                    <a:pt x="30" y="107"/>
                  </a:cubicBezTo>
                  <a:cubicBezTo>
                    <a:pt x="30" y="93"/>
                    <a:pt x="36" y="85"/>
                    <a:pt x="53" y="79"/>
                  </a:cubicBezTo>
                  <a:cubicBezTo>
                    <a:pt x="65" y="75"/>
                    <a:pt x="81" y="69"/>
                    <a:pt x="87" y="65"/>
                  </a:cubicBezTo>
                  <a:lnTo>
                    <a:pt x="87" y="107"/>
                  </a:lnTo>
                  <a:close/>
                  <a:moveTo>
                    <a:pt x="114" y="39"/>
                  </a:moveTo>
                  <a:cubicBezTo>
                    <a:pt x="114" y="22"/>
                    <a:pt x="110" y="0"/>
                    <a:pt x="65" y="0"/>
                  </a:cubicBezTo>
                  <a:cubicBezTo>
                    <a:pt x="32" y="0"/>
                    <a:pt x="5" y="17"/>
                    <a:pt x="5" y="34"/>
                  </a:cubicBezTo>
                  <a:cubicBezTo>
                    <a:pt x="5" y="43"/>
                    <a:pt x="16" y="48"/>
                    <a:pt x="22" y="48"/>
                  </a:cubicBezTo>
                  <a:cubicBezTo>
                    <a:pt x="28" y="48"/>
                    <a:pt x="30" y="45"/>
                    <a:pt x="31" y="39"/>
                  </a:cubicBezTo>
                  <a:cubicBezTo>
                    <a:pt x="38" y="17"/>
                    <a:pt x="50" y="10"/>
                    <a:pt x="62" y="10"/>
                  </a:cubicBezTo>
                  <a:cubicBezTo>
                    <a:pt x="74" y="10"/>
                    <a:pt x="87" y="16"/>
                    <a:pt x="87" y="40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0" y="60"/>
                    <a:pt x="51" y="68"/>
                    <a:pt x="27" y="75"/>
                  </a:cubicBezTo>
                  <a:cubicBezTo>
                    <a:pt x="6" y="82"/>
                    <a:pt x="0" y="97"/>
                    <a:pt x="0" y="111"/>
                  </a:cubicBezTo>
                  <a:cubicBezTo>
                    <a:pt x="0" y="133"/>
                    <a:pt x="15" y="153"/>
                    <a:pt x="43" y="153"/>
                  </a:cubicBezTo>
                  <a:cubicBezTo>
                    <a:pt x="61" y="152"/>
                    <a:pt x="77" y="141"/>
                    <a:pt x="87" y="135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15" y="136"/>
                    <a:pt x="114" y="133"/>
                    <a:pt x="114" y="121"/>
                  </a:cubicBezTo>
                  <a:lnTo>
                    <a:pt x="114" y="3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>
              <a:off x="742" y="1980"/>
              <a:ext cx="379" cy="516"/>
            </a:xfrm>
            <a:custGeom>
              <a:avLst/>
              <a:gdLst>
                <a:gd name="T0" fmla="*/ 0 w 159"/>
                <a:gd name="T1" fmla="*/ 0 h 219"/>
                <a:gd name="T2" fmla="*/ 0 w 159"/>
                <a:gd name="T3" fmla="*/ 9 h 219"/>
                <a:gd name="T4" fmla="*/ 22 w 159"/>
                <a:gd name="T5" fmla="*/ 25 h 219"/>
                <a:gd name="T6" fmla="*/ 69 w 159"/>
                <a:gd name="T7" fmla="*/ 144 h 219"/>
                <a:gd name="T8" fmla="*/ 72 w 159"/>
                <a:gd name="T9" fmla="*/ 159 h 219"/>
                <a:gd name="T10" fmla="*/ 64 w 159"/>
                <a:gd name="T11" fmla="*/ 184 h 219"/>
                <a:gd name="T12" fmla="*/ 51 w 159"/>
                <a:gd name="T13" fmla="*/ 197 h 219"/>
                <a:gd name="T14" fmla="*/ 40 w 159"/>
                <a:gd name="T15" fmla="*/ 191 h 219"/>
                <a:gd name="T16" fmla="*/ 31 w 159"/>
                <a:gd name="T17" fmla="*/ 186 h 219"/>
                <a:gd name="T18" fmla="*/ 18 w 159"/>
                <a:gd name="T19" fmla="*/ 203 h 219"/>
                <a:gd name="T20" fmla="*/ 39 w 159"/>
                <a:gd name="T21" fmla="*/ 219 h 219"/>
                <a:gd name="T22" fmla="*/ 81 w 159"/>
                <a:gd name="T23" fmla="*/ 171 h 219"/>
                <a:gd name="T24" fmla="*/ 137 w 159"/>
                <a:gd name="T25" fmla="*/ 24 h 219"/>
                <a:gd name="T26" fmla="*/ 159 w 159"/>
                <a:gd name="T27" fmla="*/ 9 h 219"/>
                <a:gd name="T28" fmla="*/ 159 w 159"/>
                <a:gd name="T29" fmla="*/ 0 h 219"/>
                <a:gd name="T30" fmla="*/ 101 w 159"/>
                <a:gd name="T31" fmla="*/ 0 h 219"/>
                <a:gd name="T32" fmla="*/ 101 w 159"/>
                <a:gd name="T33" fmla="*/ 9 h 219"/>
                <a:gd name="T34" fmla="*/ 117 w 159"/>
                <a:gd name="T35" fmla="*/ 11 h 219"/>
                <a:gd name="T36" fmla="*/ 121 w 159"/>
                <a:gd name="T37" fmla="*/ 21 h 219"/>
                <a:gd name="T38" fmla="*/ 88 w 159"/>
                <a:gd name="T39" fmla="*/ 119 h 219"/>
                <a:gd name="T40" fmla="*/ 87 w 159"/>
                <a:gd name="T41" fmla="*/ 119 h 219"/>
                <a:gd name="T42" fmla="*/ 51 w 159"/>
                <a:gd name="T43" fmla="*/ 19 h 219"/>
                <a:gd name="T44" fmla="*/ 55 w 159"/>
                <a:gd name="T45" fmla="*/ 10 h 219"/>
                <a:gd name="T46" fmla="*/ 68 w 159"/>
                <a:gd name="T47" fmla="*/ 9 h 219"/>
                <a:gd name="T48" fmla="*/ 68 w 159"/>
                <a:gd name="T49" fmla="*/ 0 h 219"/>
                <a:gd name="T50" fmla="*/ 0 w 159"/>
                <a:gd name="T5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" h="21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10"/>
                    <a:pt x="17" y="11"/>
                    <a:pt x="22" y="25"/>
                  </a:cubicBezTo>
                  <a:cubicBezTo>
                    <a:pt x="37" y="60"/>
                    <a:pt x="62" y="124"/>
                    <a:pt x="69" y="144"/>
                  </a:cubicBezTo>
                  <a:cubicBezTo>
                    <a:pt x="71" y="149"/>
                    <a:pt x="72" y="154"/>
                    <a:pt x="72" y="159"/>
                  </a:cubicBezTo>
                  <a:cubicBezTo>
                    <a:pt x="72" y="166"/>
                    <a:pt x="69" y="175"/>
                    <a:pt x="64" y="184"/>
                  </a:cubicBezTo>
                  <a:cubicBezTo>
                    <a:pt x="60" y="194"/>
                    <a:pt x="55" y="197"/>
                    <a:pt x="51" y="197"/>
                  </a:cubicBezTo>
                  <a:cubicBezTo>
                    <a:pt x="48" y="197"/>
                    <a:pt x="46" y="196"/>
                    <a:pt x="40" y="191"/>
                  </a:cubicBezTo>
                  <a:cubicBezTo>
                    <a:pt x="37" y="188"/>
                    <a:pt x="35" y="186"/>
                    <a:pt x="31" y="186"/>
                  </a:cubicBezTo>
                  <a:cubicBezTo>
                    <a:pt x="26" y="186"/>
                    <a:pt x="18" y="194"/>
                    <a:pt x="18" y="203"/>
                  </a:cubicBezTo>
                  <a:cubicBezTo>
                    <a:pt x="18" y="210"/>
                    <a:pt x="27" y="219"/>
                    <a:pt x="39" y="219"/>
                  </a:cubicBezTo>
                  <a:cubicBezTo>
                    <a:pt x="51" y="219"/>
                    <a:pt x="66" y="215"/>
                    <a:pt x="81" y="171"/>
                  </a:cubicBezTo>
                  <a:cubicBezTo>
                    <a:pt x="100" y="118"/>
                    <a:pt x="127" y="45"/>
                    <a:pt x="137" y="24"/>
                  </a:cubicBezTo>
                  <a:cubicBezTo>
                    <a:pt x="142" y="12"/>
                    <a:pt x="144" y="10"/>
                    <a:pt x="159" y="9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22" y="11"/>
                    <a:pt x="123" y="15"/>
                    <a:pt x="121" y="21"/>
                  </a:cubicBezTo>
                  <a:cubicBezTo>
                    <a:pt x="117" y="39"/>
                    <a:pt x="101" y="84"/>
                    <a:pt x="88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74" y="83"/>
                    <a:pt x="62" y="51"/>
                    <a:pt x="51" y="19"/>
                  </a:cubicBezTo>
                  <a:cubicBezTo>
                    <a:pt x="49" y="14"/>
                    <a:pt x="48" y="11"/>
                    <a:pt x="55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gray">
            <a:xfrm>
              <a:off x="1121" y="1973"/>
              <a:ext cx="304" cy="359"/>
            </a:xfrm>
            <a:custGeom>
              <a:avLst/>
              <a:gdLst>
                <a:gd name="T0" fmla="*/ 129 w 129"/>
                <a:gd name="T1" fmla="*/ 60 h 153"/>
                <a:gd name="T2" fmla="*/ 69 w 129"/>
                <a:gd name="T3" fmla="*/ 0 h 153"/>
                <a:gd name="T4" fmla="*/ 0 w 129"/>
                <a:gd name="T5" fmla="*/ 78 h 153"/>
                <a:gd name="T6" fmla="*/ 69 w 129"/>
                <a:gd name="T7" fmla="*/ 153 h 153"/>
                <a:gd name="T8" fmla="*/ 124 w 129"/>
                <a:gd name="T9" fmla="*/ 120 h 153"/>
                <a:gd name="T10" fmla="*/ 114 w 129"/>
                <a:gd name="T11" fmla="*/ 115 h 153"/>
                <a:gd name="T12" fmla="*/ 75 w 129"/>
                <a:gd name="T13" fmla="*/ 138 h 153"/>
                <a:gd name="T14" fmla="*/ 31 w 129"/>
                <a:gd name="T15" fmla="*/ 71 h 153"/>
                <a:gd name="T16" fmla="*/ 117 w 129"/>
                <a:gd name="T17" fmla="*/ 71 h 153"/>
                <a:gd name="T18" fmla="*/ 129 w 129"/>
                <a:gd name="T19" fmla="*/ 60 h 153"/>
                <a:gd name="T20" fmla="*/ 98 w 129"/>
                <a:gd name="T21" fmla="*/ 50 h 153"/>
                <a:gd name="T22" fmla="*/ 88 w 129"/>
                <a:gd name="T23" fmla="*/ 60 h 153"/>
                <a:gd name="T24" fmla="*/ 32 w 129"/>
                <a:gd name="T25" fmla="*/ 60 h 153"/>
                <a:gd name="T26" fmla="*/ 67 w 129"/>
                <a:gd name="T27" fmla="*/ 10 h 153"/>
                <a:gd name="T28" fmla="*/ 98 w 129"/>
                <a:gd name="T29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53">
                  <a:moveTo>
                    <a:pt x="129" y="60"/>
                  </a:moveTo>
                  <a:cubicBezTo>
                    <a:pt x="129" y="42"/>
                    <a:pt x="124" y="0"/>
                    <a:pt x="69" y="0"/>
                  </a:cubicBezTo>
                  <a:cubicBezTo>
                    <a:pt x="22" y="0"/>
                    <a:pt x="0" y="33"/>
                    <a:pt x="0" y="78"/>
                  </a:cubicBezTo>
                  <a:cubicBezTo>
                    <a:pt x="0" y="125"/>
                    <a:pt x="21" y="153"/>
                    <a:pt x="69" y="153"/>
                  </a:cubicBezTo>
                  <a:cubicBezTo>
                    <a:pt x="98" y="152"/>
                    <a:pt x="115" y="139"/>
                    <a:pt x="124" y="12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06" y="128"/>
                    <a:pt x="95" y="138"/>
                    <a:pt x="75" y="138"/>
                  </a:cubicBezTo>
                  <a:cubicBezTo>
                    <a:pt x="38" y="138"/>
                    <a:pt x="31" y="102"/>
                    <a:pt x="31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4" y="71"/>
                    <a:pt x="129" y="70"/>
                    <a:pt x="129" y="60"/>
                  </a:cubicBezTo>
                  <a:close/>
                  <a:moveTo>
                    <a:pt x="98" y="50"/>
                  </a:moveTo>
                  <a:cubicBezTo>
                    <a:pt x="98" y="56"/>
                    <a:pt x="96" y="60"/>
                    <a:pt x="8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48"/>
                    <a:pt x="36" y="10"/>
                    <a:pt x="67" y="10"/>
                  </a:cubicBezTo>
                  <a:cubicBezTo>
                    <a:pt x="95" y="10"/>
                    <a:pt x="98" y="39"/>
                    <a:pt x="98" y="5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gray">
            <a:xfrm>
              <a:off x="1470" y="1973"/>
              <a:ext cx="252" cy="351"/>
            </a:xfrm>
            <a:custGeom>
              <a:avLst/>
              <a:gdLst>
                <a:gd name="T0" fmla="*/ 46 w 104"/>
                <a:gd name="T1" fmla="*/ 0 h 149"/>
                <a:gd name="T2" fmla="*/ 0 w 104"/>
                <a:gd name="T3" fmla="*/ 7 h 149"/>
                <a:gd name="T4" fmla="*/ 0 w 104"/>
                <a:gd name="T5" fmla="*/ 15 h 149"/>
                <a:gd name="T6" fmla="*/ 12 w 104"/>
                <a:gd name="T7" fmla="*/ 16 h 149"/>
                <a:gd name="T8" fmla="*/ 21 w 104"/>
                <a:gd name="T9" fmla="*/ 30 h 149"/>
                <a:gd name="T10" fmla="*/ 21 w 104"/>
                <a:gd name="T11" fmla="*/ 149 h 149"/>
                <a:gd name="T12" fmla="*/ 49 w 104"/>
                <a:gd name="T13" fmla="*/ 149 h 149"/>
                <a:gd name="T14" fmla="*/ 49 w 104"/>
                <a:gd name="T15" fmla="*/ 54 h 149"/>
                <a:gd name="T16" fmla="*/ 66 w 104"/>
                <a:gd name="T17" fmla="*/ 23 h 149"/>
                <a:gd name="T18" fmla="*/ 85 w 104"/>
                <a:gd name="T19" fmla="*/ 30 h 149"/>
                <a:gd name="T20" fmla="*/ 91 w 104"/>
                <a:gd name="T21" fmla="*/ 31 h 149"/>
                <a:gd name="T22" fmla="*/ 104 w 104"/>
                <a:gd name="T23" fmla="*/ 14 h 149"/>
                <a:gd name="T24" fmla="*/ 89 w 104"/>
                <a:gd name="T25" fmla="*/ 0 h 149"/>
                <a:gd name="T26" fmla="*/ 49 w 104"/>
                <a:gd name="T27" fmla="*/ 24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7"/>
                    <a:pt x="21" y="19"/>
                    <a:pt x="21" y="30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31"/>
                    <a:pt x="59" y="23"/>
                    <a:pt x="66" y="23"/>
                  </a:cubicBezTo>
                  <a:cubicBezTo>
                    <a:pt x="71" y="23"/>
                    <a:pt x="76" y="25"/>
                    <a:pt x="85" y="30"/>
                  </a:cubicBezTo>
                  <a:cubicBezTo>
                    <a:pt x="87" y="31"/>
                    <a:pt x="89" y="31"/>
                    <a:pt x="91" y="31"/>
                  </a:cubicBezTo>
                  <a:cubicBezTo>
                    <a:pt x="98" y="31"/>
                    <a:pt x="104" y="24"/>
                    <a:pt x="104" y="14"/>
                  </a:cubicBezTo>
                  <a:cubicBezTo>
                    <a:pt x="104" y="8"/>
                    <a:pt x="100" y="0"/>
                    <a:pt x="89" y="0"/>
                  </a:cubicBezTo>
                  <a:cubicBezTo>
                    <a:pt x="78" y="0"/>
                    <a:pt x="69" y="6"/>
                    <a:pt x="49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gray">
            <a:xfrm>
              <a:off x="2360" y="1973"/>
              <a:ext cx="245" cy="351"/>
            </a:xfrm>
            <a:custGeom>
              <a:avLst/>
              <a:gdLst>
                <a:gd name="T0" fmla="*/ 46 w 104"/>
                <a:gd name="T1" fmla="*/ 0 h 149"/>
                <a:gd name="T2" fmla="*/ 49 w 104"/>
                <a:gd name="T3" fmla="*/ 24 h 149"/>
                <a:gd name="T4" fmla="*/ 89 w 104"/>
                <a:gd name="T5" fmla="*/ 0 h 149"/>
                <a:gd name="T6" fmla="*/ 104 w 104"/>
                <a:gd name="T7" fmla="*/ 15 h 149"/>
                <a:gd name="T8" fmla="*/ 91 w 104"/>
                <a:gd name="T9" fmla="*/ 31 h 149"/>
                <a:gd name="T10" fmla="*/ 85 w 104"/>
                <a:gd name="T11" fmla="*/ 30 h 149"/>
                <a:gd name="T12" fmla="*/ 66 w 104"/>
                <a:gd name="T13" fmla="*/ 23 h 149"/>
                <a:gd name="T14" fmla="*/ 49 w 104"/>
                <a:gd name="T15" fmla="*/ 54 h 149"/>
                <a:gd name="T16" fmla="*/ 49 w 104"/>
                <a:gd name="T17" fmla="*/ 149 h 149"/>
                <a:gd name="T18" fmla="*/ 21 w 104"/>
                <a:gd name="T19" fmla="*/ 149 h 149"/>
                <a:gd name="T20" fmla="*/ 21 w 104"/>
                <a:gd name="T21" fmla="*/ 30 h 149"/>
                <a:gd name="T22" fmla="*/ 12 w 104"/>
                <a:gd name="T23" fmla="*/ 16 h 149"/>
                <a:gd name="T24" fmla="*/ 0 w 104"/>
                <a:gd name="T25" fmla="*/ 15 h 149"/>
                <a:gd name="T26" fmla="*/ 0 w 104"/>
                <a:gd name="T27" fmla="*/ 7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69" y="7"/>
                    <a:pt x="78" y="0"/>
                    <a:pt x="89" y="0"/>
                  </a:cubicBezTo>
                  <a:cubicBezTo>
                    <a:pt x="100" y="0"/>
                    <a:pt x="104" y="8"/>
                    <a:pt x="104" y="15"/>
                  </a:cubicBezTo>
                  <a:cubicBezTo>
                    <a:pt x="104" y="24"/>
                    <a:pt x="98" y="31"/>
                    <a:pt x="91" y="31"/>
                  </a:cubicBezTo>
                  <a:cubicBezTo>
                    <a:pt x="89" y="31"/>
                    <a:pt x="87" y="31"/>
                    <a:pt x="85" y="30"/>
                  </a:cubicBezTo>
                  <a:cubicBezTo>
                    <a:pt x="76" y="25"/>
                    <a:pt x="71" y="23"/>
                    <a:pt x="66" y="23"/>
                  </a:cubicBezTo>
                  <a:cubicBezTo>
                    <a:pt x="59" y="23"/>
                    <a:pt x="49" y="31"/>
                    <a:pt x="49" y="54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9"/>
                    <a:pt x="20" y="18"/>
                    <a:pt x="1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gray">
            <a:xfrm>
              <a:off x="1893" y="1823"/>
              <a:ext cx="423" cy="508"/>
            </a:xfrm>
            <a:custGeom>
              <a:avLst/>
              <a:gdLst>
                <a:gd name="T0" fmla="*/ 174 w 179"/>
                <a:gd name="T1" fmla="*/ 12 h 215"/>
                <a:gd name="T2" fmla="*/ 111 w 179"/>
                <a:gd name="T3" fmla="*/ 0 h 215"/>
                <a:gd name="T4" fmla="*/ 27 w 179"/>
                <a:gd name="T5" fmla="*/ 31 h 215"/>
                <a:gd name="T6" fmla="*/ 0 w 179"/>
                <a:gd name="T7" fmla="*/ 109 h 215"/>
                <a:gd name="T8" fmla="*/ 28 w 179"/>
                <a:gd name="T9" fmla="*/ 190 h 215"/>
                <a:gd name="T10" fmla="*/ 109 w 179"/>
                <a:gd name="T11" fmla="*/ 215 h 215"/>
                <a:gd name="T12" fmla="*/ 175 w 179"/>
                <a:gd name="T13" fmla="*/ 201 h 215"/>
                <a:gd name="T14" fmla="*/ 179 w 179"/>
                <a:gd name="T15" fmla="*/ 151 h 215"/>
                <a:gd name="T16" fmla="*/ 170 w 179"/>
                <a:gd name="T17" fmla="*/ 151 h 215"/>
                <a:gd name="T18" fmla="*/ 108 w 179"/>
                <a:gd name="T19" fmla="*/ 205 h 215"/>
                <a:gd name="T20" fmla="*/ 33 w 179"/>
                <a:gd name="T21" fmla="*/ 108 h 215"/>
                <a:gd name="T22" fmla="*/ 108 w 179"/>
                <a:gd name="T23" fmla="*/ 10 h 215"/>
                <a:gd name="T24" fmla="*/ 165 w 179"/>
                <a:gd name="T25" fmla="*/ 58 h 215"/>
                <a:gd name="T26" fmla="*/ 174 w 179"/>
                <a:gd name="T27" fmla="*/ 58 h 215"/>
                <a:gd name="T28" fmla="*/ 174 w 179"/>
                <a:gd name="T29" fmla="*/ 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215">
                  <a:moveTo>
                    <a:pt x="174" y="12"/>
                  </a:moveTo>
                  <a:cubicBezTo>
                    <a:pt x="161" y="5"/>
                    <a:pt x="138" y="0"/>
                    <a:pt x="111" y="0"/>
                  </a:cubicBezTo>
                  <a:cubicBezTo>
                    <a:pt x="74" y="0"/>
                    <a:pt x="45" y="11"/>
                    <a:pt x="27" y="31"/>
                  </a:cubicBezTo>
                  <a:cubicBezTo>
                    <a:pt x="10" y="50"/>
                    <a:pt x="0" y="75"/>
                    <a:pt x="0" y="109"/>
                  </a:cubicBezTo>
                  <a:cubicBezTo>
                    <a:pt x="0" y="144"/>
                    <a:pt x="10" y="172"/>
                    <a:pt x="28" y="190"/>
                  </a:cubicBezTo>
                  <a:cubicBezTo>
                    <a:pt x="47" y="208"/>
                    <a:pt x="76" y="215"/>
                    <a:pt x="109" y="215"/>
                  </a:cubicBezTo>
                  <a:cubicBezTo>
                    <a:pt x="133" y="215"/>
                    <a:pt x="161" y="209"/>
                    <a:pt x="175" y="201"/>
                  </a:cubicBezTo>
                  <a:cubicBezTo>
                    <a:pt x="179" y="151"/>
                    <a:pt x="179" y="151"/>
                    <a:pt x="179" y="151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62" y="182"/>
                    <a:pt x="147" y="205"/>
                    <a:pt x="108" y="205"/>
                  </a:cubicBezTo>
                  <a:cubicBezTo>
                    <a:pt x="46" y="205"/>
                    <a:pt x="33" y="144"/>
                    <a:pt x="33" y="108"/>
                  </a:cubicBezTo>
                  <a:cubicBezTo>
                    <a:pt x="33" y="59"/>
                    <a:pt x="53" y="10"/>
                    <a:pt x="108" y="10"/>
                  </a:cubicBezTo>
                  <a:cubicBezTo>
                    <a:pt x="139" y="10"/>
                    <a:pt x="160" y="23"/>
                    <a:pt x="165" y="58"/>
                  </a:cubicBezTo>
                  <a:cubicBezTo>
                    <a:pt x="174" y="58"/>
                    <a:pt x="174" y="58"/>
                    <a:pt x="174" y="58"/>
                  </a:cubicBezTo>
                  <a:lnTo>
                    <a:pt x="174" y="1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gray">
            <a:xfrm>
              <a:off x="2620" y="1973"/>
              <a:ext cx="334" cy="359"/>
            </a:xfrm>
            <a:custGeom>
              <a:avLst/>
              <a:gdLst>
                <a:gd name="T0" fmla="*/ 72 w 143"/>
                <a:gd name="T1" fmla="*/ 0 h 153"/>
                <a:gd name="T2" fmla="*/ 0 w 143"/>
                <a:gd name="T3" fmla="*/ 77 h 153"/>
                <a:gd name="T4" fmla="*/ 72 w 143"/>
                <a:gd name="T5" fmla="*/ 153 h 153"/>
                <a:gd name="T6" fmla="*/ 143 w 143"/>
                <a:gd name="T7" fmla="*/ 77 h 153"/>
                <a:gd name="T8" fmla="*/ 72 w 143"/>
                <a:gd name="T9" fmla="*/ 0 h 153"/>
                <a:gd name="T10" fmla="*/ 31 w 143"/>
                <a:gd name="T11" fmla="*/ 77 h 153"/>
                <a:gd name="T12" fmla="*/ 72 w 143"/>
                <a:gd name="T13" fmla="*/ 11 h 153"/>
                <a:gd name="T14" fmla="*/ 112 w 143"/>
                <a:gd name="T15" fmla="*/ 77 h 153"/>
                <a:gd name="T16" fmla="*/ 72 w 143"/>
                <a:gd name="T17" fmla="*/ 143 h 153"/>
                <a:gd name="T18" fmla="*/ 31 w 143"/>
                <a:gd name="T1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53">
                  <a:moveTo>
                    <a:pt x="72" y="0"/>
                  </a:moveTo>
                  <a:cubicBezTo>
                    <a:pt x="24" y="0"/>
                    <a:pt x="0" y="28"/>
                    <a:pt x="0" y="77"/>
                  </a:cubicBezTo>
                  <a:cubicBezTo>
                    <a:pt x="0" y="125"/>
                    <a:pt x="24" y="153"/>
                    <a:pt x="72" y="153"/>
                  </a:cubicBezTo>
                  <a:cubicBezTo>
                    <a:pt x="120" y="153"/>
                    <a:pt x="143" y="125"/>
                    <a:pt x="143" y="77"/>
                  </a:cubicBezTo>
                  <a:cubicBezTo>
                    <a:pt x="143" y="28"/>
                    <a:pt x="120" y="0"/>
                    <a:pt x="72" y="0"/>
                  </a:cubicBezTo>
                  <a:close/>
                  <a:moveTo>
                    <a:pt x="31" y="77"/>
                  </a:moveTo>
                  <a:cubicBezTo>
                    <a:pt x="31" y="36"/>
                    <a:pt x="44" y="11"/>
                    <a:pt x="72" y="11"/>
                  </a:cubicBezTo>
                  <a:cubicBezTo>
                    <a:pt x="99" y="11"/>
                    <a:pt x="112" y="36"/>
                    <a:pt x="112" y="77"/>
                  </a:cubicBezTo>
                  <a:cubicBezTo>
                    <a:pt x="112" y="118"/>
                    <a:pt x="99" y="143"/>
                    <a:pt x="72" y="143"/>
                  </a:cubicBezTo>
                  <a:cubicBezTo>
                    <a:pt x="44" y="143"/>
                    <a:pt x="31" y="118"/>
                    <a:pt x="31" y="77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gray">
            <a:xfrm>
              <a:off x="2999" y="1973"/>
              <a:ext cx="379" cy="516"/>
            </a:xfrm>
            <a:custGeom>
              <a:avLst/>
              <a:gdLst>
                <a:gd name="T0" fmla="*/ 49 w 158"/>
                <a:gd name="T1" fmla="*/ 54 h 221"/>
                <a:gd name="T2" fmla="*/ 53 w 158"/>
                <a:gd name="T3" fmla="*/ 37 h 221"/>
                <a:gd name="T4" fmla="*/ 88 w 158"/>
                <a:gd name="T5" fmla="*/ 16 h 221"/>
                <a:gd name="T6" fmla="*/ 127 w 158"/>
                <a:gd name="T7" fmla="*/ 75 h 221"/>
                <a:gd name="T8" fmla="*/ 83 w 158"/>
                <a:gd name="T9" fmla="*/ 143 h 221"/>
                <a:gd name="T10" fmla="*/ 51 w 158"/>
                <a:gd name="T11" fmla="*/ 121 h 221"/>
                <a:gd name="T12" fmla="*/ 49 w 158"/>
                <a:gd name="T13" fmla="*/ 103 h 221"/>
                <a:gd name="T14" fmla="*/ 49 w 158"/>
                <a:gd name="T15" fmla="*/ 54 h 221"/>
                <a:gd name="T16" fmla="*/ 0 w 158"/>
                <a:gd name="T17" fmla="*/ 7 h 221"/>
                <a:gd name="T18" fmla="*/ 0 w 158"/>
                <a:gd name="T19" fmla="*/ 15 h 221"/>
                <a:gd name="T20" fmla="*/ 11 w 158"/>
                <a:gd name="T21" fmla="*/ 16 h 221"/>
                <a:gd name="T22" fmla="*/ 21 w 158"/>
                <a:gd name="T23" fmla="*/ 30 h 221"/>
                <a:gd name="T24" fmla="*/ 21 w 158"/>
                <a:gd name="T25" fmla="*/ 221 h 221"/>
                <a:gd name="T26" fmla="*/ 49 w 158"/>
                <a:gd name="T27" fmla="*/ 221 h 221"/>
                <a:gd name="T28" fmla="*/ 49 w 158"/>
                <a:gd name="T29" fmla="*/ 146 h 221"/>
                <a:gd name="T30" fmla="*/ 83 w 158"/>
                <a:gd name="T31" fmla="*/ 153 h 221"/>
                <a:gd name="T32" fmla="*/ 158 w 158"/>
                <a:gd name="T33" fmla="*/ 73 h 221"/>
                <a:gd name="T34" fmla="*/ 100 w 158"/>
                <a:gd name="T35" fmla="*/ 0 h 221"/>
                <a:gd name="T36" fmla="*/ 49 w 158"/>
                <a:gd name="T37" fmla="*/ 22 h 221"/>
                <a:gd name="T38" fmla="*/ 45 w 158"/>
                <a:gd name="T39" fmla="*/ 0 h 221"/>
                <a:gd name="T40" fmla="*/ 0 w 158"/>
                <a:gd name="T41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21">
                  <a:moveTo>
                    <a:pt x="49" y="54"/>
                  </a:moveTo>
                  <a:cubicBezTo>
                    <a:pt x="49" y="47"/>
                    <a:pt x="50" y="42"/>
                    <a:pt x="53" y="37"/>
                  </a:cubicBezTo>
                  <a:cubicBezTo>
                    <a:pt x="60" y="23"/>
                    <a:pt x="72" y="16"/>
                    <a:pt x="88" y="16"/>
                  </a:cubicBezTo>
                  <a:cubicBezTo>
                    <a:pt x="100" y="16"/>
                    <a:pt x="127" y="24"/>
                    <a:pt x="127" y="75"/>
                  </a:cubicBezTo>
                  <a:cubicBezTo>
                    <a:pt x="127" y="119"/>
                    <a:pt x="113" y="143"/>
                    <a:pt x="83" y="143"/>
                  </a:cubicBezTo>
                  <a:cubicBezTo>
                    <a:pt x="68" y="143"/>
                    <a:pt x="56" y="135"/>
                    <a:pt x="51" y="121"/>
                  </a:cubicBezTo>
                  <a:cubicBezTo>
                    <a:pt x="49" y="116"/>
                    <a:pt x="49" y="110"/>
                    <a:pt x="49" y="103"/>
                  </a:cubicBezTo>
                  <a:lnTo>
                    <a:pt x="49" y="54"/>
                  </a:lnTo>
                  <a:close/>
                  <a:moveTo>
                    <a:pt x="0" y="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ubicBezTo>
                    <a:pt x="21" y="221"/>
                    <a:pt x="21" y="221"/>
                    <a:pt x="21" y="221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55" y="150"/>
                    <a:pt x="69" y="153"/>
                    <a:pt x="83" y="153"/>
                  </a:cubicBezTo>
                  <a:cubicBezTo>
                    <a:pt x="123" y="153"/>
                    <a:pt x="158" y="135"/>
                    <a:pt x="158" y="73"/>
                  </a:cubicBezTo>
                  <a:cubicBezTo>
                    <a:pt x="158" y="52"/>
                    <a:pt x="154" y="0"/>
                    <a:pt x="100" y="0"/>
                  </a:cubicBezTo>
                  <a:cubicBezTo>
                    <a:pt x="78" y="0"/>
                    <a:pt x="61" y="15"/>
                    <a:pt x="49" y="22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 userDrawn="1"/>
          </p:nvSpPr>
          <p:spPr bwMode="gray">
            <a:xfrm>
              <a:off x="5478" y="1973"/>
              <a:ext cx="304" cy="359"/>
            </a:xfrm>
            <a:custGeom>
              <a:avLst/>
              <a:gdLst>
                <a:gd name="T0" fmla="*/ 116 w 128"/>
                <a:gd name="T1" fmla="*/ 71 h 154"/>
                <a:gd name="T2" fmla="*/ 31 w 128"/>
                <a:gd name="T3" fmla="*/ 71 h 154"/>
                <a:gd name="T4" fmla="*/ 74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8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6 w 128"/>
                <a:gd name="T19" fmla="*/ 71 h 154"/>
                <a:gd name="T20" fmla="*/ 31 w 128"/>
                <a:gd name="T21" fmla="*/ 60 h 154"/>
                <a:gd name="T22" fmla="*/ 66 w 128"/>
                <a:gd name="T23" fmla="*/ 11 h 154"/>
                <a:gd name="T24" fmla="*/ 97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6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7" y="138"/>
                    <a:pt x="74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8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6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5" y="11"/>
                    <a:pt x="66" y="11"/>
                  </a:cubicBezTo>
                  <a:cubicBezTo>
                    <a:pt x="94" y="11"/>
                    <a:pt x="97" y="39"/>
                    <a:pt x="97" y="50"/>
                  </a:cubicBezTo>
                  <a:cubicBezTo>
                    <a:pt x="97" y="56"/>
                    <a:pt x="95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 userDrawn="1"/>
          </p:nvSpPr>
          <p:spPr bwMode="gray">
            <a:xfrm>
              <a:off x="4357" y="1973"/>
              <a:ext cx="304" cy="359"/>
            </a:xfrm>
            <a:custGeom>
              <a:avLst/>
              <a:gdLst>
                <a:gd name="T0" fmla="*/ 117 w 128"/>
                <a:gd name="T1" fmla="*/ 71 h 154"/>
                <a:gd name="T2" fmla="*/ 31 w 128"/>
                <a:gd name="T3" fmla="*/ 71 h 154"/>
                <a:gd name="T4" fmla="*/ 75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9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7 w 128"/>
                <a:gd name="T19" fmla="*/ 71 h 154"/>
                <a:gd name="T20" fmla="*/ 31 w 128"/>
                <a:gd name="T21" fmla="*/ 60 h 154"/>
                <a:gd name="T22" fmla="*/ 67 w 128"/>
                <a:gd name="T23" fmla="*/ 11 h 154"/>
                <a:gd name="T24" fmla="*/ 98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7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7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6" y="11"/>
                    <a:pt x="67" y="11"/>
                  </a:cubicBezTo>
                  <a:cubicBezTo>
                    <a:pt x="94" y="11"/>
                    <a:pt x="98" y="39"/>
                    <a:pt x="98" y="50"/>
                  </a:cubicBezTo>
                  <a:cubicBezTo>
                    <a:pt x="98" y="56"/>
                    <a:pt x="96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gray">
            <a:xfrm>
              <a:off x="3451" y="1823"/>
              <a:ext cx="319" cy="508"/>
            </a:xfrm>
            <a:custGeom>
              <a:avLst/>
              <a:gdLst>
                <a:gd name="T0" fmla="*/ 3 w 135"/>
                <a:gd name="T1" fmla="*/ 197 h 215"/>
                <a:gd name="T2" fmla="*/ 61 w 135"/>
                <a:gd name="T3" fmla="*/ 215 h 215"/>
                <a:gd name="T4" fmla="*/ 135 w 135"/>
                <a:gd name="T5" fmla="*/ 155 h 215"/>
                <a:gd name="T6" fmla="*/ 76 w 135"/>
                <a:gd name="T7" fmla="*/ 90 h 215"/>
                <a:gd name="T8" fmla="*/ 67 w 135"/>
                <a:gd name="T9" fmla="*/ 86 h 215"/>
                <a:gd name="T10" fmla="*/ 30 w 135"/>
                <a:gd name="T11" fmla="*/ 48 h 215"/>
                <a:gd name="T12" fmla="*/ 68 w 135"/>
                <a:gd name="T13" fmla="*/ 11 h 215"/>
                <a:gd name="T14" fmla="*/ 113 w 135"/>
                <a:gd name="T15" fmla="*/ 55 h 215"/>
                <a:gd name="T16" fmla="*/ 122 w 135"/>
                <a:gd name="T17" fmla="*/ 55 h 215"/>
                <a:gd name="T18" fmla="*/ 122 w 135"/>
                <a:gd name="T19" fmla="*/ 13 h 215"/>
                <a:gd name="T20" fmla="*/ 72 w 135"/>
                <a:gd name="T21" fmla="*/ 0 h 215"/>
                <a:gd name="T22" fmla="*/ 3 w 135"/>
                <a:gd name="T23" fmla="*/ 58 h 215"/>
                <a:gd name="T24" fmla="*/ 59 w 135"/>
                <a:gd name="T25" fmla="*/ 116 h 215"/>
                <a:gd name="T26" fmla="*/ 65 w 135"/>
                <a:gd name="T27" fmla="*/ 118 h 215"/>
                <a:gd name="T28" fmla="*/ 106 w 135"/>
                <a:gd name="T29" fmla="*/ 164 h 215"/>
                <a:gd name="T30" fmla="*/ 63 w 135"/>
                <a:gd name="T31" fmla="*/ 205 h 215"/>
                <a:gd name="T32" fmla="*/ 9 w 135"/>
                <a:gd name="T33" fmla="*/ 150 h 215"/>
                <a:gd name="T34" fmla="*/ 0 w 135"/>
                <a:gd name="T35" fmla="*/ 150 h 215"/>
                <a:gd name="T36" fmla="*/ 3 w 135"/>
                <a:gd name="T37" fmla="*/ 19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15">
                  <a:moveTo>
                    <a:pt x="3" y="197"/>
                  </a:moveTo>
                  <a:cubicBezTo>
                    <a:pt x="16" y="210"/>
                    <a:pt x="41" y="215"/>
                    <a:pt x="61" y="215"/>
                  </a:cubicBezTo>
                  <a:cubicBezTo>
                    <a:pt x="114" y="215"/>
                    <a:pt x="135" y="185"/>
                    <a:pt x="135" y="155"/>
                  </a:cubicBezTo>
                  <a:cubicBezTo>
                    <a:pt x="135" y="120"/>
                    <a:pt x="111" y="103"/>
                    <a:pt x="76" y="90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47" y="79"/>
                    <a:pt x="30" y="66"/>
                    <a:pt x="30" y="48"/>
                  </a:cubicBezTo>
                  <a:cubicBezTo>
                    <a:pt x="30" y="27"/>
                    <a:pt x="43" y="11"/>
                    <a:pt x="68" y="11"/>
                  </a:cubicBezTo>
                  <a:cubicBezTo>
                    <a:pt x="94" y="11"/>
                    <a:pt x="108" y="25"/>
                    <a:pt x="113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2" y="5"/>
                    <a:pt x="92" y="0"/>
                    <a:pt x="72" y="0"/>
                  </a:cubicBezTo>
                  <a:cubicBezTo>
                    <a:pt x="35" y="0"/>
                    <a:pt x="3" y="18"/>
                    <a:pt x="3" y="58"/>
                  </a:cubicBezTo>
                  <a:cubicBezTo>
                    <a:pt x="3" y="89"/>
                    <a:pt x="28" y="105"/>
                    <a:pt x="59" y="116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78" y="123"/>
                    <a:pt x="106" y="137"/>
                    <a:pt x="106" y="164"/>
                  </a:cubicBezTo>
                  <a:cubicBezTo>
                    <a:pt x="106" y="189"/>
                    <a:pt x="90" y="205"/>
                    <a:pt x="63" y="205"/>
                  </a:cubicBezTo>
                  <a:cubicBezTo>
                    <a:pt x="35" y="205"/>
                    <a:pt x="17" y="183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lnTo>
                    <a:pt x="3" y="19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gray">
            <a:xfrm>
              <a:off x="5129" y="1973"/>
              <a:ext cx="297" cy="359"/>
            </a:xfrm>
            <a:custGeom>
              <a:avLst/>
              <a:gdLst>
                <a:gd name="T0" fmla="*/ 31 w 124"/>
                <a:gd name="T1" fmla="*/ 73 h 154"/>
                <a:gd name="T2" fmla="*/ 75 w 124"/>
                <a:gd name="T3" fmla="*/ 138 h 154"/>
                <a:gd name="T4" fmla="*/ 113 w 124"/>
                <a:gd name="T5" fmla="*/ 115 h 154"/>
                <a:gd name="T6" fmla="*/ 123 w 124"/>
                <a:gd name="T7" fmla="*/ 120 h 154"/>
                <a:gd name="T8" fmla="*/ 69 w 124"/>
                <a:gd name="T9" fmla="*/ 153 h 154"/>
                <a:gd name="T10" fmla="*/ 0 w 124"/>
                <a:gd name="T11" fmla="*/ 78 h 154"/>
                <a:gd name="T12" fmla="*/ 72 w 124"/>
                <a:gd name="T13" fmla="*/ 0 h 154"/>
                <a:gd name="T14" fmla="*/ 124 w 124"/>
                <a:gd name="T15" fmla="*/ 29 h 154"/>
                <a:gd name="T16" fmla="*/ 106 w 124"/>
                <a:gd name="T17" fmla="*/ 44 h 154"/>
                <a:gd name="T18" fmla="*/ 97 w 124"/>
                <a:gd name="T19" fmla="*/ 37 h 154"/>
                <a:gd name="T20" fmla="*/ 69 w 124"/>
                <a:gd name="T21" fmla="*/ 11 h 154"/>
                <a:gd name="T22" fmla="*/ 31 w 124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54">
                  <a:moveTo>
                    <a:pt x="31" y="73"/>
                  </a:moveTo>
                  <a:cubicBezTo>
                    <a:pt x="30" y="103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8"/>
                    <a:pt x="18" y="0"/>
                    <a:pt x="72" y="0"/>
                  </a:cubicBezTo>
                  <a:cubicBezTo>
                    <a:pt x="104" y="0"/>
                    <a:pt x="124" y="15"/>
                    <a:pt x="124" y="29"/>
                  </a:cubicBezTo>
                  <a:cubicBezTo>
                    <a:pt x="124" y="40"/>
                    <a:pt x="112" y="44"/>
                    <a:pt x="106" y="44"/>
                  </a:cubicBezTo>
                  <a:cubicBezTo>
                    <a:pt x="101" y="44"/>
                    <a:pt x="99" y="41"/>
                    <a:pt x="97" y="37"/>
                  </a:cubicBezTo>
                  <a:cubicBezTo>
                    <a:pt x="91" y="20"/>
                    <a:pt x="83" y="11"/>
                    <a:pt x="69" y="11"/>
                  </a:cubicBezTo>
                  <a:cubicBezTo>
                    <a:pt x="48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gray">
            <a:xfrm>
              <a:off x="3830" y="1973"/>
              <a:ext cx="297" cy="359"/>
            </a:xfrm>
            <a:custGeom>
              <a:avLst/>
              <a:gdLst>
                <a:gd name="T0" fmla="*/ 31 w 125"/>
                <a:gd name="T1" fmla="*/ 73 h 154"/>
                <a:gd name="T2" fmla="*/ 75 w 125"/>
                <a:gd name="T3" fmla="*/ 138 h 154"/>
                <a:gd name="T4" fmla="*/ 114 w 125"/>
                <a:gd name="T5" fmla="*/ 115 h 154"/>
                <a:gd name="T6" fmla="*/ 123 w 125"/>
                <a:gd name="T7" fmla="*/ 120 h 154"/>
                <a:gd name="T8" fmla="*/ 69 w 125"/>
                <a:gd name="T9" fmla="*/ 153 h 154"/>
                <a:gd name="T10" fmla="*/ 0 w 125"/>
                <a:gd name="T11" fmla="*/ 78 h 154"/>
                <a:gd name="T12" fmla="*/ 73 w 125"/>
                <a:gd name="T13" fmla="*/ 0 h 154"/>
                <a:gd name="T14" fmla="*/ 125 w 125"/>
                <a:gd name="T15" fmla="*/ 29 h 154"/>
                <a:gd name="T16" fmla="*/ 107 w 125"/>
                <a:gd name="T17" fmla="*/ 44 h 154"/>
                <a:gd name="T18" fmla="*/ 98 w 125"/>
                <a:gd name="T19" fmla="*/ 37 h 154"/>
                <a:gd name="T20" fmla="*/ 69 w 125"/>
                <a:gd name="T21" fmla="*/ 11 h 154"/>
                <a:gd name="T22" fmla="*/ 31 w 125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154">
                  <a:moveTo>
                    <a:pt x="31" y="73"/>
                  </a:moveTo>
                  <a:cubicBezTo>
                    <a:pt x="31" y="103"/>
                    <a:pt x="39" y="138"/>
                    <a:pt x="75" y="138"/>
                  </a:cubicBezTo>
                  <a:cubicBezTo>
                    <a:pt x="94" y="138"/>
                    <a:pt x="106" y="128"/>
                    <a:pt x="114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8" y="153"/>
                    <a:pt x="69" y="153"/>
                  </a:cubicBezTo>
                  <a:cubicBezTo>
                    <a:pt x="21" y="154"/>
                    <a:pt x="0" y="125"/>
                    <a:pt x="0" y="78"/>
                  </a:cubicBezTo>
                  <a:cubicBezTo>
                    <a:pt x="0" y="38"/>
                    <a:pt x="19" y="0"/>
                    <a:pt x="73" y="0"/>
                  </a:cubicBezTo>
                  <a:cubicBezTo>
                    <a:pt x="105" y="0"/>
                    <a:pt x="125" y="15"/>
                    <a:pt x="125" y="29"/>
                  </a:cubicBezTo>
                  <a:cubicBezTo>
                    <a:pt x="125" y="40"/>
                    <a:pt x="113" y="44"/>
                    <a:pt x="107" y="44"/>
                  </a:cubicBezTo>
                  <a:cubicBezTo>
                    <a:pt x="101" y="44"/>
                    <a:pt x="100" y="41"/>
                    <a:pt x="98" y="37"/>
                  </a:cubicBezTo>
                  <a:cubicBezTo>
                    <a:pt x="92" y="20"/>
                    <a:pt x="83" y="11"/>
                    <a:pt x="69" y="11"/>
                  </a:cubicBezTo>
                  <a:cubicBezTo>
                    <a:pt x="49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gray">
            <a:xfrm>
              <a:off x="4706" y="1973"/>
              <a:ext cx="349" cy="351"/>
            </a:xfrm>
            <a:custGeom>
              <a:avLst/>
              <a:gdLst>
                <a:gd name="T0" fmla="*/ 21 w 146"/>
                <a:gd name="T1" fmla="*/ 30 h 149"/>
                <a:gd name="T2" fmla="*/ 20 w 146"/>
                <a:gd name="T3" fmla="*/ 149 h 149"/>
                <a:gd name="T4" fmla="*/ 48 w 146"/>
                <a:gd name="T5" fmla="*/ 149 h 149"/>
                <a:gd name="T6" fmla="*/ 49 w 146"/>
                <a:gd name="T7" fmla="*/ 54 h 149"/>
                <a:gd name="T8" fmla="*/ 52 w 146"/>
                <a:gd name="T9" fmla="*/ 38 h 149"/>
                <a:gd name="T10" fmla="*/ 87 w 146"/>
                <a:gd name="T11" fmla="*/ 16 h 149"/>
                <a:gd name="T12" fmla="*/ 118 w 146"/>
                <a:gd name="T13" fmla="*/ 53 h 149"/>
                <a:gd name="T14" fmla="*/ 119 w 146"/>
                <a:gd name="T15" fmla="*/ 149 h 149"/>
                <a:gd name="T16" fmla="*/ 146 w 146"/>
                <a:gd name="T17" fmla="*/ 149 h 149"/>
                <a:gd name="T18" fmla="*/ 146 w 146"/>
                <a:gd name="T19" fmla="*/ 47 h 149"/>
                <a:gd name="T20" fmla="*/ 103 w 146"/>
                <a:gd name="T21" fmla="*/ 0 h 149"/>
                <a:gd name="T22" fmla="*/ 48 w 146"/>
                <a:gd name="T23" fmla="*/ 23 h 149"/>
                <a:gd name="T24" fmla="*/ 44 w 146"/>
                <a:gd name="T25" fmla="*/ 0 h 149"/>
                <a:gd name="T26" fmla="*/ 0 w 146"/>
                <a:gd name="T27" fmla="*/ 8 h 149"/>
                <a:gd name="T28" fmla="*/ 0 w 146"/>
                <a:gd name="T29" fmla="*/ 15 h 149"/>
                <a:gd name="T30" fmla="*/ 11 w 146"/>
                <a:gd name="T31" fmla="*/ 16 h 149"/>
                <a:gd name="T32" fmla="*/ 21 w 146"/>
                <a:gd name="T33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9">
                  <a:moveTo>
                    <a:pt x="21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7"/>
                    <a:pt x="49" y="42"/>
                    <a:pt x="52" y="38"/>
                  </a:cubicBezTo>
                  <a:cubicBezTo>
                    <a:pt x="58" y="26"/>
                    <a:pt x="71" y="16"/>
                    <a:pt x="87" y="16"/>
                  </a:cubicBezTo>
                  <a:cubicBezTo>
                    <a:pt x="107" y="16"/>
                    <a:pt x="118" y="28"/>
                    <a:pt x="118" y="53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17"/>
                    <a:pt x="130" y="0"/>
                    <a:pt x="103" y="0"/>
                  </a:cubicBezTo>
                  <a:cubicBezTo>
                    <a:pt x="81" y="0"/>
                    <a:pt x="67" y="11"/>
                    <a:pt x="48" y="2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5" name="Oval 21"/>
            <p:cNvSpPr>
              <a:spLocks noChangeArrowheads="1"/>
            </p:cNvSpPr>
            <p:nvPr userDrawn="1"/>
          </p:nvSpPr>
          <p:spPr bwMode="gray">
            <a:xfrm>
              <a:off x="4194" y="1823"/>
              <a:ext cx="89" cy="82"/>
            </a:xfrm>
            <a:prstGeom prst="ellipse">
              <a:avLst/>
            </a:pr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6" name="Freeform 22"/>
            <p:cNvSpPr>
              <a:spLocks/>
            </p:cNvSpPr>
            <p:nvPr userDrawn="1"/>
          </p:nvSpPr>
          <p:spPr bwMode="gray">
            <a:xfrm>
              <a:off x="4157" y="1973"/>
              <a:ext cx="119" cy="351"/>
            </a:xfrm>
            <a:custGeom>
              <a:avLst/>
              <a:gdLst>
                <a:gd name="T0" fmla="*/ 20 w 48"/>
                <a:gd name="T1" fmla="*/ 30 h 149"/>
                <a:gd name="T2" fmla="*/ 20 w 48"/>
                <a:gd name="T3" fmla="*/ 149 h 149"/>
                <a:gd name="T4" fmla="*/ 48 w 48"/>
                <a:gd name="T5" fmla="*/ 149 h 149"/>
                <a:gd name="T6" fmla="*/ 48 w 48"/>
                <a:gd name="T7" fmla="*/ 2 h 149"/>
                <a:gd name="T8" fmla="*/ 46 w 48"/>
                <a:gd name="T9" fmla="*/ 0 h 149"/>
                <a:gd name="T10" fmla="*/ 0 w 48"/>
                <a:gd name="T11" fmla="*/ 8 h 149"/>
                <a:gd name="T12" fmla="*/ 0 w 48"/>
                <a:gd name="T13" fmla="*/ 15 h 149"/>
                <a:gd name="T14" fmla="*/ 11 w 48"/>
                <a:gd name="T15" fmla="*/ 17 h 149"/>
                <a:gd name="T16" fmla="*/ 20 w 48"/>
                <a:gd name="T17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49">
                  <a:moveTo>
                    <a:pt x="20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9" y="18"/>
                    <a:pt x="20" y="19"/>
                    <a:pt x="20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578865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424613"/>
            <a:ext cx="792396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</a:rPr>
              <a:t>Page </a:t>
            </a:r>
            <a:fld id="{87F334AE-4EAC-4C2D-A638-92A76F09FCC4}" type="slidenum">
              <a:rPr lang="en-US" smtClean="0">
                <a:solidFill>
                  <a:srgbClr val="676767"/>
                </a:solidFill>
              </a:rPr>
              <a:pPr/>
              <a:t>‹#›</a:t>
            </a:fld>
            <a:endParaRPr lang="en-US" dirty="0">
              <a:solidFill>
                <a:srgbClr val="676767"/>
              </a:solidFill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 bwMode="gray">
          <a:xfrm>
            <a:off x="1153551" y="6424613"/>
            <a:ext cx="5718983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</a:rPr>
              <a:t>Bee Health Update to Sandra Peterson </a:t>
            </a:r>
            <a:r>
              <a:rPr lang="en-US" dirty="0" smtClean="0">
                <a:solidFill>
                  <a:srgbClr val="676767"/>
                </a:solidFill>
                <a:sym typeface="Wingdings"/>
              </a:rPr>
              <a:t> May 17, 2012</a:t>
            </a:r>
            <a:endParaRPr lang="en-US" dirty="0">
              <a:solidFill>
                <a:srgbClr val="676767"/>
              </a:solidFill>
            </a:endParaRPr>
          </a:p>
        </p:txBody>
      </p:sp>
      <p:grpSp>
        <p:nvGrpSpPr>
          <p:cNvPr id="8" name="Group 5"/>
          <p:cNvGrpSpPr>
            <a:grpSpLocks noChangeAspect="1"/>
          </p:cNvGrpSpPr>
          <p:nvPr userDrawn="1"/>
        </p:nvGrpSpPr>
        <p:grpSpPr bwMode="auto">
          <a:xfrm>
            <a:off x="7432675" y="6570663"/>
            <a:ext cx="1241425" cy="142875"/>
            <a:chOff x="-22" y="1823"/>
            <a:chExt cx="5804" cy="673"/>
          </a:xfrm>
        </p:grpSpPr>
        <p:sp>
          <p:nvSpPr>
            <p:cNvPr id="9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-22" y="1823"/>
              <a:ext cx="5804" cy="6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-22" y="1838"/>
              <a:ext cx="393" cy="486"/>
            </a:xfrm>
            <a:custGeom>
              <a:avLst/>
              <a:gdLst>
                <a:gd name="T0" fmla="*/ 93 w 167"/>
                <a:gd name="T1" fmla="*/ 206 h 206"/>
                <a:gd name="T2" fmla="*/ 167 w 167"/>
                <a:gd name="T3" fmla="*/ 149 h 206"/>
                <a:gd name="T4" fmla="*/ 113 w 167"/>
                <a:gd name="T5" fmla="*/ 94 h 206"/>
                <a:gd name="T6" fmla="*/ 113 w 167"/>
                <a:gd name="T7" fmla="*/ 93 h 206"/>
                <a:gd name="T8" fmla="*/ 158 w 167"/>
                <a:gd name="T9" fmla="*/ 48 h 206"/>
                <a:gd name="T10" fmla="*/ 139 w 167"/>
                <a:gd name="T11" fmla="*/ 11 h 206"/>
                <a:gd name="T12" fmla="*/ 86 w 167"/>
                <a:gd name="T13" fmla="*/ 0 h 206"/>
                <a:gd name="T14" fmla="*/ 0 w 167"/>
                <a:gd name="T15" fmla="*/ 0 h 206"/>
                <a:gd name="T16" fmla="*/ 0 w 167"/>
                <a:gd name="T17" fmla="*/ 9 h 206"/>
                <a:gd name="T18" fmla="*/ 27 w 167"/>
                <a:gd name="T19" fmla="*/ 28 h 206"/>
                <a:gd name="T20" fmla="*/ 27 w 167"/>
                <a:gd name="T21" fmla="*/ 179 h 206"/>
                <a:gd name="T22" fmla="*/ 0 w 167"/>
                <a:gd name="T23" fmla="*/ 198 h 206"/>
                <a:gd name="T24" fmla="*/ 0 w 167"/>
                <a:gd name="T25" fmla="*/ 206 h 206"/>
                <a:gd name="T26" fmla="*/ 93 w 167"/>
                <a:gd name="T27" fmla="*/ 206 h 206"/>
                <a:gd name="T28" fmla="*/ 57 w 167"/>
                <a:gd name="T29" fmla="*/ 101 h 206"/>
                <a:gd name="T30" fmla="*/ 78 w 167"/>
                <a:gd name="T31" fmla="*/ 101 h 206"/>
                <a:gd name="T32" fmla="*/ 135 w 167"/>
                <a:gd name="T33" fmla="*/ 151 h 206"/>
                <a:gd name="T34" fmla="*/ 85 w 167"/>
                <a:gd name="T35" fmla="*/ 196 h 206"/>
                <a:gd name="T36" fmla="*/ 57 w 167"/>
                <a:gd name="T37" fmla="*/ 173 h 206"/>
                <a:gd name="T38" fmla="*/ 57 w 167"/>
                <a:gd name="T39" fmla="*/ 101 h 206"/>
                <a:gd name="T40" fmla="*/ 57 w 167"/>
                <a:gd name="T41" fmla="*/ 26 h 206"/>
                <a:gd name="T42" fmla="*/ 81 w 167"/>
                <a:gd name="T43" fmla="*/ 11 h 206"/>
                <a:gd name="T44" fmla="*/ 126 w 167"/>
                <a:gd name="T45" fmla="*/ 49 h 206"/>
                <a:gd name="T46" fmla="*/ 76 w 167"/>
                <a:gd name="T47" fmla="*/ 90 h 206"/>
                <a:gd name="T48" fmla="*/ 57 w 167"/>
                <a:gd name="T49" fmla="*/ 90 h 206"/>
                <a:gd name="T50" fmla="*/ 57 w 167"/>
                <a:gd name="T51" fmla="*/ 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6">
                  <a:moveTo>
                    <a:pt x="93" y="206"/>
                  </a:moveTo>
                  <a:cubicBezTo>
                    <a:pt x="138" y="206"/>
                    <a:pt x="167" y="190"/>
                    <a:pt x="167" y="149"/>
                  </a:cubicBezTo>
                  <a:cubicBezTo>
                    <a:pt x="167" y="113"/>
                    <a:pt x="142" y="98"/>
                    <a:pt x="113" y="9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41" y="88"/>
                    <a:pt x="158" y="71"/>
                    <a:pt x="158" y="48"/>
                  </a:cubicBezTo>
                  <a:cubicBezTo>
                    <a:pt x="158" y="31"/>
                    <a:pt x="151" y="19"/>
                    <a:pt x="139" y="11"/>
                  </a:cubicBezTo>
                  <a:cubicBezTo>
                    <a:pt x="127" y="3"/>
                    <a:pt x="110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6" y="11"/>
                    <a:pt x="27" y="11"/>
                    <a:pt x="27" y="28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7" y="195"/>
                    <a:pt x="26" y="196"/>
                    <a:pt x="0" y="198"/>
                  </a:cubicBezTo>
                  <a:cubicBezTo>
                    <a:pt x="0" y="206"/>
                    <a:pt x="0" y="206"/>
                    <a:pt x="0" y="206"/>
                  </a:cubicBezTo>
                  <a:lnTo>
                    <a:pt x="93" y="206"/>
                  </a:lnTo>
                  <a:close/>
                  <a:moveTo>
                    <a:pt x="57" y="101"/>
                  </a:moveTo>
                  <a:cubicBezTo>
                    <a:pt x="78" y="101"/>
                    <a:pt x="78" y="101"/>
                    <a:pt x="78" y="101"/>
                  </a:cubicBezTo>
                  <a:cubicBezTo>
                    <a:pt x="115" y="101"/>
                    <a:pt x="135" y="119"/>
                    <a:pt x="135" y="151"/>
                  </a:cubicBezTo>
                  <a:cubicBezTo>
                    <a:pt x="135" y="186"/>
                    <a:pt x="111" y="196"/>
                    <a:pt x="85" y="196"/>
                  </a:cubicBezTo>
                  <a:cubicBezTo>
                    <a:pt x="61" y="196"/>
                    <a:pt x="57" y="192"/>
                    <a:pt x="57" y="173"/>
                  </a:cubicBezTo>
                  <a:lnTo>
                    <a:pt x="57" y="101"/>
                  </a:lnTo>
                  <a:close/>
                  <a:moveTo>
                    <a:pt x="57" y="26"/>
                  </a:moveTo>
                  <a:cubicBezTo>
                    <a:pt x="57" y="13"/>
                    <a:pt x="57" y="11"/>
                    <a:pt x="81" y="11"/>
                  </a:cubicBezTo>
                  <a:cubicBezTo>
                    <a:pt x="102" y="10"/>
                    <a:pt x="126" y="19"/>
                    <a:pt x="126" y="49"/>
                  </a:cubicBezTo>
                  <a:cubicBezTo>
                    <a:pt x="126" y="79"/>
                    <a:pt x="107" y="90"/>
                    <a:pt x="76" y="90"/>
                  </a:cubicBezTo>
                  <a:cubicBezTo>
                    <a:pt x="57" y="90"/>
                    <a:pt x="57" y="90"/>
                    <a:pt x="57" y="90"/>
                  </a:cubicBezTo>
                  <a:lnTo>
                    <a:pt x="57" y="2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gray">
            <a:xfrm>
              <a:off x="431" y="1973"/>
              <a:ext cx="319" cy="359"/>
            </a:xfrm>
            <a:custGeom>
              <a:avLst/>
              <a:gdLst>
                <a:gd name="T0" fmla="*/ 87 w 135"/>
                <a:gd name="T1" fmla="*/ 107 h 153"/>
                <a:gd name="T2" fmla="*/ 57 w 135"/>
                <a:gd name="T3" fmla="*/ 137 h 153"/>
                <a:gd name="T4" fmla="*/ 30 w 135"/>
                <a:gd name="T5" fmla="*/ 107 h 153"/>
                <a:gd name="T6" fmla="*/ 53 w 135"/>
                <a:gd name="T7" fmla="*/ 79 h 153"/>
                <a:gd name="T8" fmla="*/ 87 w 135"/>
                <a:gd name="T9" fmla="*/ 65 h 153"/>
                <a:gd name="T10" fmla="*/ 87 w 135"/>
                <a:gd name="T11" fmla="*/ 107 h 153"/>
                <a:gd name="T12" fmla="*/ 114 w 135"/>
                <a:gd name="T13" fmla="*/ 39 h 153"/>
                <a:gd name="T14" fmla="*/ 65 w 135"/>
                <a:gd name="T15" fmla="*/ 0 h 153"/>
                <a:gd name="T16" fmla="*/ 5 w 135"/>
                <a:gd name="T17" fmla="*/ 34 h 153"/>
                <a:gd name="T18" fmla="*/ 22 w 135"/>
                <a:gd name="T19" fmla="*/ 48 h 153"/>
                <a:gd name="T20" fmla="*/ 31 w 135"/>
                <a:gd name="T21" fmla="*/ 39 h 153"/>
                <a:gd name="T22" fmla="*/ 62 w 135"/>
                <a:gd name="T23" fmla="*/ 10 h 153"/>
                <a:gd name="T24" fmla="*/ 87 w 135"/>
                <a:gd name="T25" fmla="*/ 40 h 153"/>
                <a:gd name="T26" fmla="*/ 87 w 135"/>
                <a:gd name="T27" fmla="*/ 53 h 153"/>
                <a:gd name="T28" fmla="*/ 27 w 135"/>
                <a:gd name="T29" fmla="*/ 75 h 153"/>
                <a:gd name="T30" fmla="*/ 0 w 135"/>
                <a:gd name="T31" fmla="*/ 111 h 153"/>
                <a:gd name="T32" fmla="*/ 43 w 135"/>
                <a:gd name="T33" fmla="*/ 153 h 153"/>
                <a:gd name="T34" fmla="*/ 87 w 135"/>
                <a:gd name="T35" fmla="*/ 135 h 153"/>
                <a:gd name="T36" fmla="*/ 90 w 135"/>
                <a:gd name="T37" fmla="*/ 153 h 153"/>
                <a:gd name="T38" fmla="*/ 135 w 135"/>
                <a:gd name="T39" fmla="*/ 146 h 153"/>
                <a:gd name="T40" fmla="*/ 135 w 135"/>
                <a:gd name="T41" fmla="*/ 138 h 153"/>
                <a:gd name="T42" fmla="*/ 123 w 135"/>
                <a:gd name="T43" fmla="*/ 137 h 153"/>
                <a:gd name="T44" fmla="*/ 114 w 135"/>
                <a:gd name="T45" fmla="*/ 121 h 153"/>
                <a:gd name="T46" fmla="*/ 114 w 135"/>
                <a:gd name="T47" fmla="*/ 3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53">
                  <a:moveTo>
                    <a:pt x="87" y="107"/>
                  </a:moveTo>
                  <a:cubicBezTo>
                    <a:pt x="87" y="131"/>
                    <a:pt x="69" y="137"/>
                    <a:pt x="57" y="137"/>
                  </a:cubicBezTo>
                  <a:cubicBezTo>
                    <a:pt x="39" y="137"/>
                    <a:pt x="30" y="124"/>
                    <a:pt x="30" y="107"/>
                  </a:cubicBezTo>
                  <a:cubicBezTo>
                    <a:pt x="30" y="93"/>
                    <a:pt x="36" y="85"/>
                    <a:pt x="53" y="79"/>
                  </a:cubicBezTo>
                  <a:cubicBezTo>
                    <a:pt x="65" y="75"/>
                    <a:pt x="81" y="69"/>
                    <a:pt x="87" y="65"/>
                  </a:cubicBezTo>
                  <a:lnTo>
                    <a:pt x="87" y="107"/>
                  </a:lnTo>
                  <a:close/>
                  <a:moveTo>
                    <a:pt x="114" y="39"/>
                  </a:moveTo>
                  <a:cubicBezTo>
                    <a:pt x="114" y="22"/>
                    <a:pt x="110" y="0"/>
                    <a:pt x="65" y="0"/>
                  </a:cubicBezTo>
                  <a:cubicBezTo>
                    <a:pt x="32" y="0"/>
                    <a:pt x="5" y="17"/>
                    <a:pt x="5" y="34"/>
                  </a:cubicBezTo>
                  <a:cubicBezTo>
                    <a:pt x="5" y="43"/>
                    <a:pt x="16" y="48"/>
                    <a:pt x="22" y="48"/>
                  </a:cubicBezTo>
                  <a:cubicBezTo>
                    <a:pt x="28" y="48"/>
                    <a:pt x="30" y="45"/>
                    <a:pt x="31" y="39"/>
                  </a:cubicBezTo>
                  <a:cubicBezTo>
                    <a:pt x="38" y="17"/>
                    <a:pt x="50" y="10"/>
                    <a:pt x="62" y="10"/>
                  </a:cubicBezTo>
                  <a:cubicBezTo>
                    <a:pt x="74" y="10"/>
                    <a:pt x="87" y="16"/>
                    <a:pt x="87" y="40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0" y="60"/>
                    <a:pt x="51" y="68"/>
                    <a:pt x="27" y="75"/>
                  </a:cubicBezTo>
                  <a:cubicBezTo>
                    <a:pt x="6" y="82"/>
                    <a:pt x="0" y="97"/>
                    <a:pt x="0" y="111"/>
                  </a:cubicBezTo>
                  <a:cubicBezTo>
                    <a:pt x="0" y="133"/>
                    <a:pt x="15" y="153"/>
                    <a:pt x="43" y="153"/>
                  </a:cubicBezTo>
                  <a:cubicBezTo>
                    <a:pt x="61" y="152"/>
                    <a:pt x="77" y="141"/>
                    <a:pt x="87" y="135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15" y="136"/>
                    <a:pt x="114" y="133"/>
                    <a:pt x="114" y="121"/>
                  </a:cubicBezTo>
                  <a:lnTo>
                    <a:pt x="114" y="3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>
              <a:off x="742" y="1980"/>
              <a:ext cx="379" cy="516"/>
            </a:xfrm>
            <a:custGeom>
              <a:avLst/>
              <a:gdLst>
                <a:gd name="T0" fmla="*/ 0 w 159"/>
                <a:gd name="T1" fmla="*/ 0 h 219"/>
                <a:gd name="T2" fmla="*/ 0 w 159"/>
                <a:gd name="T3" fmla="*/ 9 h 219"/>
                <a:gd name="T4" fmla="*/ 22 w 159"/>
                <a:gd name="T5" fmla="*/ 25 h 219"/>
                <a:gd name="T6" fmla="*/ 69 w 159"/>
                <a:gd name="T7" fmla="*/ 144 h 219"/>
                <a:gd name="T8" fmla="*/ 72 w 159"/>
                <a:gd name="T9" fmla="*/ 159 h 219"/>
                <a:gd name="T10" fmla="*/ 64 w 159"/>
                <a:gd name="T11" fmla="*/ 184 h 219"/>
                <a:gd name="T12" fmla="*/ 51 w 159"/>
                <a:gd name="T13" fmla="*/ 197 h 219"/>
                <a:gd name="T14" fmla="*/ 40 w 159"/>
                <a:gd name="T15" fmla="*/ 191 h 219"/>
                <a:gd name="T16" fmla="*/ 31 w 159"/>
                <a:gd name="T17" fmla="*/ 186 h 219"/>
                <a:gd name="T18" fmla="*/ 18 w 159"/>
                <a:gd name="T19" fmla="*/ 203 h 219"/>
                <a:gd name="T20" fmla="*/ 39 w 159"/>
                <a:gd name="T21" fmla="*/ 219 h 219"/>
                <a:gd name="T22" fmla="*/ 81 w 159"/>
                <a:gd name="T23" fmla="*/ 171 h 219"/>
                <a:gd name="T24" fmla="*/ 137 w 159"/>
                <a:gd name="T25" fmla="*/ 24 h 219"/>
                <a:gd name="T26" fmla="*/ 159 w 159"/>
                <a:gd name="T27" fmla="*/ 9 h 219"/>
                <a:gd name="T28" fmla="*/ 159 w 159"/>
                <a:gd name="T29" fmla="*/ 0 h 219"/>
                <a:gd name="T30" fmla="*/ 101 w 159"/>
                <a:gd name="T31" fmla="*/ 0 h 219"/>
                <a:gd name="T32" fmla="*/ 101 w 159"/>
                <a:gd name="T33" fmla="*/ 9 h 219"/>
                <a:gd name="T34" fmla="*/ 117 w 159"/>
                <a:gd name="T35" fmla="*/ 11 h 219"/>
                <a:gd name="T36" fmla="*/ 121 w 159"/>
                <a:gd name="T37" fmla="*/ 21 h 219"/>
                <a:gd name="T38" fmla="*/ 88 w 159"/>
                <a:gd name="T39" fmla="*/ 119 h 219"/>
                <a:gd name="T40" fmla="*/ 87 w 159"/>
                <a:gd name="T41" fmla="*/ 119 h 219"/>
                <a:gd name="T42" fmla="*/ 51 w 159"/>
                <a:gd name="T43" fmla="*/ 19 h 219"/>
                <a:gd name="T44" fmla="*/ 55 w 159"/>
                <a:gd name="T45" fmla="*/ 10 h 219"/>
                <a:gd name="T46" fmla="*/ 68 w 159"/>
                <a:gd name="T47" fmla="*/ 9 h 219"/>
                <a:gd name="T48" fmla="*/ 68 w 159"/>
                <a:gd name="T49" fmla="*/ 0 h 219"/>
                <a:gd name="T50" fmla="*/ 0 w 159"/>
                <a:gd name="T5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" h="21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10"/>
                    <a:pt x="17" y="11"/>
                    <a:pt x="22" y="25"/>
                  </a:cubicBezTo>
                  <a:cubicBezTo>
                    <a:pt x="37" y="60"/>
                    <a:pt x="62" y="124"/>
                    <a:pt x="69" y="144"/>
                  </a:cubicBezTo>
                  <a:cubicBezTo>
                    <a:pt x="71" y="149"/>
                    <a:pt x="72" y="154"/>
                    <a:pt x="72" y="159"/>
                  </a:cubicBezTo>
                  <a:cubicBezTo>
                    <a:pt x="72" y="166"/>
                    <a:pt x="69" y="175"/>
                    <a:pt x="64" y="184"/>
                  </a:cubicBezTo>
                  <a:cubicBezTo>
                    <a:pt x="60" y="194"/>
                    <a:pt x="55" y="197"/>
                    <a:pt x="51" y="197"/>
                  </a:cubicBezTo>
                  <a:cubicBezTo>
                    <a:pt x="48" y="197"/>
                    <a:pt x="46" y="196"/>
                    <a:pt x="40" y="191"/>
                  </a:cubicBezTo>
                  <a:cubicBezTo>
                    <a:pt x="37" y="188"/>
                    <a:pt x="35" y="186"/>
                    <a:pt x="31" y="186"/>
                  </a:cubicBezTo>
                  <a:cubicBezTo>
                    <a:pt x="26" y="186"/>
                    <a:pt x="18" y="194"/>
                    <a:pt x="18" y="203"/>
                  </a:cubicBezTo>
                  <a:cubicBezTo>
                    <a:pt x="18" y="210"/>
                    <a:pt x="27" y="219"/>
                    <a:pt x="39" y="219"/>
                  </a:cubicBezTo>
                  <a:cubicBezTo>
                    <a:pt x="51" y="219"/>
                    <a:pt x="66" y="215"/>
                    <a:pt x="81" y="171"/>
                  </a:cubicBezTo>
                  <a:cubicBezTo>
                    <a:pt x="100" y="118"/>
                    <a:pt x="127" y="45"/>
                    <a:pt x="137" y="24"/>
                  </a:cubicBezTo>
                  <a:cubicBezTo>
                    <a:pt x="142" y="12"/>
                    <a:pt x="144" y="10"/>
                    <a:pt x="159" y="9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22" y="11"/>
                    <a:pt x="123" y="15"/>
                    <a:pt x="121" y="21"/>
                  </a:cubicBezTo>
                  <a:cubicBezTo>
                    <a:pt x="117" y="39"/>
                    <a:pt x="101" y="84"/>
                    <a:pt x="88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74" y="83"/>
                    <a:pt x="62" y="51"/>
                    <a:pt x="51" y="19"/>
                  </a:cubicBezTo>
                  <a:cubicBezTo>
                    <a:pt x="49" y="14"/>
                    <a:pt x="48" y="11"/>
                    <a:pt x="55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gray">
            <a:xfrm>
              <a:off x="1121" y="1973"/>
              <a:ext cx="304" cy="359"/>
            </a:xfrm>
            <a:custGeom>
              <a:avLst/>
              <a:gdLst>
                <a:gd name="T0" fmla="*/ 129 w 129"/>
                <a:gd name="T1" fmla="*/ 60 h 153"/>
                <a:gd name="T2" fmla="*/ 69 w 129"/>
                <a:gd name="T3" fmla="*/ 0 h 153"/>
                <a:gd name="T4" fmla="*/ 0 w 129"/>
                <a:gd name="T5" fmla="*/ 78 h 153"/>
                <a:gd name="T6" fmla="*/ 69 w 129"/>
                <a:gd name="T7" fmla="*/ 153 h 153"/>
                <a:gd name="T8" fmla="*/ 124 w 129"/>
                <a:gd name="T9" fmla="*/ 120 h 153"/>
                <a:gd name="T10" fmla="*/ 114 w 129"/>
                <a:gd name="T11" fmla="*/ 115 h 153"/>
                <a:gd name="T12" fmla="*/ 75 w 129"/>
                <a:gd name="T13" fmla="*/ 138 h 153"/>
                <a:gd name="T14" fmla="*/ 31 w 129"/>
                <a:gd name="T15" fmla="*/ 71 h 153"/>
                <a:gd name="T16" fmla="*/ 117 w 129"/>
                <a:gd name="T17" fmla="*/ 71 h 153"/>
                <a:gd name="T18" fmla="*/ 129 w 129"/>
                <a:gd name="T19" fmla="*/ 60 h 153"/>
                <a:gd name="T20" fmla="*/ 98 w 129"/>
                <a:gd name="T21" fmla="*/ 50 h 153"/>
                <a:gd name="T22" fmla="*/ 88 w 129"/>
                <a:gd name="T23" fmla="*/ 60 h 153"/>
                <a:gd name="T24" fmla="*/ 32 w 129"/>
                <a:gd name="T25" fmla="*/ 60 h 153"/>
                <a:gd name="T26" fmla="*/ 67 w 129"/>
                <a:gd name="T27" fmla="*/ 10 h 153"/>
                <a:gd name="T28" fmla="*/ 98 w 129"/>
                <a:gd name="T29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53">
                  <a:moveTo>
                    <a:pt x="129" y="60"/>
                  </a:moveTo>
                  <a:cubicBezTo>
                    <a:pt x="129" y="42"/>
                    <a:pt x="124" y="0"/>
                    <a:pt x="69" y="0"/>
                  </a:cubicBezTo>
                  <a:cubicBezTo>
                    <a:pt x="22" y="0"/>
                    <a:pt x="0" y="33"/>
                    <a:pt x="0" y="78"/>
                  </a:cubicBezTo>
                  <a:cubicBezTo>
                    <a:pt x="0" y="125"/>
                    <a:pt x="21" y="153"/>
                    <a:pt x="69" y="153"/>
                  </a:cubicBezTo>
                  <a:cubicBezTo>
                    <a:pt x="98" y="152"/>
                    <a:pt x="115" y="139"/>
                    <a:pt x="124" y="12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06" y="128"/>
                    <a:pt x="95" y="138"/>
                    <a:pt x="75" y="138"/>
                  </a:cubicBezTo>
                  <a:cubicBezTo>
                    <a:pt x="38" y="138"/>
                    <a:pt x="31" y="102"/>
                    <a:pt x="31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4" y="71"/>
                    <a:pt x="129" y="70"/>
                    <a:pt x="129" y="60"/>
                  </a:cubicBezTo>
                  <a:close/>
                  <a:moveTo>
                    <a:pt x="98" y="50"/>
                  </a:moveTo>
                  <a:cubicBezTo>
                    <a:pt x="98" y="56"/>
                    <a:pt x="96" y="60"/>
                    <a:pt x="8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48"/>
                    <a:pt x="36" y="10"/>
                    <a:pt x="67" y="10"/>
                  </a:cubicBezTo>
                  <a:cubicBezTo>
                    <a:pt x="95" y="10"/>
                    <a:pt x="98" y="39"/>
                    <a:pt x="98" y="5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gray">
            <a:xfrm>
              <a:off x="1470" y="1973"/>
              <a:ext cx="252" cy="351"/>
            </a:xfrm>
            <a:custGeom>
              <a:avLst/>
              <a:gdLst>
                <a:gd name="T0" fmla="*/ 46 w 104"/>
                <a:gd name="T1" fmla="*/ 0 h 149"/>
                <a:gd name="T2" fmla="*/ 0 w 104"/>
                <a:gd name="T3" fmla="*/ 7 h 149"/>
                <a:gd name="T4" fmla="*/ 0 w 104"/>
                <a:gd name="T5" fmla="*/ 15 h 149"/>
                <a:gd name="T6" fmla="*/ 12 w 104"/>
                <a:gd name="T7" fmla="*/ 16 h 149"/>
                <a:gd name="T8" fmla="*/ 21 w 104"/>
                <a:gd name="T9" fmla="*/ 30 h 149"/>
                <a:gd name="T10" fmla="*/ 21 w 104"/>
                <a:gd name="T11" fmla="*/ 149 h 149"/>
                <a:gd name="T12" fmla="*/ 49 w 104"/>
                <a:gd name="T13" fmla="*/ 149 h 149"/>
                <a:gd name="T14" fmla="*/ 49 w 104"/>
                <a:gd name="T15" fmla="*/ 54 h 149"/>
                <a:gd name="T16" fmla="*/ 66 w 104"/>
                <a:gd name="T17" fmla="*/ 23 h 149"/>
                <a:gd name="T18" fmla="*/ 85 w 104"/>
                <a:gd name="T19" fmla="*/ 30 h 149"/>
                <a:gd name="T20" fmla="*/ 91 w 104"/>
                <a:gd name="T21" fmla="*/ 31 h 149"/>
                <a:gd name="T22" fmla="*/ 104 w 104"/>
                <a:gd name="T23" fmla="*/ 14 h 149"/>
                <a:gd name="T24" fmla="*/ 89 w 104"/>
                <a:gd name="T25" fmla="*/ 0 h 149"/>
                <a:gd name="T26" fmla="*/ 49 w 104"/>
                <a:gd name="T27" fmla="*/ 24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7"/>
                    <a:pt x="21" y="19"/>
                    <a:pt x="21" y="30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31"/>
                    <a:pt x="59" y="23"/>
                    <a:pt x="66" y="23"/>
                  </a:cubicBezTo>
                  <a:cubicBezTo>
                    <a:pt x="71" y="23"/>
                    <a:pt x="76" y="25"/>
                    <a:pt x="85" y="30"/>
                  </a:cubicBezTo>
                  <a:cubicBezTo>
                    <a:pt x="87" y="31"/>
                    <a:pt x="89" y="31"/>
                    <a:pt x="91" y="31"/>
                  </a:cubicBezTo>
                  <a:cubicBezTo>
                    <a:pt x="98" y="31"/>
                    <a:pt x="104" y="24"/>
                    <a:pt x="104" y="14"/>
                  </a:cubicBezTo>
                  <a:cubicBezTo>
                    <a:pt x="104" y="8"/>
                    <a:pt x="100" y="0"/>
                    <a:pt x="89" y="0"/>
                  </a:cubicBezTo>
                  <a:cubicBezTo>
                    <a:pt x="78" y="0"/>
                    <a:pt x="69" y="6"/>
                    <a:pt x="49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gray">
            <a:xfrm>
              <a:off x="2360" y="1973"/>
              <a:ext cx="245" cy="351"/>
            </a:xfrm>
            <a:custGeom>
              <a:avLst/>
              <a:gdLst>
                <a:gd name="T0" fmla="*/ 46 w 104"/>
                <a:gd name="T1" fmla="*/ 0 h 149"/>
                <a:gd name="T2" fmla="*/ 49 w 104"/>
                <a:gd name="T3" fmla="*/ 24 h 149"/>
                <a:gd name="T4" fmla="*/ 89 w 104"/>
                <a:gd name="T5" fmla="*/ 0 h 149"/>
                <a:gd name="T6" fmla="*/ 104 w 104"/>
                <a:gd name="T7" fmla="*/ 15 h 149"/>
                <a:gd name="T8" fmla="*/ 91 w 104"/>
                <a:gd name="T9" fmla="*/ 31 h 149"/>
                <a:gd name="T10" fmla="*/ 85 w 104"/>
                <a:gd name="T11" fmla="*/ 30 h 149"/>
                <a:gd name="T12" fmla="*/ 66 w 104"/>
                <a:gd name="T13" fmla="*/ 23 h 149"/>
                <a:gd name="T14" fmla="*/ 49 w 104"/>
                <a:gd name="T15" fmla="*/ 54 h 149"/>
                <a:gd name="T16" fmla="*/ 49 w 104"/>
                <a:gd name="T17" fmla="*/ 149 h 149"/>
                <a:gd name="T18" fmla="*/ 21 w 104"/>
                <a:gd name="T19" fmla="*/ 149 h 149"/>
                <a:gd name="T20" fmla="*/ 21 w 104"/>
                <a:gd name="T21" fmla="*/ 30 h 149"/>
                <a:gd name="T22" fmla="*/ 12 w 104"/>
                <a:gd name="T23" fmla="*/ 16 h 149"/>
                <a:gd name="T24" fmla="*/ 0 w 104"/>
                <a:gd name="T25" fmla="*/ 15 h 149"/>
                <a:gd name="T26" fmla="*/ 0 w 104"/>
                <a:gd name="T27" fmla="*/ 7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69" y="7"/>
                    <a:pt x="78" y="0"/>
                    <a:pt x="89" y="0"/>
                  </a:cubicBezTo>
                  <a:cubicBezTo>
                    <a:pt x="100" y="0"/>
                    <a:pt x="104" y="8"/>
                    <a:pt x="104" y="15"/>
                  </a:cubicBezTo>
                  <a:cubicBezTo>
                    <a:pt x="104" y="24"/>
                    <a:pt x="98" y="31"/>
                    <a:pt x="91" y="31"/>
                  </a:cubicBezTo>
                  <a:cubicBezTo>
                    <a:pt x="89" y="31"/>
                    <a:pt x="87" y="31"/>
                    <a:pt x="85" y="30"/>
                  </a:cubicBezTo>
                  <a:cubicBezTo>
                    <a:pt x="76" y="25"/>
                    <a:pt x="71" y="23"/>
                    <a:pt x="66" y="23"/>
                  </a:cubicBezTo>
                  <a:cubicBezTo>
                    <a:pt x="59" y="23"/>
                    <a:pt x="49" y="31"/>
                    <a:pt x="49" y="54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9"/>
                    <a:pt x="20" y="18"/>
                    <a:pt x="1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gray">
            <a:xfrm>
              <a:off x="1893" y="1823"/>
              <a:ext cx="423" cy="508"/>
            </a:xfrm>
            <a:custGeom>
              <a:avLst/>
              <a:gdLst>
                <a:gd name="T0" fmla="*/ 174 w 179"/>
                <a:gd name="T1" fmla="*/ 12 h 215"/>
                <a:gd name="T2" fmla="*/ 111 w 179"/>
                <a:gd name="T3" fmla="*/ 0 h 215"/>
                <a:gd name="T4" fmla="*/ 27 w 179"/>
                <a:gd name="T5" fmla="*/ 31 h 215"/>
                <a:gd name="T6" fmla="*/ 0 w 179"/>
                <a:gd name="T7" fmla="*/ 109 h 215"/>
                <a:gd name="T8" fmla="*/ 28 w 179"/>
                <a:gd name="T9" fmla="*/ 190 h 215"/>
                <a:gd name="T10" fmla="*/ 109 w 179"/>
                <a:gd name="T11" fmla="*/ 215 h 215"/>
                <a:gd name="T12" fmla="*/ 175 w 179"/>
                <a:gd name="T13" fmla="*/ 201 h 215"/>
                <a:gd name="T14" fmla="*/ 179 w 179"/>
                <a:gd name="T15" fmla="*/ 151 h 215"/>
                <a:gd name="T16" fmla="*/ 170 w 179"/>
                <a:gd name="T17" fmla="*/ 151 h 215"/>
                <a:gd name="T18" fmla="*/ 108 w 179"/>
                <a:gd name="T19" fmla="*/ 205 h 215"/>
                <a:gd name="T20" fmla="*/ 33 w 179"/>
                <a:gd name="T21" fmla="*/ 108 h 215"/>
                <a:gd name="T22" fmla="*/ 108 w 179"/>
                <a:gd name="T23" fmla="*/ 10 h 215"/>
                <a:gd name="T24" fmla="*/ 165 w 179"/>
                <a:gd name="T25" fmla="*/ 58 h 215"/>
                <a:gd name="T26" fmla="*/ 174 w 179"/>
                <a:gd name="T27" fmla="*/ 58 h 215"/>
                <a:gd name="T28" fmla="*/ 174 w 179"/>
                <a:gd name="T29" fmla="*/ 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215">
                  <a:moveTo>
                    <a:pt x="174" y="12"/>
                  </a:moveTo>
                  <a:cubicBezTo>
                    <a:pt x="161" y="5"/>
                    <a:pt x="138" y="0"/>
                    <a:pt x="111" y="0"/>
                  </a:cubicBezTo>
                  <a:cubicBezTo>
                    <a:pt x="74" y="0"/>
                    <a:pt x="45" y="11"/>
                    <a:pt x="27" y="31"/>
                  </a:cubicBezTo>
                  <a:cubicBezTo>
                    <a:pt x="10" y="50"/>
                    <a:pt x="0" y="75"/>
                    <a:pt x="0" y="109"/>
                  </a:cubicBezTo>
                  <a:cubicBezTo>
                    <a:pt x="0" y="144"/>
                    <a:pt x="10" y="172"/>
                    <a:pt x="28" y="190"/>
                  </a:cubicBezTo>
                  <a:cubicBezTo>
                    <a:pt x="47" y="208"/>
                    <a:pt x="76" y="215"/>
                    <a:pt x="109" y="215"/>
                  </a:cubicBezTo>
                  <a:cubicBezTo>
                    <a:pt x="133" y="215"/>
                    <a:pt x="161" y="209"/>
                    <a:pt x="175" y="201"/>
                  </a:cubicBezTo>
                  <a:cubicBezTo>
                    <a:pt x="179" y="151"/>
                    <a:pt x="179" y="151"/>
                    <a:pt x="179" y="151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62" y="182"/>
                    <a:pt x="147" y="205"/>
                    <a:pt x="108" y="205"/>
                  </a:cubicBezTo>
                  <a:cubicBezTo>
                    <a:pt x="46" y="205"/>
                    <a:pt x="33" y="144"/>
                    <a:pt x="33" y="108"/>
                  </a:cubicBezTo>
                  <a:cubicBezTo>
                    <a:pt x="33" y="59"/>
                    <a:pt x="53" y="10"/>
                    <a:pt x="108" y="10"/>
                  </a:cubicBezTo>
                  <a:cubicBezTo>
                    <a:pt x="139" y="10"/>
                    <a:pt x="160" y="23"/>
                    <a:pt x="165" y="58"/>
                  </a:cubicBezTo>
                  <a:cubicBezTo>
                    <a:pt x="174" y="58"/>
                    <a:pt x="174" y="58"/>
                    <a:pt x="174" y="58"/>
                  </a:cubicBezTo>
                  <a:lnTo>
                    <a:pt x="174" y="1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gray">
            <a:xfrm>
              <a:off x="2620" y="1973"/>
              <a:ext cx="334" cy="359"/>
            </a:xfrm>
            <a:custGeom>
              <a:avLst/>
              <a:gdLst>
                <a:gd name="T0" fmla="*/ 72 w 143"/>
                <a:gd name="T1" fmla="*/ 0 h 153"/>
                <a:gd name="T2" fmla="*/ 0 w 143"/>
                <a:gd name="T3" fmla="*/ 77 h 153"/>
                <a:gd name="T4" fmla="*/ 72 w 143"/>
                <a:gd name="T5" fmla="*/ 153 h 153"/>
                <a:gd name="T6" fmla="*/ 143 w 143"/>
                <a:gd name="T7" fmla="*/ 77 h 153"/>
                <a:gd name="T8" fmla="*/ 72 w 143"/>
                <a:gd name="T9" fmla="*/ 0 h 153"/>
                <a:gd name="T10" fmla="*/ 31 w 143"/>
                <a:gd name="T11" fmla="*/ 77 h 153"/>
                <a:gd name="T12" fmla="*/ 72 w 143"/>
                <a:gd name="T13" fmla="*/ 11 h 153"/>
                <a:gd name="T14" fmla="*/ 112 w 143"/>
                <a:gd name="T15" fmla="*/ 77 h 153"/>
                <a:gd name="T16" fmla="*/ 72 w 143"/>
                <a:gd name="T17" fmla="*/ 143 h 153"/>
                <a:gd name="T18" fmla="*/ 31 w 143"/>
                <a:gd name="T1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53">
                  <a:moveTo>
                    <a:pt x="72" y="0"/>
                  </a:moveTo>
                  <a:cubicBezTo>
                    <a:pt x="24" y="0"/>
                    <a:pt x="0" y="28"/>
                    <a:pt x="0" y="77"/>
                  </a:cubicBezTo>
                  <a:cubicBezTo>
                    <a:pt x="0" y="125"/>
                    <a:pt x="24" y="153"/>
                    <a:pt x="72" y="153"/>
                  </a:cubicBezTo>
                  <a:cubicBezTo>
                    <a:pt x="120" y="153"/>
                    <a:pt x="143" y="125"/>
                    <a:pt x="143" y="77"/>
                  </a:cubicBezTo>
                  <a:cubicBezTo>
                    <a:pt x="143" y="28"/>
                    <a:pt x="120" y="0"/>
                    <a:pt x="72" y="0"/>
                  </a:cubicBezTo>
                  <a:close/>
                  <a:moveTo>
                    <a:pt x="31" y="77"/>
                  </a:moveTo>
                  <a:cubicBezTo>
                    <a:pt x="31" y="36"/>
                    <a:pt x="44" y="11"/>
                    <a:pt x="72" y="11"/>
                  </a:cubicBezTo>
                  <a:cubicBezTo>
                    <a:pt x="99" y="11"/>
                    <a:pt x="112" y="36"/>
                    <a:pt x="112" y="77"/>
                  </a:cubicBezTo>
                  <a:cubicBezTo>
                    <a:pt x="112" y="118"/>
                    <a:pt x="99" y="143"/>
                    <a:pt x="72" y="143"/>
                  </a:cubicBezTo>
                  <a:cubicBezTo>
                    <a:pt x="44" y="143"/>
                    <a:pt x="31" y="118"/>
                    <a:pt x="31" y="77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gray">
            <a:xfrm>
              <a:off x="2999" y="1973"/>
              <a:ext cx="379" cy="516"/>
            </a:xfrm>
            <a:custGeom>
              <a:avLst/>
              <a:gdLst>
                <a:gd name="T0" fmla="*/ 49 w 158"/>
                <a:gd name="T1" fmla="*/ 54 h 221"/>
                <a:gd name="T2" fmla="*/ 53 w 158"/>
                <a:gd name="T3" fmla="*/ 37 h 221"/>
                <a:gd name="T4" fmla="*/ 88 w 158"/>
                <a:gd name="T5" fmla="*/ 16 h 221"/>
                <a:gd name="T6" fmla="*/ 127 w 158"/>
                <a:gd name="T7" fmla="*/ 75 h 221"/>
                <a:gd name="T8" fmla="*/ 83 w 158"/>
                <a:gd name="T9" fmla="*/ 143 h 221"/>
                <a:gd name="T10" fmla="*/ 51 w 158"/>
                <a:gd name="T11" fmla="*/ 121 h 221"/>
                <a:gd name="T12" fmla="*/ 49 w 158"/>
                <a:gd name="T13" fmla="*/ 103 h 221"/>
                <a:gd name="T14" fmla="*/ 49 w 158"/>
                <a:gd name="T15" fmla="*/ 54 h 221"/>
                <a:gd name="T16" fmla="*/ 0 w 158"/>
                <a:gd name="T17" fmla="*/ 7 h 221"/>
                <a:gd name="T18" fmla="*/ 0 w 158"/>
                <a:gd name="T19" fmla="*/ 15 h 221"/>
                <a:gd name="T20" fmla="*/ 11 w 158"/>
                <a:gd name="T21" fmla="*/ 16 h 221"/>
                <a:gd name="T22" fmla="*/ 21 w 158"/>
                <a:gd name="T23" fmla="*/ 30 h 221"/>
                <a:gd name="T24" fmla="*/ 21 w 158"/>
                <a:gd name="T25" fmla="*/ 221 h 221"/>
                <a:gd name="T26" fmla="*/ 49 w 158"/>
                <a:gd name="T27" fmla="*/ 221 h 221"/>
                <a:gd name="T28" fmla="*/ 49 w 158"/>
                <a:gd name="T29" fmla="*/ 146 h 221"/>
                <a:gd name="T30" fmla="*/ 83 w 158"/>
                <a:gd name="T31" fmla="*/ 153 h 221"/>
                <a:gd name="T32" fmla="*/ 158 w 158"/>
                <a:gd name="T33" fmla="*/ 73 h 221"/>
                <a:gd name="T34" fmla="*/ 100 w 158"/>
                <a:gd name="T35" fmla="*/ 0 h 221"/>
                <a:gd name="T36" fmla="*/ 49 w 158"/>
                <a:gd name="T37" fmla="*/ 22 h 221"/>
                <a:gd name="T38" fmla="*/ 45 w 158"/>
                <a:gd name="T39" fmla="*/ 0 h 221"/>
                <a:gd name="T40" fmla="*/ 0 w 158"/>
                <a:gd name="T41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21">
                  <a:moveTo>
                    <a:pt x="49" y="54"/>
                  </a:moveTo>
                  <a:cubicBezTo>
                    <a:pt x="49" y="47"/>
                    <a:pt x="50" y="42"/>
                    <a:pt x="53" y="37"/>
                  </a:cubicBezTo>
                  <a:cubicBezTo>
                    <a:pt x="60" y="23"/>
                    <a:pt x="72" y="16"/>
                    <a:pt x="88" y="16"/>
                  </a:cubicBezTo>
                  <a:cubicBezTo>
                    <a:pt x="100" y="16"/>
                    <a:pt x="127" y="24"/>
                    <a:pt x="127" y="75"/>
                  </a:cubicBezTo>
                  <a:cubicBezTo>
                    <a:pt x="127" y="119"/>
                    <a:pt x="113" y="143"/>
                    <a:pt x="83" y="143"/>
                  </a:cubicBezTo>
                  <a:cubicBezTo>
                    <a:pt x="68" y="143"/>
                    <a:pt x="56" y="135"/>
                    <a:pt x="51" y="121"/>
                  </a:cubicBezTo>
                  <a:cubicBezTo>
                    <a:pt x="49" y="116"/>
                    <a:pt x="49" y="110"/>
                    <a:pt x="49" y="103"/>
                  </a:cubicBezTo>
                  <a:lnTo>
                    <a:pt x="49" y="54"/>
                  </a:lnTo>
                  <a:close/>
                  <a:moveTo>
                    <a:pt x="0" y="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ubicBezTo>
                    <a:pt x="21" y="221"/>
                    <a:pt x="21" y="221"/>
                    <a:pt x="21" y="221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55" y="150"/>
                    <a:pt x="69" y="153"/>
                    <a:pt x="83" y="153"/>
                  </a:cubicBezTo>
                  <a:cubicBezTo>
                    <a:pt x="123" y="153"/>
                    <a:pt x="158" y="135"/>
                    <a:pt x="158" y="73"/>
                  </a:cubicBezTo>
                  <a:cubicBezTo>
                    <a:pt x="158" y="52"/>
                    <a:pt x="154" y="0"/>
                    <a:pt x="100" y="0"/>
                  </a:cubicBezTo>
                  <a:cubicBezTo>
                    <a:pt x="78" y="0"/>
                    <a:pt x="61" y="15"/>
                    <a:pt x="49" y="22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 userDrawn="1"/>
          </p:nvSpPr>
          <p:spPr bwMode="gray">
            <a:xfrm>
              <a:off x="5478" y="1973"/>
              <a:ext cx="304" cy="359"/>
            </a:xfrm>
            <a:custGeom>
              <a:avLst/>
              <a:gdLst>
                <a:gd name="T0" fmla="*/ 116 w 128"/>
                <a:gd name="T1" fmla="*/ 71 h 154"/>
                <a:gd name="T2" fmla="*/ 31 w 128"/>
                <a:gd name="T3" fmla="*/ 71 h 154"/>
                <a:gd name="T4" fmla="*/ 74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8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6 w 128"/>
                <a:gd name="T19" fmla="*/ 71 h 154"/>
                <a:gd name="T20" fmla="*/ 31 w 128"/>
                <a:gd name="T21" fmla="*/ 60 h 154"/>
                <a:gd name="T22" fmla="*/ 66 w 128"/>
                <a:gd name="T23" fmla="*/ 11 h 154"/>
                <a:gd name="T24" fmla="*/ 97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6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7" y="138"/>
                    <a:pt x="74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8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6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5" y="11"/>
                    <a:pt x="66" y="11"/>
                  </a:cubicBezTo>
                  <a:cubicBezTo>
                    <a:pt x="94" y="11"/>
                    <a:pt x="97" y="39"/>
                    <a:pt x="97" y="50"/>
                  </a:cubicBezTo>
                  <a:cubicBezTo>
                    <a:pt x="97" y="56"/>
                    <a:pt x="95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 userDrawn="1"/>
          </p:nvSpPr>
          <p:spPr bwMode="gray">
            <a:xfrm>
              <a:off x="4357" y="1973"/>
              <a:ext cx="304" cy="359"/>
            </a:xfrm>
            <a:custGeom>
              <a:avLst/>
              <a:gdLst>
                <a:gd name="T0" fmla="*/ 117 w 128"/>
                <a:gd name="T1" fmla="*/ 71 h 154"/>
                <a:gd name="T2" fmla="*/ 31 w 128"/>
                <a:gd name="T3" fmla="*/ 71 h 154"/>
                <a:gd name="T4" fmla="*/ 75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9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7 w 128"/>
                <a:gd name="T19" fmla="*/ 71 h 154"/>
                <a:gd name="T20" fmla="*/ 31 w 128"/>
                <a:gd name="T21" fmla="*/ 60 h 154"/>
                <a:gd name="T22" fmla="*/ 67 w 128"/>
                <a:gd name="T23" fmla="*/ 11 h 154"/>
                <a:gd name="T24" fmla="*/ 98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7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7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6" y="11"/>
                    <a:pt x="67" y="11"/>
                  </a:cubicBezTo>
                  <a:cubicBezTo>
                    <a:pt x="94" y="11"/>
                    <a:pt x="98" y="39"/>
                    <a:pt x="98" y="50"/>
                  </a:cubicBezTo>
                  <a:cubicBezTo>
                    <a:pt x="98" y="56"/>
                    <a:pt x="96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gray">
            <a:xfrm>
              <a:off x="3451" y="1823"/>
              <a:ext cx="319" cy="508"/>
            </a:xfrm>
            <a:custGeom>
              <a:avLst/>
              <a:gdLst>
                <a:gd name="T0" fmla="*/ 3 w 135"/>
                <a:gd name="T1" fmla="*/ 197 h 215"/>
                <a:gd name="T2" fmla="*/ 61 w 135"/>
                <a:gd name="T3" fmla="*/ 215 h 215"/>
                <a:gd name="T4" fmla="*/ 135 w 135"/>
                <a:gd name="T5" fmla="*/ 155 h 215"/>
                <a:gd name="T6" fmla="*/ 76 w 135"/>
                <a:gd name="T7" fmla="*/ 90 h 215"/>
                <a:gd name="T8" fmla="*/ 67 w 135"/>
                <a:gd name="T9" fmla="*/ 86 h 215"/>
                <a:gd name="T10" fmla="*/ 30 w 135"/>
                <a:gd name="T11" fmla="*/ 48 h 215"/>
                <a:gd name="T12" fmla="*/ 68 w 135"/>
                <a:gd name="T13" fmla="*/ 11 h 215"/>
                <a:gd name="T14" fmla="*/ 113 w 135"/>
                <a:gd name="T15" fmla="*/ 55 h 215"/>
                <a:gd name="T16" fmla="*/ 122 w 135"/>
                <a:gd name="T17" fmla="*/ 55 h 215"/>
                <a:gd name="T18" fmla="*/ 122 w 135"/>
                <a:gd name="T19" fmla="*/ 13 h 215"/>
                <a:gd name="T20" fmla="*/ 72 w 135"/>
                <a:gd name="T21" fmla="*/ 0 h 215"/>
                <a:gd name="T22" fmla="*/ 3 w 135"/>
                <a:gd name="T23" fmla="*/ 58 h 215"/>
                <a:gd name="T24" fmla="*/ 59 w 135"/>
                <a:gd name="T25" fmla="*/ 116 h 215"/>
                <a:gd name="T26" fmla="*/ 65 w 135"/>
                <a:gd name="T27" fmla="*/ 118 h 215"/>
                <a:gd name="T28" fmla="*/ 106 w 135"/>
                <a:gd name="T29" fmla="*/ 164 h 215"/>
                <a:gd name="T30" fmla="*/ 63 w 135"/>
                <a:gd name="T31" fmla="*/ 205 h 215"/>
                <a:gd name="T32" fmla="*/ 9 w 135"/>
                <a:gd name="T33" fmla="*/ 150 h 215"/>
                <a:gd name="T34" fmla="*/ 0 w 135"/>
                <a:gd name="T35" fmla="*/ 150 h 215"/>
                <a:gd name="T36" fmla="*/ 3 w 135"/>
                <a:gd name="T37" fmla="*/ 19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15">
                  <a:moveTo>
                    <a:pt x="3" y="197"/>
                  </a:moveTo>
                  <a:cubicBezTo>
                    <a:pt x="16" y="210"/>
                    <a:pt x="41" y="215"/>
                    <a:pt x="61" y="215"/>
                  </a:cubicBezTo>
                  <a:cubicBezTo>
                    <a:pt x="114" y="215"/>
                    <a:pt x="135" y="185"/>
                    <a:pt x="135" y="155"/>
                  </a:cubicBezTo>
                  <a:cubicBezTo>
                    <a:pt x="135" y="120"/>
                    <a:pt x="111" y="103"/>
                    <a:pt x="76" y="90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47" y="79"/>
                    <a:pt x="30" y="66"/>
                    <a:pt x="30" y="48"/>
                  </a:cubicBezTo>
                  <a:cubicBezTo>
                    <a:pt x="30" y="27"/>
                    <a:pt x="43" y="11"/>
                    <a:pt x="68" y="11"/>
                  </a:cubicBezTo>
                  <a:cubicBezTo>
                    <a:pt x="94" y="11"/>
                    <a:pt x="108" y="25"/>
                    <a:pt x="113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2" y="5"/>
                    <a:pt x="92" y="0"/>
                    <a:pt x="72" y="0"/>
                  </a:cubicBezTo>
                  <a:cubicBezTo>
                    <a:pt x="35" y="0"/>
                    <a:pt x="3" y="18"/>
                    <a:pt x="3" y="58"/>
                  </a:cubicBezTo>
                  <a:cubicBezTo>
                    <a:pt x="3" y="89"/>
                    <a:pt x="28" y="105"/>
                    <a:pt x="59" y="116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78" y="123"/>
                    <a:pt x="106" y="137"/>
                    <a:pt x="106" y="164"/>
                  </a:cubicBezTo>
                  <a:cubicBezTo>
                    <a:pt x="106" y="189"/>
                    <a:pt x="90" y="205"/>
                    <a:pt x="63" y="205"/>
                  </a:cubicBezTo>
                  <a:cubicBezTo>
                    <a:pt x="35" y="205"/>
                    <a:pt x="17" y="183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lnTo>
                    <a:pt x="3" y="19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gray">
            <a:xfrm>
              <a:off x="5129" y="1973"/>
              <a:ext cx="297" cy="359"/>
            </a:xfrm>
            <a:custGeom>
              <a:avLst/>
              <a:gdLst>
                <a:gd name="T0" fmla="*/ 31 w 124"/>
                <a:gd name="T1" fmla="*/ 73 h 154"/>
                <a:gd name="T2" fmla="*/ 75 w 124"/>
                <a:gd name="T3" fmla="*/ 138 h 154"/>
                <a:gd name="T4" fmla="*/ 113 w 124"/>
                <a:gd name="T5" fmla="*/ 115 h 154"/>
                <a:gd name="T6" fmla="*/ 123 w 124"/>
                <a:gd name="T7" fmla="*/ 120 h 154"/>
                <a:gd name="T8" fmla="*/ 69 w 124"/>
                <a:gd name="T9" fmla="*/ 153 h 154"/>
                <a:gd name="T10" fmla="*/ 0 w 124"/>
                <a:gd name="T11" fmla="*/ 78 h 154"/>
                <a:gd name="T12" fmla="*/ 72 w 124"/>
                <a:gd name="T13" fmla="*/ 0 h 154"/>
                <a:gd name="T14" fmla="*/ 124 w 124"/>
                <a:gd name="T15" fmla="*/ 29 h 154"/>
                <a:gd name="T16" fmla="*/ 106 w 124"/>
                <a:gd name="T17" fmla="*/ 44 h 154"/>
                <a:gd name="T18" fmla="*/ 97 w 124"/>
                <a:gd name="T19" fmla="*/ 37 h 154"/>
                <a:gd name="T20" fmla="*/ 69 w 124"/>
                <a:gd name="T21" fmla="*/ 11 h 154"/>
                <a:gd name="T22" fmla="*/ 31 w 124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54">
                  <a:moveTo>
                    <a:pt x="31" y="73"/>
                  </a:moveTo>
                  <a:cubicBezTo>
                    <a:pt x="30" y="103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8"/>
                    <a:pt x="18" y="0"/>
                    <a:pt x="72" y="0"/>
                  </a:cubicBezTo>
                  <a:cubicBezTo>
                    <a:pt x="104" y="0"/>
                    <a:pt x="124" y="15"/>
                    <a:pt x="124" y="29"/>
                  </a:cubicBezTo>
                  <a:cubicBezTo>
                    <a:pt x="124" y="40"/>
                    <a:pt x="112" y="44"/>
                    <a:pt x="106" y="44"/>
                  </a:cubicBezTo>
                  <a:cubicBezTo>
                    <a:pt x="101" y="44"/>
                    <a:pt x="99" y="41"/>
                    <a:pt x="97" y="37"/>
                  </a:cubicBezTo>
                  <a:cubicBezTo>
                    <a:pt x="91" y="20"/>
                    <a:pt x="83" y="11"/>
                    <a:pt x="69" y="11"/>
                  </a:cubicBezTo>
                  <a:cubicBezTo>
                    <a:pt x="48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gray">
            <a:xfrm>
              <a:off x="3830" y="1973"/>
              <a:ext cx="297" cy="359"/>
            </a:xfrm>
            <a:custGeom>
              <a:avLst/>
              <a:gdLst>
                <a:gd name="T0" fmla="*/ 31 w 125"/>
                <a:gd name="T1" fmla="*/ 73 h 154"/>
                <a:gd name="T2" fmla="*/ 75 w 125"/>
                <a:gd name="T3" fmla="*/ 138 h 154"/>
                <a:gd name="T4" fmla="*/ 114 w 125"/>
                <a:gd name="T5" fmla="*/ 115 h 154"/>
                <a:gd name="T6" fmla="*/ 123 w 125"/>
                <a:gd name="T7" fmla="*/ 120 h 154"/>
                <a:gd name="T8" fmla="*/ 69 w 125"/>
                <a:gd name="T9" fmla="*/ 153 h 154"/>
                <a:gd name="T10" fmla="*/ 0 w 125"/>
                <a:gd name="T11" fmla="*/ 78 h 154"/>
                <a:gd name="T12" fmla="*/ 73 w 125"/>
                <a:gd name="T13" fmla="*/ 0 h 154"/>
                <a:gd name="T14" fmla="*/ 125 w 125"/>
                <a:gd name="T15" fmla="*/ 29 h 154"/>
                <a:gd name="T16" fmla="*/ 107 w 125"/>
                <a:gd name="T17" fmla="*/ 44 h 154"/>
                <a:gd name="T18" fmla="*/ 98 w 125"/>
                <a:gd name="T19" fmla="*/ 37 h 154"/>
                <a:gd name="T20" fmla="*/ 69 w 125"/>
                <a:gd name="T21" fmla="*/ 11 h 154"/>
                <a:gd name="T22" fmla="*/ 31 w 125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154">
                  <a:moveTo>
                    <a:pt x="31" y="73"/>
                  </a:moveTo>
                  <a:cubicBezTo>
                    <a:pt x="31" y="103"/>
                    <a:pt x="39" y="138"/>
                    <a:pt x="75" y="138"/>
                  </a:cubicBezTo>
                  <a:cubicBezTo>
                    <a:pt x="94" y="138"/>
                    <a:pt x="106" y="128"/>
                    <a:pt x="114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8" y="153"/>
                    <a:pt x="69" y="153"/>
                  </a:cubicBezTo>
                  <a:cubicBezTo>
                    <a:pt x="21" y="154"/>
                    <a:pt x="0" y="125"/>
                    <a:pt x="0" y="78"/>
                  </a:cubicBezTo>
                  <a:cubicBezTo>
                    <a:pt x="0" y="38"/>
                    <a:pt x="19" y="0"/>
                    <a:pt x="73" y="0"/>
                  </a:cubicBezTo>
                  <a:cubicBezTo>
                    <a:pt x="105" y="0"/>
                    <a:pt x="125" y="15"/>
                    <a:pt x="125" y="29"/>
                  </a:cubicBezTo>
                  <a:cubicBezTo>
                    <a:pt x="125" y="40"/>
                    <a:pt x="113" y="44"/>
                    <a:pt x="107" y="44"/>
                  </a:cubicBezTo>
                  <a:cubicBezTo>
                    <a:pt x="101" y="44"/>
                    <a:pt x="100" y="41"/>
                    <a:pt x="98" y="37"/>
                  </a:cubicBezTo>
                  <a:cubicBezTo>
                    <a:pt x="92" y="20"/>
                    <a:pt x="83" y="11"/>
                    <a:pt x="69" y="11"/>
                  </a:cubicBezTo>
                  <a:cubicBezTo>
                    <a:pt x="49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gray">
            <a:xfrm>
              <a:off x="4706" y="1973"/>
              <a:ext cx="349" cy="351"/>
            </a:xfrm>
            <a:custGeom>
              <a:avLst/>
              <a:gdLst>
                <a:gd name="T0" fmla="*/ 21 w 146"/>
                <a:gd name="T1" fmla="*/ 30 h 149"/>
                <a:gd name="T2" fmla="*/ 20 w 146"/>
                <a:gd name="T3" fmla="*/ 149 h 149"/>
                <a:gd name="T4" fmla="*/ 48 w 146"/>
                <a:gd name="T5" fmla="*/ 149 h 149"/>
                <a:gd name="T6" fmla="*/ 49 w 146"/>
                <a:gd name="T7" fmla="*/ 54 h 149"/>
                <a:gd name="T8" fmla="*/ 52 w 146"/>
                <a:gd name="T9" fmla="*/ 38 h 149"/>
                <a:gd name="T10" fmla="*/ 87 w 146"/>
                <a:gd name="T11" fmla="*/ 16 h 149"/>
                <a:gd name="T12" fmla="*/ 118 w 146"/>
                <a:gd name="T13" fmla="*/ 53 h 149"/>
                <a:gd name="T14" fmla="*/ 119 w 146"/>
                <a:gd name="T15" fmla="*/ 149 h 149"/>
                <a:gd name="T16" fmla="*/ 146 w 146"/>
                <a:gd name="T17" fmla="*/ 149 h 149"/>
                <a:gd name="T18" fmla="*/ 146 w 146"/>
                <a:gd name="T19" fmla="*/ 47 h 149"/>
                <a:gd name="T20" fmla="*/ 103 w 146"/>
                <a:gd name="T21" fmla="*/ 0 h 149"/>
                <a:gd name="T22" fmla="*/ 48 w 146"/>
                <a:gd name="T23" fmla="*/ 23 h 149"/>
                <a:gd name="T24" fmla="*/ 44 w 146"/>
                <a:gd name="T25" fmla="*/ 0 h 149"/>
                <a:gd name="T26" fmla="*/ 0 w 146"/>
                <a:gd name="T27" fmla="*/ 8 h 149"/>
                <a:gd name="T28" fmla="*/ 0 w 146"/>
                <a:gd name="T29" fmla="*/ 15 h 149"/>
                <a:gd name="T30" fmla="*/ 11 w 146"/>
                <a:gd name="T31" fmla="*/ 16 h 149"/>
                <a:gd name="T32" fmla="*/ 21 w 146"/>
                <a:gd name="T33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9">
                  <a:moveTo>
                    <a:pt x="21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7"/>
                    <a:pt x="49" y="42"/>
                    <a:pt x="52" y="38"/>
                  </a:cubicBezTo>
                  <a:cubicBezTo>
                    <a:pt x="58" y="26"/>
                    <a:pt x="71" y="16"/>
                    <a:pt x="87" y="16"/>
                  </a:cubicBezTo>
                  <a:cubicBezTo>
                    <a:pt x="107" y="16"/>
                    <a:pt x="118" y="28"/>
                    <a:pt x="118" y="53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17"/>
                    <a:pt x="130" y="0"/>
                    <a:pt x="103" y="0"/>
                  </a:cubicBezTo>
                  <a:cubicBezTo>
                    <a:pt x="81" y="0"/>
                    <a:pt x="67" y="11"/>
                    <a:pt x="48" y="2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5" name="Oval 21"/>
            <p:cNvSpPr>
              <a:spLocks noChangeArrowheads="1"/>
            </p:cNvSpPr>
            <p:nvPr userDrawn="1"/>
          </p:nvSpPr>
          <p:spPr bwMode="gray">
            <a:xfrm>
              <a:off x="4194" y="1823"/>
              <a:ext cx="89" cy="82"/>
            </a:xfrm>
            <a:prstGeom prst="ellipse">
              <a:avLst/>
            </a:pr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6" name="Freeform 22"/>
            <p:cNvSpPr>
              <a:spLocks/>
            </p:cNvSpPr>
            <p:nvPr userDrawn="1"/>
          </p:nvSpPr>
          <p:spPr bwMode="gray">
            <a:xfrm>
              <a:off x="4157" y="1973"/>
              <a:ext cx="119" cy="351"/>
            </a:xfrm>
            <a:custGeom>
              <a:avLst/>
              <a:gdLst>
                <a:gd name="T0" fmla="*/ 20 w 48"/>
                <a:gd name="T1" fmla="*/ 30 h 149"/>
                <a:gd name="T2" fmla="*/ 20 w 48"/>
                <a:gd name="T3" fmla="*/ 149 h 149"/>
                <a:gd name="T4" fmla="*/ 48 w 48"/>
                <a:gd name="T5" fmla="*/ 149 h 149"/>
                <a:gd name="T6" fmla="*/ 48 w 48"/>
                <a:gd name="T7" fmla="*/ 2 h 149"/>
                <a:gd name="T8" fmla="*/ 46 w 48"/>
                <a:gd name="T9" fmla="*/ 0 h 149"/>
                <a:gd name="T10" fmla="*/ 0 w 48"/>
                <a:gd name="T11" fmla="*/ 8 h 149"/>
                <a:gd name="T12" fmla="*/ 0 w 48"/>
                <a:gd name="T13" fmla="*/ 15 h 149"/>
                <a:gd name="T14" fmla="*/ 11 w 48"/>
                <a:gd name="T15" fmla="*/ 17 h 149"/>
                <a:gd name="T16" fmla="*/ 20 w 48"/>
                <a:gd name="T17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49">
                  <a:moveTo>
                    <a:pt x="20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9" y="18"/>
                    <a:pt x="20" y="19"/>
                    <a:pt x="20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044267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628775"/>
            <a:ext cx="4027488" cy="4535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28775"/>
            <a:ext cx="4029075" cy="4535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424613"/>
            <a:ext cx="792396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</a:rPr>
              <a:t>Page </a:t>
            </a:r>
            <a:fld id="{87F334AE-4EAC-4C2D-A638-92A76F09FCC4}" type="slidenum">
              <a:rPr lang="en-US" smtClean="0">
                <a:solidFill>
                  <a:srgbClr val="676767"/>
                </a:solidFill>
              </a:rPr>
              <a:pPr/>
              <a:t>‹#›</a:t>
            </a:fld>
            <a:endParaRPr lang="en-US" dirty="0">
              <a:solidFill>
                <a:srgbClr val="676767"/>
              </a:solidFill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 bwMode="gray">
          <a:xfrm>
            <a:off x="1153551" y="6424613"/>
            <a:ext cx="5718983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</a:rPr>
              <a:t>Bee Health Update to Sandra Peterson </a:t>
            </a:r>
            <a:r>
              <a:rPr lang="en-US" dirty="0" smtClean="0">
                <a:solidFill>
                  <a:srgbClr val="676767"/>
                </a:solidFill>
                <a:sym typeface="Wingdings"/>
              </a:rPr>
              <a:t> May 17, 2012</a:t>
            </a:r>
            <a:endParaRPr lang="en-US" dirty="0">
              <a:solidFill>
                <a:srgbClr val="676767"/>
              </a:solidFill>
            </a:endParaRPr>
          </a:p>
        </p:txBody>
      </p:sp>
      <p:grpSp>
        <p:nvGrpSpPr>
          <p:cNvPr id="9" name="Group 5"/>
          <p:cNvGrpSpPr>
            <a:grpSpLocks noChangeAspect="1"/>
          </p:cNvGrpSpPr>
          <p:nvPr userDrawn="1"/>
        </p:nvGrpSpPr>
        <p:grpSpPr bwMode="auto">
          <a:xfrm>
            <a:off x="7432675" y="6570663"/>
            <a:ext cx="1241425" cy="142875"/>
            <a:chOff x="-22" y="1823"/>
            <a:chExt cx="5804" cy="673"/>
          </a:xfrm>
        </p:grpSpPr>
        <p:sp>
          <p:nvSpPr>
            <p:cNvPr id="10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-22" y="1823"/>
              <a:ext cx="5804" cy="6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-22" y="1838"/>
              <a:ext cx="393" cy="486"/>
            </a:xfrm>
            <a:custGeom>
              <a:avLst/>
              <a:gdLst>
                <a:gd name="T0" fmla="*/ 93 w 167"/>
                <a:gd name="T1" fmla="*/ 206 h 206"/>
                <a:gd name="T2" fmla="*/ 167 w 167"/>
                <a:gd name="T3" fmla="*/ 149 h 206"/>
                <a:gd name="T4" fmla="*/ 113 w 167"/>
                <a:gd name="T5" fmla="*/ 94 h 206"/>
                <a:gd name="T6" fmla="*/ 113 w 167"/>
                <a:gd name="T7" fmla="*/ 93 h 206"/>
                <a:gd name="T8" fmla="*/ 158 w 167"/>
                <a:gd name="T9" fmla="*/ 48 h 206"/>
                <a:gd name="T10" fmla="*/ 139 w 167"/>
                <a:gd name="T11" fmla="*/ 11 h 206"/>
                <a:gd name="T12" fmla="*/ 86 w 167"/>
                <a:gd name="T13" fmla="*/ 0 h 206"/>
                <a:gd name="T14" fmla="*/ 0 w 167"/>
                <a:gd name="T15" fmla="*/ 0 h 206"/>
                <a:gd name="T16" fmla="*/ 0 w 167"/>
                <a:gd name="T17" fmla="*/ 9 h 206"/>
                <a:gd name="T18" fmla="*/ 27 w 167"/>
                <a:gd name="T19" fmla="*/ 28 h 206"/>
                <a:gd name="T20" fmla="*/ 27 w 167"/>
                <a:gd name="T21" fmla="*/ 179 h 206"/>
                <a:gd name="T22" fmla="*/ 0 w 167"/>
                <a:gd name="T23" fmla="*/ 198 h 206"/>
                <a:gd name="T24" fmla="*/ 0 w 167"/>
                <a:gd name="T25" fmla="*/ 206 h 206"/>
                <a:gd name="T26" fmla="*/ 93 w 167"/>
                <a:gd name="T27" fmla="*/ 206 h 206"/>
                <a:gd name="T28" fmla="*/ 57 w 167"/>
                <a:gd name="T29" fmla="*/ 101 h 206"/>
                <a:gd name="T30" fmla="*/ 78 w 167"/>
                <a:gd name="T31" fmla="*/ 101 h 206"/>
                <a:gd name="T32" fmla="*/ 135 w 167"/>
                <a:gd name="T33" fmla="*/ 151 h 206"/>
                <a:gd name="T34" fmla="*/ 85 w 167"/>
                <a:gd name="T35" fmla="*/ 196 h 206"/>
                <a:gd name="T36" fmla="*/ 57 w 167"/>
                <a:gd name="T37" fmla="*/ 173 h 206"/>
                <a:gd name="T38" fmla="*/ 57 w 167"/>
                <a:gd name="T39" fmla="*/ 101 h 206"/>
                <a:gd name="T40" fmla="*/ 57 w 167"/>
                <a:gd name="T41" fmla="*/ 26 h 206"/>
                <a:gd name="T42" fmla="*/ 81 w 167"/>
                <a:gd name="T43" fmla="*/ 11 h 206"/>
                <a:gd name="T44" fmla="*/ 126 w 167"/>
                <a:gd name="T45" fmla="*/ 49 h 206"/>
                <a:gd name="T46" fmla="*/ 76 w 167"/>
                <a:gd name="T47" fmla="*/ 90 h 206"/>
                <a:gd name="T48" fmla="*/ 57 w 167"/>
                <a:gd name="T49" fmla="*/ 90 h 206"/>
                <a:gd name="T50" fmla="*/ 57 w 167"/>
                <a:gd name="T51" fmla="*/ 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6">
                  <a:moveTo>
                    <a:pt x="93" y="206"/>
                  </a:moveTo>
                  <a:cubicBezTo>
                    <a:pt x="138" y="206"/>
                    <a:pt x="167" y="190"/>
                    <a:pt x="167" y="149"/>
                  </a:cubicBezTo>
                  <a:cubicBezTo>
                    <a:pt x="167" y="113"/>
                    <a:pt x="142" y="98"/>
                    <a:pt x="113" y="9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41" y="88"/>
                    <a:pt x="158" y="71"/>
                    <a:pt x="158" y="48"/>
                  </a:cubicBezTo>
                  <a:cubicBezTo>
                    <a:pt x="158" y="31"/>
                    <a:pt x="151" y="19"/>
                    <a:pt x="139" y="11"/>
                  </a:cubicBezTo>
                  <a:cubicBezTo>
                    <a:pt x="127" y="3"/>
                    <a:pt x="110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6" y="11"/>
                    <a:pt x="27" y="11"/>
                    <a:pt x="27" y="28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7" y="195"/>
                    <a:pt x="26" y="196"/>
                    <a:pt x="0" y="198"/>
                  </a:cubicBezTo>
                  <a:cubicBezTo>
                    <a:pt x="0" y="206"/>
                    <a:pt x="0" y="206"/>
                    <a:pt x="0" y="206"/>
                  </a:cubicBezTo>
                  <a:lnTo>
                    <a:pt x="93" y="206"/>
                  </a:lnTo>
                  <a:close/>
                  <a:moveTo>
                    <a:pt x="57" y="101"/>
                  </a:moveTo>
                  <a:cubicBezTo>
                    <a:pt x="78" y="101"/>
                    <a:pt x="78" y="101"/>
                    <a:pt x="78" y="101"/>
                  </a:cubicBezTo>
                  <a:cubicBezTo>
                    <a:pt x="115" y="101"/>
                    <a:pt x="135" y="119"/>
                    <a:pt x="135" y="151"/>
                  </a:cubicBezTo>
                  <a:cubicBezTo>
                    <a:pt x="135" y="186"/>
                    <a:pt x="111" y="196"/>
                    <a:pt x="85" y="196"/>
                  </a:cubicBezTo>
                  <a:cubicBezTo>
                    <a:pt x="61" y="196"/>
                    <a:pt x="57" y="192"/>
                    <a:pt x="57" y="173"/>
                  </a:cubicBezTo>
                  <a:lnTo>
                    <a:pt x="57" y="101"/>
                  </a:lnTo>
                  <a:close/>
                  <a:moveTo>
                    <a:pt x="57" y="26"/>
                  </a:moveTo>
                  <a:cubicBezTo>
                    <a:pt x="57" y="13"/>
                    <a:pt x="57" y="11"/>
                    <a:pt x="81" y="11"/>
                  </a:cubicBezTo>
                  <a:cubicBezTo>
                    <a:pt x="102" y="10"/>
                    <a:pt x="126" y="19"/>
                    <a:pt x="126" y="49"/>
                  </a:cubicBezTo>
                  <a:cubicBezTo>
                    <a:pt x="126" y="79"/>
                    <a:pt x="107" y="90"/>
                    <a:pt x="76" y="90"/>
                  </a:cubicBezTo>
                  <a:cubicBezTo>
                    <a:pt x="57" y="90"/>
                    <a:pt x="57" y="90"/>
                    <a:pt x="57" y="90"/>
                  </a:cubicBezTo>
                  <a:lnTo>
                    <a:pt x="57" y="2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gray">
            <a:xfrm>
              <a:off x="431" y="1973"/>
              <a:ext cx="319" cy="359"/>
            </a:xfrm>
            <a:custGeom>
              <a:avLst/>
              <a:gdLst>
                <a:gd name="T0" fmla="*/ 87 w 135"/>
                <a:gd name="T1" fmla="*/ 107 h 153"/>
                <a:gd name="T2" fmla="*/ 57 w 135"/>
                <a:gd name="T3" fmla="*/ 137 h 153"/>
                <a:gd name="T4" fmla="*/ 30 w 135"/>
                <a:gd name="T5" fmla="*/ 107 h 153"/>
                <a:gd name="T6" fmla="*/ 53 w 135"/>
                <a:gd name="T7" fmla="*/ 79 h 153"/>
                <a:gd name="T8" fmla="*/ 87 w 135"/>
                <a:gd name="T9" fmla="*/ 65 h 153"/>
                <a:gd name="T10" fmla="*/ 87 w 135"/>
                <a:gd name="T11" fmla="*/ 107 h 153"/>
                <a:gd name="T12" fmla="*/ 114 w 135"/>
                <a:gd name="T13" fmla="*/ 39 h 153"/>
                <a:gd name="T14" fmla="*/ 65 w 135"/>
                <a:gd name="T15" fmla="*/ 0 h 153"/>
                <a:gd name="T16" fmla="*/ 5 w 135"/>
                <a:gd name="T17" fmla="*/ 34 h 153"/>
                <a:gd name="T18" fmla="*/ 22 w 135"/>
                <a:gd name="T19" fmla="*/ 48 h 153"/>
                <a:gd name="T20" fmla="*/ 31 w 135"/>
                <a:gd name="T21" fmla="*/ 39 h 153"/>
                <a:gd name="T22" fmla="*/ 62 w 135"/>
                <a:gd name="T23" fmla="*/ 10 h 153"/>
                <a:gd name="T24" fmla="*/ 87 w 135"/>
                <a:gd name="T25" fmla="*/ 40 h 153"/>
                <a:gd name="T26" fmla="*/ 87 w 135"/>
                <a:gd name="T27" fmla="*/ 53 h 153"/>
                <a:gd name="T28" fmla="*/ 27 w 135"/>
                <a:gd name="T29" fmla="*/ 75 h 153"/>
                <a:gd name="T30" fmla="*/ 0 w 135"/>
                <a:gd name="T31" fmla="*/ 111 h 153"/>
                <a:gd name="T32" fmla="*/ 43 w 135"/>
                <a:gd name="T33" fmla="*/ 153 h 153"/>
                <a:gd name="T34" fmla="*/ 87 w 135"/>
                <a:gd name="T35" fmla="*/ 135 h 153"/>
                <a:gd name="T36" fmla="*/ 90 w 135"/>
                <a:gd name="T37" fmla="*/ 153 h 153"/>
                <a:gd name="T38" fmla="*/ 135 w 135"/>
                <a:gd name="T39" fmla="*/ 146 h 153"/>
                <a:gd name="T40" fmla="*/ 135 w 135"/>
                <a:gd name="T41" fmla="*/ 138 h 153"/>
                <a:gd name="T42" fmla="*/ 123 w 135"/>
                <a:gd name="T43" fmla="*/ 137 h 153"/>
                <a:gd name="T44" fmla="*/ 114 w 135"/>
                <a:gd name="T45" fmla="*/ 121 h 153"/>
                <a:gd name="T46" fmla="*/ 114 w 135"/>
                <a:gd name="T47" fmla="*/ 3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53">
                  <a:moveTo>
                    <a:pt x="87" y="107"/>
                  </a:moveTo>
                  <a:cubicBezTo>
                    <a:pt x="87" y="131"/>
                    <a:pt x="69" y="137"/>
                    <a:pt x="57" y="137"/>
                  </a:cubicBezTo>
                  <a:cubicBezTo>
                    <a:pt x="39" y="137"/>
                    <a:pt x="30" y="124"/>
                    <a:pt x="30" y="107"/>
                  </a:cubicBezTo>
                  <a:cubicBezTo>
                    <a:pt x="30" y="93"/>
                    <a:pt x="36" y="85"/>
                    <a:pt x="53" y="79"/>
                  </a:cubicBezTo>
                  <a:cubicBezTo>
                    <a:pt x="65" y="75"/>
                    <a:pt x="81" y="69"/>
                    <a:pt x="87" y="65"/>
                  </a:cubicBezTo>
                  <a:lnTo>
                    <a:pt x="87" y="107"/>
                  </a:lnTo>
                  <a:close/>
                  <a:moveTo>
                    <a:pt x="114" y="39"/>
                  </a:moveTo>
                  <a:cubicBezTo>
                    <a:pt x="114" y="22"/>
                    <a:pt x="110" y="0"/>
                    <a:pt x="65" y="0"/>
                  </a:cubicBezTo>
                  <a:cubicBezTo>
                    <a:pt x="32" y="0"/>
                    <a:pt x="5" y="17"/>
                    <a:pt x="5" y="34"/>
                  </a:cubicBezTo>
                  <a:cubicBezTo>
                    <a:pt x="5" y="43"/>
                    <a:pt x="16" y="48"/>
                    <a:pt x="22" y="48"/>
                  </a:cubicBezTo>
                  <a:cubicBezTo>
                    <a:pt x="28" y="48"/>
                    <a:pt x="30" y="45"/>
                    <a:pt x="31" y="39"/>
                  </a:cubicBezTo>
                  <a:cubicBezTo>
                    <a:pt x="38" y="17"/>
                    <a:pt x="50" y="10"/>
                    <a:pt x="62" y="10"/>
                  </a:cubicBezTo>
                  <a:cubicBezTo>
                    <a:pt x="74" y="10"/>
                    <a:pt x="87" y="16"/>
                    <a:pt x="87" y="40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0" y="60"/>
                    <a:pt x="51" y="68"/>
                    <a:pt x="27" y="75"/>
                  </a:cubicBezTo>
                  <a:cubicBezTo>
                    <a:pt x="6" y="82"/>
                    <a:pt x="0" y="97"/>
                    <a:pt x="0" y="111"/>
                  </a:cubicBezTo>
                  <a:cubicBezTo>
                    <a:pt x="0" y="133"/>
                    <a:pt x="15" y="153"/>
                    <a:pt x="43" y="153"/>
                  </a:cubicBezTo>
                  <a:cubicBezTo>
                    <a:pt x="61" y="152"/>
                    <a:pt x="77" y="141"/>
                    <a:pt x="87" y="135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15" y="136"/>
                    <a:pt x="114" y="133"/>
                    <a:pt x="114" y="121"/>
                  </a:cubicBezTo>
                  <a:lnTo>
                    <a:pt x="114" y="3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gray">
            <a:xfrm>
              <a:off x="742" y="1980"/>
              <a:ext cx="379" cy="516"/>
            </a:xfrm>
            <a:custGeom>
              <a:avLst/>
              <a:gdLst>
                <a:gd name="T0" fmla="*/ 0 w 159"/>
                <a:gd name="T1" fmla="*/ 0 h 219"/>
                <a:gd name="T2" fmla="*/ 0 w 159"/>
                <a:gd name="T3" fmla="*/ 9 h 219"/>
                <a:gd name="T4" fmla="*/ 22 w 159"/>
                <a:gd name="T5" fmla="*/ 25 h 219"/>
                <a:gd name="T6" fmla="*/ 69 w 159"/>
                <a:gd name="T7" fmla="*/ 144 h 219"/>
                <a:gd name="T8" fmla="*/ 72 w 159"/>
                <a:gd name="T9" fmla="*/ 159 h 219"/>
                <a:gd name="T10" fmla="*/ 64 w 159"/>
                <a:gd name="T11" fmla="*/ 184 h 219"/>
                <a:gd name="T12" fmla="*/ 51 w 159"/>
                <a:gd name="T13" fmla="*/ 197 h 219"/>
                <a:gd name="T14" fmla="*/ 40 w 159"/>
                <a:gd name="T15" fmla="*/ 191 h 219"/>
                <a:gd name="T16" fmla="*/ 31 w 159"/>
                <a:gd name="T17" fmla="*/ 186 h 219"/>
                <a:gd name="T18" fmla="*/ 18 w 159"/>
                <a:gd name="T19" fmla="*/ 203 h 219"/>
                <a:gd name="T20" fmla="*/ 39 w 159"/>
                <a:gd name="T21" fmla="*/ 219 h 219"/>
                <a:gd name="T22" fmla="*/ 81 w 159"/>
                <a:gd name="T23" fmla="*/ 171 h 219"/>
                <a:gd name="T24" fmla="*/ 137 w 159"/>
                <a:gd name="T25" fmla="*/ 24 h 219"/>
                <a:gd name="T26" fmla="*/ 159 w 159"/>
                <a:gd name="T27" fmla="*/ 9 h 219"/>
                <a:gd name="T28" fmla="*/ 159 w 159"/>
                <a:gd name="T29" fmla="*/ 0 h 219"/>
                <a:gd name="T30" fmla="*/ 101 w 159"/>
                <a:gd name="T31" fmla="*/ 0 h 219"/>
                <a:gd name="T32" fmla="*/ 101 w 159"/>
                <a:gd name="T33" fmla="*/ 9 h 219"/>
                <a:gd name="T34" fmla="*/ 117 w 159"/>
                <a:gd name="T35" fmla="*/ 11 h 219"/>
                <a:gd name="T36" fmla="*/ 121 w 159"/>
                <a:gd name="T37" fmla="*/ 21 h 219"/>
                <a:gd name="T38" fmla="*/ 88 w 159"/>
                <a:gd name="T39" fmla="*/ 119 h 219"/>
                <a:gd name="T40" fmla="*/ 87 w 159"/>
                <a:gd name="T41" fmla="*/ 119 h 219"/>
                <a:gd name="T42" fmla="*/ 51 w 159"/>
                <a:gd name="T43" fmla="*/ 19 h 219"/>
                <a:gd name="T44" fmla="*/ 55 w 159"/>
                <a:gd name="T45" fmla="*/ 10 h 219"/>
                <a:gd name="T46" fmla="*/ 68 w 159"/>
                <a:gd name="T47" fmla="*/ 9 h 219"/>
                <a:gd name="T48" fmla="*/ 68 w 159"/>
                <a:gd name="T49" fmla="*/ 0 h 219"/>
                <a:gd name="T50" fmla="*/ 0 w 159"/>
                <a:gd name="T5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" h="21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10"/>
                    <a:pt x="17" y="11"/>
                    <a:pt x="22" y="25"/>
                  </a:cubicBezTo>
                  <a:cubicBezTo>
                    <a:pt x="37" y="60"/>
                    <a:pt x="62" y="124"/>
                    <a:pt x="69" y="144"/>
                  </a:cubicBezTo>
                  <a:cubicBezTo>
                    <a:pt x="71" y="149"/>
                    <a:pt x="72" y="154"/>
                    <a:pt x="72" y="159"/>
                  </a:cubicBezTo>
                  <a:cubicBezTo>
                    <a:pt x="72" y="166"/>
                    <a:pt x="69" y="175"/>
                    <a:pt x="64" y="184"/>
                  </a:cubicBezTo>
                  <a:cubicBezTo>
                    <a:pt x="60" y="194"/>
                    <a:pt x="55" y="197"/>
                    <a:pt x="51" y="197"/>
                  </a:cubicBezTo>
                  <a:cubicBezTo>
                    <a:pt x="48" y="197"/>
                    <a:pt x="46" y="196"/>
                    <a:pt x="40" y="191"/>
                  </a:cubicBezTo>
                  <a:cubicBezTo>
                    <a:pt x="37" y="188"/>
                    <a:pt x="35" y="186"/>
                    <a:pt x="31" y="186"/>
                  </a:cubicBezTo>
                  <a:cubicBezTo>
                    <a:pt x="26" y="186"/>
                    <a:pt x="18" y="194"/>
                    <a:pt x="18" y="203"/>
                  </a:cubicBezTo>
                  <a:cubicBezTo>
                    <a:pt x="18" y="210"/>
                    <a:pt x="27" y="219"/>
                    <a:pt x="39" y="219"/>
                  </a:cubicBezTo>
                  <a:cubicBezTo>
                    <a:pt x="51" y="219"/>
                    <a:pt x="66" y="215"/>
                    <a:pt x="81" y="171"/>
                  </a:cubicBezTo>
                  <a:cubicBezTo>
                    <a:pt x="100" y="118"/>
                    <a:pt x="127" y="45"/>
                    <a:pt x="137" y="24"/>
                  </a:cubicBezTo>
                  <a:cubicBezTo>
                    <a:pt x="142" y="12"/>
                    <a:pt x="144" y="10"/>
                    <a:pt x="159" y="9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22" y="11"/>
                    <a:pt x="123" y="15"/>
                    <a:pt x="121" y="21"/>
                  </a:cubicBezTo>
                  <a:cubicBezTo>
                    <a:pt x="117" y="39"/>
                    <a:pt x="101" y="84"/>
                    <a:pt x="88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74" y="83"/>
                    <a:pt x="62" y="51"/>
                    <a:pt x="51" y="19"/>
                  </a:cubicBezTo>
                  <a:cubicBezTo>
                    <a:pt x="49" y="14"/>
                    <a:pt x="48" y="11"/>
                    <a:pt x="55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gray">
            <a:xfrm>
              <a:off x="1121" y="1973"/>
              <a:ext cx="304" cy="359"/>
            </a:xfrm>
            <a:custGeom>
              <a:avLst/>
              <a:gdLst>
                <a:gd name="T0" fmla="*/ 129 w 129"/>
                <a:gd name="T1" fmla="*/ 60 h 153"/>
                <a:gd name="T2" fmla="*/ 69 w 129"/>
                <a:gd name="T3" fmla="*/ 0 h 153"/>
                <a:gd name="T4" fmla="*/ 0 w 129"/>
                <a:gd name="T5" fmla="*/ 78 h 153"/>
                <a:gd name="T6" fmla="*/ 69 w 129"/>
                <a:gd name="T7" fmla="*/ 153 h 153"/>
                <a:gd name="T8" fmla="*/ 124 w 129"/>
                <a:gd name="T9" fmla="*/ 120 h 153"/>
                <a:gd name="T10" fmla="*/ 114 w 129"/>
                <a:gd name="T11" fmla="*/ 115 h 153"/>
                <a:gd name="T12" fmla="*/ 75 w 129"/>
                <a:gd name="T13" fmla="*/ 138 h 153"/>
                <a:gd name="T14" fmla="*/ 31 w 129"/>
                <a:gd name="T15" fmla="*/ 71 h 153"/>
                <a:gd name="T16" fmla="*/ 117 w 129"/>
                <a:gd name="T17" fmla="*/ 71 h 153"/>
                <a:gd name="T18" fmla="*/ 129 w 129"/>
                <a:gd name="T19" fmla="*/ 60 h 153"/>
                <a:gd name="T20" fmla="*/ 98 w 129"/>
                <a:gd name="T21" fmla="*/ 50 h 153"/>
                <a:gd name="T22" fmla="*/ 88 w 129"/>
                <a:gd name="T23" fmla="*/ 60 h 153"/>
                <a:gd name="T24" fmla="*/ 32 w 129"/>
                <a:gd name="T25" fmla="*/ 60 h 153"/>
                <a:gd name="T26" fmla="*/ 67 w 129"/>
                <a:gd name="T27" fmla="*/ 10 h 153"/>
                <a:gd name="T28" fmla="*/ 98 w 129"/>
                <a:gd name="T29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53">
                  <a:moveTo>
                    <a:pt x="129" y="60"/>
                  </a:moveTo>
                  <a:cubicBezTo>
                    <a:pt x="129" y="42"/>
                    <a:pt x="124" y="0"/>
                    <a:pt x="69" y="0"/>
                  </a:cubicBezTo>
                  <a:cubicBezTo>
                    <a:pt x="22" y="0"/>
                    <a:pt x="0" y="33"/>
                    <a:pt x="0" y="78"/>
                  </a:cubicBezTo>
                  <a:cubicBezTo>
                    <a:pt x="0" y="125"/>
                    <a:pt x="21" y="153"/>
                    <a:pt x="69" y="153"/>
                  </a:cubicBezTo>
                  <a:cubicBezTo>
                    <a:pt x="98" y="152"/>
                    <a:pt x="115" y="139"/>
                    <a:pt x="124" y="12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06" y="128"/>
                    <a:pt x="95" y="138"/>
                    <a:pt x="75" y="138"/>
                  </a:cubicBezTo>
                  <a:cubicBezTo>
                    <a:pt x="38" y="138"/>
                    <a:pt x="31" y="102"/>
                    <a:pt x="31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4" y="71"/>
                    <a:pt x="129" y="70"/>
                    <a:pt x="129" y="60"/>
                  </a:cubicBezTo>
                  <a:close/>
                  <a:moveTo>
                    <a:pt x="98" y="50"/>
                  </a:moveTo>
                  <a:cubicBezTo>
                    <a:pt x="98" y="56"/>
                    <a:pt x="96" y="60"/>
                    <a:pt x="8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48"/>
                    <a:pt x="36" y="10"/>
                    <a:pt x="67" y="10"/>
                  </a:cubicBezTo>
                  <a:cubicBezTo>
                    <a:pt x="95" y="10"/>
                    <a:pt x="98" y="39"/>
                    <a:pt x="98" y="5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gray">
            <a:xfrm>
              <a:off x="1470" y="1973"/>
              <a:ext cx="252" cy="351"/>
            </a:xfrm>
            <a:custGeom>
              <a:avLst/>
              <a:gdLst>
                <a:gd name="T0" fmla="*/ 46 w 104"/>
                <a:gd name="T1" fmla="*/ 0 h 149"/>
                <a:gd name="T2" fmla="*/ 0 w 104"/>
                <a:gd name="T3" fmla="*/ 7 h 149"/>
                <a:gd name="T4" fmla="*/ 0 w 104"/>
                <a:gd name="T5" fmla="*/ 15 h 149"/>
                <a:gd name="T6" fmla="*/ 12 w 104"/>
                <a:gd name="T7" fmla="*/ 16 h 149"/>
                <a:gd name="T8" fmla="*/ 21 w 104"/>
                <a:gd name="T9" fmla="*/ 30 h 149"/>
                <a:gd name="T10" fmla="*/ 21 w 104"/>
                <a:gd name="T11" fmla="*/ 149 h 149"/>
                <a:gd name="T12" fmla="*/ 49 w 104"/>
                <a:gd name="T13" fmla="*/ 149 h 149"/>
                <a:gd name="T14" fmla="*/ 49 w 104"/>
                <a:gd name="T15" fmla="*/ 54 h 149"/>
                <a:gd name="T16" fmla="*/ 66 w 104"/>
                <a:gd name="T17" fmla="*/ 23 h 149"/>
                <a:gd name="T18" fmla="*/ 85 w 104"/>
                <a:gd name="T19" fmla="*/ 30 h 149"/>
                <a:gd name="T20" fmla="*/ 91 w 104"/>
                <a:gd name="T21" fmla="*/ 31 h 149"/>
                <a:gd name="T22" fmla="*/ 104 w 104"/>
                <a:gd name="T23" fmla="*/ 14 h 149"/>
                <a:gd name="T24" fmla="*/ 89 w 104"/>
                <a:gd name="T25" fmla="*/ 0 h 149"/>
                <a:gd name="T26" fmla="*/ 49 w 104"/>
                <a:gd name="T27" fmla="*/ 24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7"/>
                    <a:pt x="21" y="19"/>
                    <a:pt x="21" y="30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31"/>
                    <a:pt x="59" y="23"/>
                    <a:pt x="66" y="23"/>
                  </a:cubicBezTo>
                  <a:cubicBezTo>
                    <a:pt x="71" y="23"/>
                    <a:pt x="76" y="25"/>
                    <a:pt x="85" y="30"/>
                  </a:cubicBezTo>
                  <a:cubicBezTo>
                    <a:pt x="87" y="31"/>
                    <a:pt x="89" y="31"/>
                    <a:pt x="91" y="31"/>
                  </a:cubicBezTo>
                  <a:cubicBezTo>
                    <a:pt x="98" y="31"/>
                    <a:pt x="104" y="24"/>
                    <a:pt x="104" y="14"/>
                  </a:cubicBezTo>
                  <a:cubicBezTo>
                    <a:pt x="104" y="8"/>
                    <a:pt x="100" y="0"/>
                    <a:pt x="89" y="0"/>
                  </a:cubicBezTo>
                  <a:cubicBezTo>
                    <a:pt x="78" y="0"/>
                    <a:pt x="69" y="6"/>
                    <a:pt x="49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gray">
            <a:xfrm>
              <a:off x="2360" y="1973"/>
              <a:ext cx="245" cy="351"/>
            </a:xfrm>
            <a:custGeom>
              <a:avLst/>
              <a:gdLst>
                <a:gd name="T0" fmla="*/ 46 w 104"/>
                <a:gd name="T1" fmla="*/ 0 h 149"/>
                <a:gd name="T2" fmla="*/ 49 w 104"/>
                <a:gd name="T3" fmla="*/ 24 h 149"/>
                <a:gd name="T4" fmla="*/ 89 w 104"/>
                <a:gd name="T5" fmla="*/ 0 h 149"/>
                <a:gd name="T6" fmla="*/ 104 w 104"/>
                <a:gd name="T7" fmla="*/ 15 h 149"/>
                <a:gd name="T8" fmla="*/ 91 w 104"/>
                <a:gd name="T9" fmla="*/ 31 h 149"/>
                <a:gd name="T10" fmla="*/ 85 w 104"/>
                <a:gd name="T11" fmla="*/ 30 h 149"/>
                <a:gd name="T12" fmla="*/ 66 w 104"/>
                <a:gd name="T13" fmla="*/ 23 h 149"/>
                <a:gd name="T14" fmla="*/ 49 w 104"/>
                <a:gd name="T15" fmla="*/ 54 h 149"/>
                <a:gd name="T16" fmla="*/ 49 w 104"/>
                <a:gd name="T17" fmla="*/ 149 h 149"/>
                <a:gd name="T18" fmla="*/ 21 w 104"/>
                <a:gd name="T19" fmla="*/ 149 h 149"/>
                <a:gd name="T20" fmla="*/ 21 w 104"/>
                <a:gd name="T21" fmla="*/ 30 h 149"/>
                <a:gd name="T22" fmla="*/ 12 w 104"/>
                <a:gd name="T23" fmla="*/ 16 h 149"/>
                <a:gd name="T24" fmla="*/ 0 w 104"/>
                <a:gd name="T25" fmla="*/ 15 h 149"/>
                <a:gd name="T26" fmla="*/ 0 w 104"/>
                <a:gd name="T27" fmla="*/ 7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69" y="7"/>
                    <a:pt x="78" y="0"/>
                    <a:pt x="89" y="0"/>
                  </a:cubicBezTo>
                  <a:cubicBezTo>
                    <a:pt x="100" y="0"/>
                    <a:pt x="104" y="8"/>
                    <a:pt x="104" y="15"/>
                  </a:cubicBezTo>
                  <a:cubicBezTo>
                    <a:pt x="104" y="24"/>
                    <a:pt x="98" y="31"/>
                    <a:pt x="91" y="31"/>
                  </a:cubicBezTo>
                  <a:cubicBezTo>
                    <a:pt x="89" y="31"/>
                    <a:pt x="87" y="31"/>
                    <a:pt x="85" y="30"/>
                  </a:cubicBezTo>
                  <a:cubicBezTo>
                    <a:pt x="76" y="25"/>
                    <a:pt x="71" y="23"/>
                    <a:pt x="66" y="23"/>
                  </a:cubicBezTo>
                  <a:cubicBezTo>
                    <a:pt x="59" y="23"/>
                    <a:pt x="49" y="31"/>
                    <a:pt x="49" y="54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9"/>
                    <a:pt x="20" y="18"/>
                    <a:pt x="1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gray">
            <a:xfrm>
              <a:off x="1893" y="1823"/>
              <a:ext cx="423" cy="508"/>
            </a:xfrm>
            <a:custGeom>
              <a:avLst/>
              <a:gdLst>
                <a:gd name="T0" fmla="*/ 174 w 179"/>
                <a:gd name="T1" fmla="*/ 12 h 215"/>
                <a:gd name="T2" fmla="*/ 111 w 179"/>
                <a:gd name="T3" fmla="*/ 0 h 215"/>
                <a:gd name="T4" fmla="*/ 27 w 179"/>
                <a:gd name="T5" fmla="*/ 31 h 215"/>
                <a:gd name="T6" fmla="*/ 0 w 179"/>
                <a:gd name="T7" fmla="*/ 109 h 215"/>
                <a:gd name="T8" fmla="*/ 28 w 179"/>
                <a:gd name="T9" fmla="*/ 190 h 215"/>
                <a:gd name="T10" fmla="*/ 109 w 179"/>
                <a:gd name="T11" fmla="*/ 215 h 215"/>
                <a:gd name="T12" fmla="*/ 175 w 179"/>
                <a:gd name="T13" fmla="*/ 201 h 215"/>
                <a:gd name="T14" fmla="*/ 179 w 179"/>
                <a:gd name="T15" fmla="*/ 151 h 215"/>
                <a:gd name="T16" fmla="*/ 170 w 179"/>
                <a:gd name="T17" fmla="*/ 151 h 215"/>
                <a:gd name="T18" fmla="*/ 108 w 179"/>
                <a:gd name="T19" fmla="*/ 205 h 215"/>
                <a:gd name="T20" fmla="*/ 33 w 179"/>
                <a:gd name="T21" fmla="*/ 108 h 215"/>
                <a:gd name="T22" fmla="*/ 108 w 179"/>
                <a:gd name="T23" fmla="*/ 10 h 215"/>
                <a:gd name="T24" fmla="*/ 165 w 179"/>
                <a:gd name="T25" fmla="*/ 58 h 215"/>
                <a:gd name="T26" fmla="*/ 174 w 179"/>
                <a:gd name="T27" fmla="*/ 58 h 215"/>
                <a:gd name="T28" fmla="*/ 174 w 179"/>
                <a:gd name="T29" fmla="*/ 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215">
                  <a:moveTo>
                    <a:pt x="174" y="12"/>
                  </a:moveTo>
                  <a:cubicBezTo>
                    <a:pt x="161" y="5"/>
                    <a:pt x="138" y="0"/>
                    <a:pt x="111" y="0"/>
                  </a:cubicBezTo>
                  <a:cubicBezTo>
                    <a:pt x="74" y="0"/>
                    <a:pt x="45" y="11"/>
                    <a:pt x="27" y="31"/>
                  </a:cubicBezTo>
                  <a:cubicBezTo>
                    <a:pt x="10" y="50"/>
                    <a:pt x="0" y="75"/>
                    <a:pt x="0" y="109"/>
                  </a:cubicBezTo>
                  <a:cubicBezTo>
                    <a:pt x="0" y="144"/>
                    <a:pt x="10" y="172"/>
                    <a:pt x="28" y="190"/>
                  </a:cubicBezTo>
                  <a:cubicBezTo>
                    <a:pt x="47" y="208"/>
                    <a:pt x="76" y="215"/>
                    <a:pt x="109" y="215"/>
                  </a:cubicBezTo>
                  <a:cubicBezTo>
                    <a:pt x="133" y="215"/>
                    <a:pt x="161" y="209"/>
                    <a:pt x="175" y="201"/>
                  </a:cubicBezTo>
                  <a:cubicBezTo>
                    <a:pt x="179" y="151"/>
                    <a:pt x="179" y="151"/>
                    <a:pt x="179" y="151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62" y="182"/>
                    <a:pt x="147" y="205"/>
                    <a:pt x="108" y="205"/>
                  </a:cubicBezTo>
                  <a:cubicBezTo>
                    <a:pt x="46" y="205"/>
                    <a:pt x="33" y="144"/>
                    <a:pt x="33" y="108"/>
                  </a:cubicBezTo>
                  <a:cubicBezTo>
                    <a:pt x="33" y="59"/>
                    <a:pt x="53" y="10"/>
                    <a:pt x="108" y="10"/>
                  </a:cubicBezTo>
                  <a:cubicBezTo>
                    <a:pt x="139" y="10"/>
                    <a:pt x="160" y="23"/>
                    <a:pt x="165" y="58"/>
                  </a:cubicBezTo>
                  <a:cubicBezTo>
                    <a:pt x="174" y="58"/>
                    <a:pt x="174" y="58"/>
                    <a:pt x="174" y="58"/>
                  </a:cubicBezTo>
                  <a:lnTo>
                    <a:pt x="174" y="1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gray">
            <a:xfrm>
              <a:off x="2620" y="1973"/>
              <a:ext cx="334" cy="359"/>
            </a:xfrm>
            <a:custGeom>
              <a:avLst/>
              <a:gdLst>
                <a:gd name="T0" fmla="*/ 72 w 143"/>
                <a:gd name="T1" fmla="*/ 0 h 153"/>
                <a:gd name="T2" fmla="*/ 0 w 143"/>
                <a:gd name="T3" fmla="*/ 77 h 153"/>
                <a:gd name="T4" fmla="*/ 72 w 143"/>
                <a:gd name="T5" fmla="*/ 153 h 153"/>
                <a:gd name="T6" fmla="*/ 143 w 143"/>
                <a:gd name="T7" fmla="*/ 77 h 153"/>
                <a:gd name="T8" fmla="*/ 72 w 143"/>
                <a:gd name="T9" fmla="*/ 0 h 153"/>
                <a:gd name="T10" fmla="*/ 31 w 143"/>
                <a:gd name="T11" fmla="*/ 77 h 153"/>
                <a:gd name="T12" fmla="*/ 72 w 143"/>
                <a:gd name="T13" fmla="*/ 11 h 153"/>
                <a:gd name="T14" fmla="*/ 112 w 143"/>
                <a:gd name="T15" fmla="*/ 77 h 153"/>
                <a:gd name="T16" fmla="*/ 72 w 143"/>
                <a:gd name="T17" fmla="*/ 143 h 153"/>
                <a:gd name="T18" fmla="*/ 31 w 143"/>
                <a:gd name="T1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53">
                  <a:moveTo>
                    <a:pt x="72" y="0"/>
                  </a:moveTo>
                  <a:cubicBezTo>
                    <a:pt x="24" y="0"/>
                    <a:pt x="0" y="28"/>
                    <a:pt x="0" y="77"/>
                  </a:cubicBezTo>
                  <a:cubicBezTo>
                    <a:pt x="0" y="125"/>
                    <a:pt x="24" y="153"/>
                    <a:pt x="72" y="153"/>
                  </a:cubicBezTo>
                  <a:cubicBezTo>
                    <a:pt x="120" y="153"/>
                    <a:pt x="143" y="125"/>
                    <a:pt x="143" y="77"/>
                  </a:cubicBezTo>
                  <a:cubicBezTo>
                    <a:pt x="143" y="28"/>
                    <a:pt x="120" y="0"/>
                    <a:pt x="72" y="0"/>
                  </a:cubicBezTo>
                  <a:close/>
                  <a:moveTo>
                    <a:pt x="31" y="77"/>
                  </a:moveTo>
                  <a:cubicBezTo>
                    <a:pt x="31" y="36"/>
                    <a:pt x="44" y="11"/>
                    <a:pt x="72" y="11"/>
                  </a:cubicBezTo>
                  <a:cubicBezTo>
                    <a:pt x="99" y="11"/>
                    <a:pt x="112" y="36"/>
                    <a:pt x="112" y="77"/>
                  </a:cubicBezTo>
                  <a:cubicBezTo>
                    <a:pt x="112" y="118"/>
                    <a:pt x="99" y="143"/>
                    <a:pt x="72" y="143"/>
                  </a:cubicBezTo>
                  <a:cubicBezTo>
                    <a:pt x="44" y="143"/>
                    <a:pt x="31" y="118"/>
                    <a:pt x="31" y="77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gray">
            <a:xfrm>
              <a:off x="2999" y="1973"/>
              <a:ext cx="379" cy="516"/>
            </a:xfrm>
            <a:custGeom>
              <a:avLst/>
              <a:gdLst>
                <a:gd name="T0" fmla="*/ 49 w 158"/>
                <a:gd name="T1" fmla="*/ 54 h 221"/>
                <a:gd name="T2" fmla="*/ 53 w 158"/>
                <a:gd name="T3" fmla="*/ 37 h 221"/>
                <a:gd name="T4" fmla="*/ 88 w 158"/>
                <a:gd name="T5" fmla="*/ 16 h 221"/>
                <a:gd name="T6" fmla="*/ 127 w 158"/>
                <a:gd name="T7" fmla="*/ 75 h 221"/>
                <a:gd name="T8" fmla="*/ 83 w 158"/>
                <a:gd name="T9" fmla="*/ 143 h 221"/>
                <a:gd name="T10" fmla="*/ 51 w 158"/>
                <a:gd name="T11" fmla="*/ 121 h 221"/>
                <a:gd name="T12" fmla="*/ 49 w 158"/>
                <a:gd name="T13" fmla="*/ 103 h 221"/>
                <a:gd name="T14" fmla="*/ 49 w 158"/>
                <a:gd name="T15" fmla="*/ 54 h 221"/>
                <a:gd name="T16" fmla="*/ 0 w 158"/>
                <a:gd name="T17" fmla="*/ 7 h 221"/>
                <a:gd name="T18" fmla="*/ 0 w 158"/>
                <a:gd name="T19" fmla="*/ 15 h 221"/>
                <a:gd name="T20" fmla="*/ 11 w 158"/>
                <a:gd name="T21" fmla="*/ 16 h 221"/>
                <a:gd name="T22" fmla="*/ 21 w 158"/>
                <a:gd name="T23" fmla="*/ 30 h 221"/>
                <a:gd name="T24" fmla="*/ 21 w 158"/>
                <a:gd name="T25" fmla="*/ 221 h 221"/>
                <a:gd name="T26" fmla="*/ 49 w 158"/>
                <a:gd name="T27" fmla="*/ 221 h 221"/>
                <a:gd name="T28" fmla="*/ 49 w 158"/>
                <a:gd name="T29" fmla="*/ 146 h 221"/>
                <a:gd name="T30" fmla="*/ 83 w 158"/>
                <a:gd name="T31" fmla="*/ 153 h 221"/>
                <a:gd name="T32" fmla="*/ 158 w 158"/>
                <a:gd name="T33" fmla="*/ 73 h 221"/>
                <a:gd name="T34" fmla="*/ 100 w 158"/>
                <a:gd name="T35" fmla="*/ 0 h 221"/>
                <a:gd name="T36" fmla="*/ 49 w 158"/>
                <a:gd name="T37" fmla="*/ 22 h 221"/>
                <a:gd name="T38" fmla="*/ 45 w 158"/>
                <a:gd name="T39" fmla="*/ 0 h 221"/>
                <a:gd name="T40" fmla="*/ 0 w 158"/>
                <a:gd name="T41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21">
                  <a:moveTo>
                    <a:pt x="49" y="54"/>
                  </a:moveTo>
                  <a:cubicBezTo>
                    <a:pt x="49" y="47"/>
                    <a:pt x="50" y="42"/>
                    <a:pt x="53" y="37"/>
                  </a:cubicBezTo>
                  <a:cubicBezTo>
                    <a:pt x="60" y="23"/>
                    <a:pt x="72" y="16"/>
                    <a:pt x="88" y="16"/>
                  </a:cubicBezTo>
                  <a:cubicBezTo>
                    <a:pt x="100" y="16"/>
                    <a:pt x="127" y="24"/>
                    <a:pt x="127" y="75"/>
                  </a:cubicBezTo>
                  <a:cubicBezTo>
                    <a:pt x="127" y="119"/>
                    <a:pt x="113" y="143"/>
                    <a:pt x="83" y="143"/>
                  </a:cubicBezTo>
                  <a:cubicBezTo>
                    <a:pt x="68" y="143"/>
                    <a:pt x="56" y="135"/>
                    <a:pt x="51" y="121"/>
                  </a:cubicBezTo>
                  <a:cubicBezTo>
                    <a:pt x="49" y="116"/>
                    <a:pt x="49" y="110"/>
                    <a:pt x="49" y="103"/>
                  </a:cubicBezTo>
                  <a:lnTo>
                    <a:pt x="49" y="54"/>
                  </a:lnTo>
                  <a:close/>
                  <a:moveTo>
                    <a:pt x="0" y="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ubicBezTo>
                    <a:pt x="21" y="221"/>
                    <a:pt x="21" y="221"/>
                    <a:pt x="21" y="221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55" y="150"/>
                    <a:pt x="69" y="153"/>
                    <a:pt x="83" y="153"/>
                  </a:cubicBezTo>
                  <a:cubicBezTo>
                    <a:pt x="123" y="153"/>
                    <a:pt x="158" y="135"/>
                    <a:pt x="158" y="73"/>
                  </a:cubicBezTo>
                  <a:cubicBezTo>
                    <a:pt x="158" y="52"/>
                    <a:pt x="154" y="0"/>
                    <a:pt x="100" y="0"/>
                  </a:cubicBezTo>
                  <a:cubicBezTo>
                    <a:pt x="78" y="0"/>
                    <a:pt x="61" y="15"/>
                    <a:pt x="49" y="22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gray">
            <a:xfrm>
              <a:off x="5478" y="1973"/>
              <a:ext cx="304" cy="359"/>
            </a:xfrm>
            <a:custGeom>
              <a:avLst/>
              <a:gdLst>
                <a:gd name="T0" fmla="*/ 116 w 128"/>
                <a:gd name="T1" fmla="*/ 71 h 154"/>
                <a:gd name="T2" fmla="*/ 31 w 128"/>
                <a:gd name="T3" fmla="*/ 71 h 154"/>
                <a:gd name="T4" fmla="*/ 74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8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6 w 128"/>
                <a:gd name="T19" fmla="*/ 71 h 154"/>
                <a:gd name="T20" fmla="*/ 31 w 128"/>
                <a:gd name="T21" fmla="*/ 60 h 154"/>
                <a:gd name="T22" fmla="*/ 66 w 128"/>
                <a:gd name="T23" fmla="*/ 11 h 154"/>
                <a:gd name="T24" fmla="*/ 97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6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7" y="138"/>
                    <a:pt x="74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8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6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5" y="11"/>
                    <a:pt x="66" y="11"/>
                  </a:cubicBezTo>
                  <a:cubicBezTo>
                    <a:pt x="94" y="11"/>
                    <a:pt x="97" y="39"/>
                    <a:pt x="97" y="50"/>
                  </a:cubicBezTo>
                  <a:cubicBezTo>
                    <a:pt x="97" y="56"/>
                    <a:pt x="95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gray">
            <a:xfrm>
              <a:off x="4357" y="1973"/>
              <a:ext cx="304" cy="359"/>
            </a:xfrm>
            <a:custGeom>
              <a:avLst/>
              <a:gdLst>
                <a:gd name="T0" fmla="*/ 117 w 128"/>
                <a:gd name="T1" fmla="*/ 71 h 154"/>
                <a:gd name="T2" fmla="*/ 31 w 128"/>
                <a:gd name="T3" fmla="*/ 71 h 154"/>
                <a:gd name="T4" fmla="*/ 75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9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7 w 128"/>
                <a:gd name="T19" fmla="*/ 71 h 154"/>
                <a:gd name="T20" fmla="*/ 31 w 128"/>
                <a:gd name="T21" fmla="*/ 60 h 154"/>
                <a:gd name="T22" fmla="*/ 67 w 128"/>
                <a:gd name="T23" fmla="*/ 11 h 154"/>
                <a:gd name="T24" fmla="*/ 98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7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7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6" y="11"/>
                    <a:pt x="67" y="11"/>
                  </a:cubicBezTo>
                  <a:cubicBezTo>
                    <a:pt x="94" y="11"/>
                    <a:pt x="98" y="39"/>
                    <a:pt x="98" y="50"/>
                  </a:cubicBezTo>
                  <a:cubicBezTo>
                    <a:pt x="98" y="56"/>
                    <a:pt x="96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gray">
            <a:xfrm>
              <a:off x="3451" y="1823"/>
              <a:ext cx="319" cy="508"/>
            </a:xfrm>
            <a:custGeom>
              <a:avLst/>
              <a:gdLst>
                <a:gd name="T0" fmla="*/ 3 w 135"/>
                <a:gd name="T1" fmla="*/ 197 h 215"/>
                <a:gd name="T2" fmla="*/ 61 w 135"/>
                <a:gd name="T3" fmla="*/ 215 h 215"/>
                <a:gd name="T4" fmla="*/ 135 w 135"/>
                <a:gd name="T5" fmla="*/ 155 h 215"/>
                <a:gd name="T6" fmla="*/ 76 w 135"/>
                <a:gd name="T7" fmla="*/ 90 h 215"/>
                <a:gd name="T8" fmla="*/ 67 w 135"/>
                <a:gd name="T9" fmla="*/ 86 h 215"/>
                <a:gd name="T10" fmla="*/ 30 w 135"/>
                <a:gd name="T11" fmla="*/ 48 h 215"/>
                <a:gd name="T12" fmla="*/ 68 w 135"/>
                <a:gd name="T13" fmla="*/ 11 h 215"/>
                <a:gd name="T14" fmla="*/ 113 w 135"/>
                <a:gd name="T15" fmla="*/ 55 h 215"/>
                <a:gd name="T16" fmla="*/ 122 w 135"/>
                <a:gd name="T17" fmla="*/ 55 h 215"/>
                <a:gd name="T18" fmla="*/ 122 w 135"/>
                <a:gd name="T19" fmla="*/ 13 h 215"/>
                <a:gd name="T20" fmla="*/ 72 w 135"/>
                <a:gd name="T21" fmla="*/ 0 h 215"/>
                <a:gd name="T22" fmla="*/ 3 w 135"/>
                <a:gd name="T23" fmla="*/ 58 h 215"/>
                <a:gd name="T24" fmla="*/ 59 w 135"/>
                <a:gd name="T25" fmla="*/ 116 h 215"/>
                <a:gd name="T26" fmla="*/ 65 w 135"/>
                <a:gd name="T27" fmla="*/ 118 h 215"/>
                <a:gd name="T28" fmla="*/ 106 w 135"/>
                <a:gd name="T29" fmla="*/ 164 h 215"/>
                <a:gd name="T30" fmla="*/ 63 w 135"/>
                <a:gd name="T31" fmla="*/ 205 h 215"/>
                <a:gd name="T32" fmla="*/ 9 w 135"/>
                <a:gd name="T33" fmla="*/ 150 h 215"/>
                <a:gd name="T34" fmla="*/ 0 w 135"/>
                <a:gd name="T35" fmla="*/ 150 h 215"/>
                <a:gd name="T36" fmla="*/ 3 w 135"/>
                <a:gd name="T37" fmla="*/ 19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15">
                  <a:moveTo>
                    <a:pt x="3" y="197"/>
                  </a:moveTo>
                  <a:cubicBezTo>
                    <a:pt x="16" y="210"/>
                    <a:pt x="41" y="215"/>
                    <a:pt x="61" y="215"/>
                  </a:cubicBezTo>
                  <a:cubicBezTo>
                    <a:pt x="114" y="215"/>
                    <a:pt x="135" y="185"/>
                    <a:pt x="135" y="155"/>
                  </a:cubicBezTo>
                  <a:cubicBezTo>
                    <a:pt x="135" y="120"/>
                    <a:pt x="111" y="103"/>
                    <a:pt x="76" y="90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47" y="79"/>
                    <a:pt x="30" y="66"/>
                    <a:pt x="30" y="48"/>
                  </a:cubicBezTo>
                  <a:cubicBezTo>
                    <a:pt x="30" y="27"/>
                    <a:pt x="43" y="11"/>
                    <a:pt x="68" y="11"/>
                  </a:cubicBezTo>
                  <a:cubicBezTo>
                    <a:pt x="94" y="11"/>
                    <a:pt x="108" y="25"/>
                    <a:pt x="113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2" y="5"/>
                    <a:pt x="92" y="0"/>
                    <a:pt x="72" y="0"/>
                  </a:cubicBezTo>
                  <a:cubicBezTo>
                    <a:pt x="35" y="0"/>
                    <a:pt x="3" y="18"/>
                    <a:pt x="3" y="58"/>
                  </a:cubicBezTo>
                  <a:cubicBezTo>
                    <a:pt x="3" y="89"/>
                    <a:pt x="28" y="105"/>
                    <a:pt x="59" y="116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78" y="123"/>
                    <a:pt x="106" y="137"/>
                    <a:pt x="106" y="164"/>
                  </a:cubicBezTo>
                  <a:cubicBezTo>
                    <a:pt x="106" y="189"/>
                    <a:pt x="90" y="205"/>
                    <a:pt x="63" y="205"/>
                  </a:cubicBezTo>
                  <a:cubicBezTo>
                    <a:pt x="35" y="205"/>
                    <a:pt x="17" y="183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lnTo>
                    <a:pt x="3" y="19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gray">
            <a:xfrm>
              <a:off x="5129" y="1973"/>
              <a:ext cx="297" cy="359"/>
            </a:xfrm>
            <a:custGeom>
              <a:avLst/>
              <a:gdLst>
                <a:gd name="T0" fmla="*/ 31 w 124"/>
                <a:gd name="T1" fmla="*/ 73 h 154"/>
                <a:gd name="T2" fmla="*/ 75 w 124"/>
                <a:gd name="T3" fmla="*/ 138 h 154"/>
                <a:gd name="T4" fmla="*/ 113 w 124"/>
                <a:gd name="T5" fmla="*/ 115 h 154"/>
                <a:gd name="T6" fmla="*/ 123 w 124"/>
                <a:gd name="T7" fmla="*/ 120 h 154"/>
                <a:gd name="T8" fmla="*/ 69 w 124"/>
                <a:gd name="T9" fmla="*/ 153 h 154"/>
                <a:gd name="T10" fmla="*/ 0 w 124"/>
                <a:gd name="T11" fmla="*/ 78 h 154"/>
                <a:gd name="T12" fmla="*/ 72 w 124"/>
                <a:gd name="T13" fmla="*/ 0 h 154"/>
                <a:gd name="T14" fmla="*/ 124 w 124"/>
                <a:gd name="T15" fmla="*/ 29 h 154"/>
                <a:gd name="T16" fmla="*/ 106 w 124"/>
                <a:gd name="T17" fmla="*/ 44 h 154"/>
                <a:gd name="T18" fmla="*/ 97 w 124"/>
                <a:gd name="T19" fmla="*/ 37 h 154"/>
                <a:gd name="T20" fmla="*/ 69 w 124"/>
                <a:gd name="T21" fmla="*/ 11 h 154"/>
                <a:gd name="T22" fmla="*/ 31 w 124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54">
                  <a:moveTo>
                    <a:pt x="31" y="73"/>
                  </a:moveTo>
                  <a:cubicBezTo>
                    <a:pt x="30" y="103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8"/>
                    <a:pt x="18" y="0"/>
                    <a:pt x="72" y="0"/>
                  </a:cubicBezTo>
                  <a:cubicBezTo>
                    <a:pt x="104" y="0"/>
                    <a:pt x="124" y="15"/>
                    <a:pt x="124" y="29"/>
                  </a:cubicBezTo>
                  <a:cubicBezTo>
                    <a:pt x="124" y="40"/>
                    <a:pt x="112" y="44"/>
                    <a:pt x="106" y="44"/>
                  </a:cubicBezTo>
                  <a:cubicBezTo>
                    <a:pt x="101" y="44"/>
                    <a:pt x="99" y="41"/>
                    <a:pt x="97" y="37"/>
                  </a:cubicBezTo>
                  <a:cubicBezTo>
                    <a:pt x="91" y="20"/>
                    <a:pt x="83" y="11"/>
                    <a:pt x="69" y="11"/>
                  </a:cubicBezTo>
                  <a:cubicBezTo>
                    <a:pt x="48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gray">
            <a:xfrm>
              <a:off x="3830" y="1973"/>
              <a:ext cx="297" cy="359"/>
            </a:xfrm>
            <a:custGeom>
              <a:avLst/>
              <a:gdLst>
                <a:gd name="T0" fmla="*/ 31 w 125"/>
                <a:gd name="T1" fmla="*/ 73 h 154"/>
                <a:gd name="T2" fmla="*/ 75 w 125"/>
                <a:gd name="T3" fmla="*/ 138 h 154"/>
                <a:gd name="T4" fmla="*/ 114 w 125"/>
                <a:gd name="T5" fmla="*/ 115 h 154"/>
                <a:gd name="T6" fmla="*/ 123 w 125"/>
                <a:gd name="T7" fmla="*/ 120 h 154"/>
                <a:gd name="T8" fmla="*/ 69 w 125"/>
                <a:gd name="T9" fmla="*/ 153 h 154"/>
                <a:gd name="T10" fmla="*/ 0 w 125"/>
                <a:gd name="T11" fmla="*/ 78 h 154"/>
                <a:gd name="T12" fmla="*/ 73 w 125"/>
                <a:gd name="T13" fmla="*/ 0 h 154"/>
                <a:gd name="T14" fmla="*/ 125 w 125"/>
                <a:gd name="T15" fmla="*/ 29 h 154"/>
                <a:gd name="T16" fmla="*/ 107 w 125"/>
                <a:gd name="T17" fmla="*/ 44 h 154"/>
                <a:gd name="T18" fmla="*/ 98 w 125"/>
                <a:gd name="T19" fmla="*/ 37 h 154"/>
                <a:gd name="T20" fmla="*/ 69 w 125"/>
                <a:gd name="T21" fmla="*/ 11 h 154"/>
                <a:gd name="T22" fmla="*/ 31 w 125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154">
                  <a:moveTo>
                    <a:pt x="31" y="73"/>
                  </a:moveTo>
                  <a:cubicBezTo>
                    <a:pt x="31" y="103"/>
                    <a:pt x="39" y="138"/>
                    <a:pt x="75" y="138"/>
                  </a:cubicBezTo>
                  <a:cubicBezTo>
                    <a:pt x="94" y="138"/>
                    <a:pt x="106" y="128"/>
                    <a:pt x="114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8" y="153"/>
                    <a:pt x="69" y="153"/>
                  </a:cubicBezTo>
                  <a:cubicBezTo>
                    <a:pt x="21" y="154"/>
                    <a:pt x="0" y="125"/>
                    <a:pt x="0" y="78"/>
                  </a:cubicBezTo>
                  <a:cubicBezTo>
                    <a:pt x="0" y="38"/>
                    <a:pt x="19" y="0"/>
                    <a:pt x="73" y="0"/>
                  </a:cubicBezTo>
                  <a:cubicBezTo>
                    <a:pt x="105" y="0"/>
                    <a:pt x="125" y="15"/>
                    <a:pt x="125" y="29"/>
                  </a:cubicBezTo>
                  <a:cubicBezTo>
                    <a:pt x="125" y="40"/>
                    <a:pt x="113" y="44"/>
                    <a:pt x="107" y="44"/>
                  </a:cubicBezTo>
                  <a:cubicBezTo>
                    <a:pt x="101" y="44"/>
                    <a:pt x="100" y="41"/>
                    <a:pt x="98" y="37"/>
                  </a:cubicBezTo>
                  <a:cubicBezTo>
                    <a:pt x="92" y="20"/>
                    <a:pt x="83" y="11"/>
                    <a:pt x="69" y="11"/>
                  </a:cubicBezTo>
                  <a:cubicBezTo>
                    <a:pt x="49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gray">
            <a:xfrm>
              <a:off x="4706" y="1973"/>
              <a:ext cx="349" cy="351"/>
            </a:xfrm>
            <a:custGeom>
              <a:avLst/>
              <a:gdLst>
                <a:gd name="T0" fmla="*/ 21 w 146"/>
                <a:gd name="T1" fmla="*/ 30 h 149"/>
                <a:gd name="T2" fmla="*/ 20 w 146"/>
                <a:gd name="T3" fmla="*/ 149 h 149"/>
                <a:gd name="T4" fmla="*/ 48 w 146"/>
                <a:gd name="T5" fmla="*/ 149 h 149"/>
                <a:gd name="T6" fmla="*/ 49 w 146"/>
                <a:gd name="T7" fmla="*/ 54 h 149"/>
                <a:gd name="T8" fmla="*/ 52 w 146"/>
                <a:gd name="T9" fmla="*/ 38 h 149"/>
                <a:gd name="T10" fmla="*/ 87 w 146"/>
                <a:gd name="T11" fmla="*/ 16 h 149"/>
                <a:gd name="T12" fmla="*/ 118 w 146"/>
                <a:gd name="T13" fmla="*/ 53 h 149"/>
                <a:gd name="T14" fmla="*/ 119 w 146"/>
                <a:gd name="T15" fmla="*/ 149 h 149"/>
                <a:gd name="T16" fmla="*/ 146 w 146"/>
                <a:gd name="T17" fmla="*/ 149 h 149"/>
                <a:gd name="T18" fmla="*/ 146 w 146"/>
                <a:gd name="T19" fmla="*/ 47 h 149"/>
                <a:gd name="T20" fmla="*/ 103 w 146"/>
                <a:gd name="T21" fmla="*/ 0 h 149"/>
                <a:gd name="T22" fmla="*/ 48 w 146"/>
                <a:gd name="T23" fmla="*/ 23 h 149"/>
                <a:gd name="T24" fmla="*/ 44 w 146"/>
                <a:gd name="T25" fmla="*/ 0 h 149"/>
                <a:gd name="T26" fmla="*/ 0 w 146"/>
                <a:gd name="T27" fmla="*/ 8 h 149"/>
                <a:gd name="T28" fmla="*/ 0 w 146"/>
                <a:gd name="T29" fmla="*/ 15 h 149"/>
                <a:gd name="T30" fmla="*/ 11 w 146"/>
                <a:gd name="T31" fmla="*/ 16 h 149"/>
                <a:gd name="T32" fmla="*/ 21 w 146"/>
                <a:gd name="T33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9">
                  <a:moveTo>
                    <a:pt x="21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7"/>
                    <a:pt x="49" y="42"/>
                    <a:pt x="52" y="38"/>
                  </a:cubicBezTo>
                  <a:cubicBezTo>
                    <a:pt x="58" y="26"/>
                    <a:pt x="71" y="16"/>
                    <a:pt x="87" y="16"/>
                  </a:cubicBezTo>
                  <a:cubicBezTo>
                    <a:pt x="107" y="16"/>
                    <a:pt x="118" y="28"/>
                    <a:pt x="118" y="53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17"/>
                    <a:pt x="130" y="0"/>
                    <a:pt x="103" y="0"/>
                  </a:cubicBezTo>
                  <a:cubicBezTo>
                    <a:pt x="81" y="0"/>
                    <a:pt x="67" y="11"/>
                    <a:pt x="48" y="2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6" name="Oval 21"/>
            <p:cNvSpPr>
              <a:spLocks noChangeArrowheads="1"/>
            </p:cNvSpPr>
            <p:nvPr userDrawn="1"/>
          </p:nvSpPr>
          <p:spPr bwMode="gray">
            <a:xfrm>
              <a:off x="4194" y="1823"/>
              <a:ext cx="89" cy="82"/>
            </a:xfrm>
            <a:prstGeom prst="ellipse">
              <a:avLst/>
            </a:pr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gray">
            <a:xfrm>
              <a:off x="4157" y="1973"/>
              <a:ext cx="119" cy="351"/>
            </a:xfrm>
            <a:custGeom>
              <a:avLst/>
              <a:gdLst>
                <a:gd name="T0" fmla="*/ 20 w 48"/>
                <a:gd name="T1" fmla="*/ 30 h 149"/>
                <a:gd name="T2" fmla="*/ 20 w 48"/>
                <a:gd name="T3" fmla="*/ 149 h 149"/>
                <a:gd name="T4" fmla="*/ 48 w 48"/>
                <a:gd name="T5" fmla="*/ 149 h 149"/>
                <a:gd name="T6" fmla="*/ 48 w 48"/>
                <a:gd name="T7" fmla="*/ 2 h 149"/>
                <a:gd name="T8" fmla="*/ 46 w 48"/>
                <a:gd name="T9" fmla="*/ 0 h 149"/>
                <a:gd name="T10" fmla="*/ 0 w 48"/>
                <a:gd name="T11" fmla="*/ 8 h 149"/>
                <a:gd name="T12" fmla="*/ 0 w 48"/>
                <a:gd name="T13" fmla="*/ 15 h 149"/>
                <a:gd name="T14" fmla="*/ 11 w 48"/>
                <a:gd name="T15" fmla="*/ 17 h 149"/>
                <a:gd name="T16" fmla="*/ 20 w 48"/>
                <a:gd name="T17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49">
                  <a:moveTo>
                    <a:pt x="20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9" y="18"/>
                    <a:pt x="20" y="19"/>
                    <a:pt x="20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577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424613"/>
            <a:ext cx="792396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</a:rPr>
              <a:t>Page </a:t>
            </a:r>
            <a:fld id="{87F334AE-4EAC-4C2D-A638-92A76F09FCC4}" type="slidenum">
              <a:rPr lang="en-US" smtClean="0">
                <a:solidFill>
                  <a:srgbClr val="676767"/>
                </a:solidFill>
              </a:rPr>
              <a:pPr/>
              <a:t>‹#›</a:t>
            </a:fld>
            <a:endParaRPr lang="en-US" dirty="0">
              <a:solidFill>
                <a:srgbClr val="676767"/>
              </a:solidFill>
            </a:endParaRPr>
          </a:p>
        </p:txBody>
      </p:sp>
      <p:grpSp>
        <p:nvGrpSpPr>
          <p:cNvPr id="7" name="Group 5"/>
          <p:cNvGrpSpPr>
            <a:grpSpLocks noChangeAspect="1"/>
          </p:cNvGrpSpPr>
          <p:nvPr userDrawn="1"/>
        </p:nvGrpSpPr>
        <p:grpSpPr bwMode="auto">
          <a:xfrm>
            <a:off x="7432675" y="6570663"/>
            <a:ext cx="1241425" cy="142875"/>
            <a:chOff x="-22" y="1823"/>
            <a:chExt cx="5804" cy="673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-22" y="1823"/>
              <a:ext cx="5804" cy="6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-22" y="1838"/>
              <a:ext cx="393" cy="486"/>
            </a:xfrm>
            <a:custGeom>
              <a:avLst/>
              <a:gdLst>
                <a:gd name="T0" fmla="*/ 93 w 167"/>
                <a:gd name="T1" fmla="*/ 206 h 206"/>
                <a:gd name="T2" fmla="*/ 167 w 167"/>
                <a:gd name="T3" fmla="*/ 149 h 206"/>
                <a:gd name="T4" fmla="*/ 113 w 167"/>
                <a:gd name="T5" fmla="*/ 94 h 206"/>
                <a:gd name="T6" fmla="*/ 113 w 167"/>
                <a:gd name="T7" fmla="*/ 93 h 206"/>
                <a:gd name="T8" fmla="*/ 158 w 167"/>
                <a:gd name="T9" fmla="*/ 48 h 206"/>
                <a:gd name="T10" fmla="*/ 139 w 167"/>
                <a:gd name="T11" fmla="*/ 11 h 206"/>
                <a:gd name="T12" fmla="*/ 86 w 167"/>
                <a:gd name="T13" fmla="*/ 0 h 206"/>
                <a:gd name="T14" fmla="*/ 0 w 167"/>
                <a:gd name="T15" fmla="*/ 0 h 206"/>
                <a:gd name="T16" fmla="*/ 0 w 167"/>
                <a:gd name="T17" fmla="*/ 9 h 206"/>
                <a:gd name="T18" fmla="*/ 27 w 167"/>
                <a:gd name="T19" fmla="*/ 28 h 206"/>
                <a:gd name="T20" fmla="*/ 27 w 167"/>
                <a:gd name="T21" fmla="*/ 179 h 206"/>
                <a:gd name="T22" fmla="*/ 0 w 167"/>
                <a:gd name="T23" fmla="*/ 198 h 206"/>
                <a:gd name="T24" fmla="*/ 0 w 167"/>
                <a:gd name="T25" fmla="*/ 206 h 206"/>
                <a:gd name="T26" fmla="*/ 93 w 167"/>
                <a:gd name="T27" fmla="*/ 206 h 206"/>
                <a:gd name="T28" fmla="*/ 57 w 167"/>
                <a:gd name="T29" fmla="*/ 101 h 206"/>
                <a:gd name="T30" fmla="*/ 78 w 167"/>
                <a:gd name="T31" fmla="*/ 101 h 206"/>
                <a:gd name="T32" fmla="*/ 135 w 167"/>
                <a:gd name="T33" fmla="*/ 151 h 206"/>
                <a:gd name="T34" fmla="*/ 85 w 167"/>
                <a:gd name="T35" fmla="*/ 196 h 206"/>
                <a:gd name="T36" fmla="*/ 57 w 167"/>
                <a:gd name="T37" fmla="*/ 173 h 206"/>
                <a:gd name="T38" fmla="*/ 57 w 167"/>
                <a:gd name="T39" fmla="*/ 101 h 206"/>
                <a:gd name="T40" fmla="*/ 57 w 167"/>
                <a:gd name="T41" fmla="*/ 26 h 206"/>
                <a:gd name="T42" fmla="*/ 81 w 167"/>
                <a:gd name="T43" fmla="*/ 11 h 206"/>
                <a:gd name="T44" fmla="*/ 126 w 167"/>
                <a:gd name="T45" fmla="*/ 49 h 206"/>
                <a:gd name="T46" fmla="*/ 76 w 167"/>
                <a:gd name="T47" fmla="*/ 90 h 206"/>
                <a:gd name="T48" fmla="*/ 57 w 167"/>
                <a:gd name="T49" fmla="*/ 90 h 206"/>
                <a:gd name="T50" fmla="*/ 57 w 167"/>
                <a:gd name="T51" fmla="*/ 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6">
                  <a:moveTo>
                    <a:pt x="93" y="206"/>
                  </a:moveTo>
                  <a:cubicBezTo>
                    <a:pt x="138" y="206"/>
                    <a:pt x="167" y="190"/>
                    <a:pt x="167" y="149"/>
                  </a:cubicBezTo>
                  <a:cubicBezTo>
                    <a:pt x="167" y="113"/>
                    <a:pt x="142" y="98"/>
                    <a:pt x="113" y="9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41" y="88"/>
                    <a:pt x="158" y="71"/>
                    <a:pt x="158" y="48"/>
                  </a:cubicBezTo>
                  <a:cubicBezTo>
                    <a:pt x="158" y="31"/>
                    <a:pt x="151" y="19"/>
                    <a:pt x="139" y="11"/>
                  </a:cubicBezTo>
                  <a:cubicBezTo>
                    <a:pt x="127" y="3"/>
                    <a:pt x="110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6" y="11"/>
                    <a:pt x="27" y="11"/>
                    <a:pt x="27" y="28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7" y="195"/>
                    <a:pt x="26" y="196"/>
                    <a:pt x="0" y="198"/>
                  </a:cubicBezTo>
                  <a:cubicBezTo>
                    <a:pt x="0" y="206"/>
                    <a:pt x="0" y="206"/>
                    <a:pt x="0" y="206"/>
                  </a:cubicBezTo>
                  <a:lnTo>
                    <a:pt x="93" y="206"/>
                  </a:lnTo>
                  <a:close/>
                  <a:moveTo>
                    <a:pt x="57" y="101"/>
                  </a:moveTo>
                  <a:cubicBezTo>
                    <a:pt x="78" y="101"/>
                    <a:pt x="78" y="101"/>
                    <a:pt x="78" y="101"/>
                  </a:cubicBezTo>
                  <a:cubicBezTo>
                    <a:pt x="115" y="101"/>
                    <a:pt x="135" y="119"/>
                    <a:pt x="135" y="151"/>
                  </a:cubicBezTo>
                  <a:cubicBezTo>
                    <a:pt x="135" y="186"/>
                    <a:pt x="111" y="196"/>
                    <a:pt x="85" y="196"/>
                  </a:cubicBezTo>
                  <a:cubicBezTo>
                    <a:pt x="61" y="196"/>
                    <a:pt x="57" y="192"/>
                    <a:pt x="57" y="173"/>
                  </a:cubicBezTo>
                  <a:lnTo>
                    <a:pt x="57" y="101"/>
                  </a:lnTo>
                  <a:close/>
                  <a:moveTo>
                    <a:pt x="57" y="26"/>
                  </a:moveTo>
                  <a:cubicBezTo>
                    <a:pt x="57" y="13"/>
                    <a:pt x="57" y="11"/>
                    <a:pt x="81" y="11"/>
                  </a:cubicBezTo>
                  <a:cubicBezTo>
                    <a:pt x="102" y="10"/>
                    <a:pt x="126" y="19"/>
                    <a:pt x="126" y="49"/>
                  </a:cubicBezTo>
                  <a:cubicBezTo>
                    <a:pt x="126" y="79"/>
                    <a:pt x="107" y="90"/>
                    <a:pt x="76" y="90"/>
                  </a:cubicBezTo>
                  <a:cubicBezTo>
                    <a:pt x="57" y="90"/>
                    <a:pt x="57" y="90"/>
                    <a:pt x="57" y="90"/>
                  </a:cubicBezTo>
                  <a:lnTo>
                    <a:pt x="57" y="2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gray">
            <a:xfrm>
              <a:off x="431" y="1973"/>
              <a:ext cx="319" cy="359"/>
            </a:xfrm>
            <a:custGeom>
              <a:avLst/>
              <a:gdLst>
                <a:gd name="T0" fmla="*/ 87 w 135"/>
                <a:gd name="T1" fmla="*/ 107 h 153"/>
                <a:gd name="T2" fmla="*/ 57 w 135"/>
                <a:gd name="T3" fmla="*/ 137 h 153"/>
                <a:gd name="T4" fmla="*/ 30 w 135"/>
                <a:gd name="T5" fmla="*/ 107 h 153"/>
                <a:gd name="T6" fmla="*/ 53 w 135"/>
                <a:gd name="T7" fmla="*/ 79 h 153"/>
                <a:gd name="T8" fmla="*/ 87 w 135"/>
                <a:gd name="T9" fmla="*/ 65 h 153"/>
                <a:gd name="T10" fmla="*/ 87 w 135"/>
                <a:gd name="T11" fmla="*/ 107 h 153"/>
                <a:gd name="T12" fmla="*/ 114 w 135"/>
                <a:gd name="T13" fmla="*/ 39 h 153"/>
                <a:gd name="T14" fmla="*/ 65 w 135"/>
                <a:gd name="T15" fmla="*/ 0 h 153"/>
                <a:gd name="T16" fmla="*/ 5 w 135"/>
                <a:gd name="T17" fmla="*/ 34 h 153"/>
                <a:gd name="T18" fmla="*/ 22 w 135"/>
                <a:gd name="T19" fmla="*/ 48 h 153"/>
                <a:gd name="T20" fmla="*/ 31 w 135"/>
                <a:gd name="T21" fmla="*/ 39 h 153"/>
                <a:gd name="T22" fmla="*/ 62 w 135"/>
                <a:gd name="T23" fmla="*/ 10 h 153"/>
                <a:gd name="T24" fmla="*/ 87 w 135"/>
                <a:gd name="T25" fmla="*/ 40 h 153"/>
                <a:gd name="T26" fmla="*/ 87 w 135"/>
                <a:gd name="T27" fmla="*/ 53 h 153"/>
                <a:gd name="T28" fmla="*/ 27 w 135"/>
                <a:gd name="T29" fmla="*/ 75 h 153"/>
                <a:gd name="T30" fmla="*/ 0 w 135"/>
                <a:gd name="T31" fmla="*/ 111 h 153"/>
                <a:gd name="T32" fmla="*/ 43 w 135"/>
                <a:gd name="T33" fmla="*/ 153 h 153"/>
                <a:gd name="T34" fmla="*/ 87 w 135"/>
                <a:gd name="T35" fmla="*/ 135 h 153"/>
                <a:gd name="T36" fmla="*/ 90 w 135"/>
                <a:gd name="T37" fmla="*/ 153 h 153"/>
                <a:gd name="T38" fmla="*/ 135 w 135"/>
                <a:gd name="T39" fmla="*/ 146 h 153"/>
                <a:gd name="T40" fmla="*/ 135 w 135"/>
                <a:gd name="T41" fmla="*/ 138 h 153"/>
                <a:gd name="T42" fmla="*/ 123 w 135"/>
                <a:gd name="T43" fmla="*/ 137 h 153"/>
                <a:gd name="T44" fmla="*/ 114 w 135"/>
                <a:gd name="T45" fmla="*/ 121 h 153"/>
                <a:gd name="T46" fmla="*/ 114 w 135"/>
                <a:gd name="T47" fmla="*/ 3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53">
                  <a:moveTo>
                    <a:pt x="87" y="107"/>
                  </a:moveTo>
                  <a:cubicBezTo>
                    <a:pt x="87" y="131"/>
                    <a:pt x="69" y="137"/>
                    <a:pt x="57" y="137"/>
                  </a:cubicBezTo>
                  <a:cubicBezTo>
                    <a:pt x="39" y="137"/>
                    <a:pt x="30" y="124"/>
                    <a:pt x="30" y="107"/>
                  </a:cubicBezTo>
                  <a:cubicBezTo>
                    <a:pt x="30" y="93"/>
                    <a:pt x="36" y="85"/>
                    <a:pt x="53" y="79"/>
                  </a:cubicBezTo>
                  <a:cubicBezTo>
                    <a:pt x="65" y="75"/>
                    <a:pt x="81" y="69"/>
                    <a:pt x="87" y="65"/>
                  </a:cubicBezTo>
                  <a:lnTo>
                    <a:pt x="87" y="107"/>
                  </a:lnTo>
                  <a:close/>
                  <a:moveTo>
                    <a:pt x="114" y="39"/>
                  </a:moveTo>
                  <a:cubicBezTo>
                    <a:pt x="114" y="22"/>
                    <a:pt x="110" y="0"/>
                    <a:pt x="65" y="0"/>
                  </a:cubicBezTo>
                  <a:cubicBezTo>
                    <a:pt x="32" y="0"/>
                    <a:pt x="5" y="17"/>
                    <a:pt x="5" y="34"/>
                  </a:cubicBezTo>
                  <a:cubicBezTo>
                    <a:pt x="5" y="43"/>
                    <a:pt x="16" y="48"/>
                    <a:pt x="22" y="48"/>
                  </a:cubicBezTo>
                  <a:cubicBezTo>
                    <a:pt x="28" y="48"/>
                    <a:pt x="30" y="45"/>
                    <a:pt x="31" y="39"/>
                  </a:cubicBezTo>
                  <a:cubicBezTo>
                    <a:pt x="38" y="17"/>
                    <a:pt x="50" y="10"/>
                    <a:pt x="62" y="10"/>
                  </a:cubicBezTo>
                  <a:cubicBezTo>
                    <a:pt x="74" y="10"/>
                    <a:pt x="87" y="16"/>
                    <a:pt x="87" y="40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0" y="60"/>
                    <a:pt x="51" y="68"/>
                    <a:pt x="27" y="75"/>
                  </a:cubicBezTo>
                  <a:cubicBezTo>
                    <a:pt x="6" y="82"/>
                    <a:pt x="0" y="97"/>
                    <a:pt x="0" y="111"/>
                  </a:cubicBezTo>
                  <a:cubicBezTo>
                    <a:pt x="0" y="133"/>
                    <a:pt x="15" y="153"/>
                    <a:pt x="43" y="153"/>
                  </a:cubicBezTo>
                  <a:cubicBezTo>
                    <a:pt x="61" y="152"/>
                    <a:pt x="77" y="141"/>
                    <a:pt x="87" y="135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15" y="136"/>
                    <a:pt x="114" y="133"/>
                    <a:pt x="114" y="121"/>
                  </a:cubicBezTo>
                  <a:lnTo>
                    <a:pt x="114" y="3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gray">
            <a:xfrm>
              <a:off x="742" y="1980"/>
              <a:ext cx="379" cy="516"/>
            </a:xfrm>
            <a:custGeom>
              <a:avLst/>
              <a:gdLst>
                <a:gd name="T0" fmla="*/ 0 w 159"/>
                <a:gd name="T1" fmla="*/ 0 h 219"/>
                <a:gd name="T2" fmla="*/ 0 w 159"/>
                <a:gd name="T3" fmla="*/ 9 h 219"/>
                <a:gd name="T4" fmla="*/ 22 w 159"/>
                <a:gd name="T5" fmla="*/ 25 h 219"/>
                <a:gd name="T6" fmla="*/ 69 w 159"/>
                <a:gd name="T7" fmla="*/ 144 h 219"/>
                <a:gd name="T8" fmla="*/ 72 w 159"/>
                <a:gd name="T9" fmla="*/ 159 h 219"/>
                <a:gd name="T10" fmla="*/ 64 w 159"/>
                <a:gd name="T11" fmla="*/ 184 h 219"/>
                <a:gd name="T12" fmla="*/ 51 w 159"/>
                <a:gd name="T13" fmla="*/ 197 h 219"/>
                <a:gd name="T14" fmla="*/ 40 w 159"/>
                <a:gd name="T15" fmla="*/ 191 h 219"/>
                <a:gd name="T16" fmla="*/ 31 w 159"/>
                <a:gd name="T17" fmla="*/ 186 h 219"/>
                <a:gd name="T18" fmla="*/ 18 w 159"/>
                <a:gd name="T19" fmla="*/ 203 h 219"/>
                <a:gd name="T20" fmla="*/ 39 w 159"/>
                <a:gd name="T21" fmla="*/ 219 h 219"/>
                <a:gd name="T22" fmla="*/ 81 w 159"/>
                <a:gd name="T23" fmla="*/ 171 h 219"/>
                <a:gd name="T24" fmla="*/ 137 w 159"/>
                <a:gd name="T25" fmla="*/ 24 h 219"/>
                <a:gd name="T26" fmla="*/ 159 w 159"/>
                <a:gd name="T27" fmla="*/ 9 h 219"/>
                <a:gd name="T28" fmla="*/ 159 w 159"/>
                <a:gd name="T29" fmla="*/ 0 h 219"/>
                <a:gd name="T30" fmla="*/ 101 w 159"/>
                <a:gd name="T31" fmla="*/ 0 h 219"/>
                <a:gd name="T32" fmla="*/ 101 w 159"/>
                <a:gd name="T33" fmla="*/ 9 h 219"/>
                <a:gd name="T34" fmla="*/ 117 w 159"/>
                <a:gd name="T35" fmla="*/ 11 h 219"/>
                <a:gd name="T36" fmla="*/ 121 w 159"/>
                <a:gd name="T37" fmla="*/ 21 h 219"/>
                <a:gd name="T38" fmla="*/ 88 w 159"/>
                <a:gd name="T39" fmla="*/ 119 h 219"/>
                <a:gd name="T40" fmla="*/ 87 w 159"/>
                <a:gd name="T41" fmla="*/ 119 h 219"/>
                <a:gd name="T42" fmla="*/ 51 w 159"/>
                <a:gd name="T43" fmla="*/ 19 h 219"/>
                <a:gd name="T44" fmla="*/ 55 w 159"/>
                <a:gd name="T45" fmla="*/ 10 h 219"/>
                <a:gd name="T46" fmla="*/ 68 w 159"/>
                <a:gd name="T47" fmla="*/ 9 h 219"/>
                <a:gd name="T48" fmla="*/ 68 w 159"/>
                <a:gd name="T49" fmla="*/ 0 h 219"/>
                <a:gd name="T50" fmla="*/ 0 w 159"/>
                <a:gd name="T5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" h="21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10"/>
                    <a:pt x="17" y="11"/>
                    <a:pt x="22" y="25"/>
                  </a:cubicBezTo>
                  <a:cubicBezTo>
                    <a:pt x="37" y="60"/>
                    <a:pt x="62" y="124"/>
                    <a:pt x="69" y="144"/>
                  </a:cubicBezTo>
                  <a:cubicBezTo>
                    <a:pt x="71" y="149"/>
                    <a:pt x="72" y="154"/>
                    <a:pt x="72" y="159"/>
                  </a:cubicBezTo>
                  <a:cubicBezTo>
                    <a:pt x="72" y="166"/>
                    <a:pt x="69" y="175"/>
                    <a:pt x="64" y="184"/>
                  </a:cubicBezTo>
                  <a:cubicBezTo>
                    <a:pt x="60" y="194"/>
                    <a:pt x="55" y="197"/>
                    <a:pt x="51" y="197"/>
                  </a:cubicBezTo>
                  <a:cubicBezTo>
                    <a:pt x="48" y="197"/>
                    <a:pt x="46" y="196"/>
                    <a:pt x="40" y="191"/>
                  </a:cubicBezTo>
                  <a:cubicBezTo>
                    <a:pt x="37" y="188"/>
                    <a:pt x="35" y="186"/>
                    <a:pt x="31" y="186"/>
                  </a:cubicBezTo>
                  <a:cubicBezTo>
                    <a:pt x="26" y="186"/>
                    <a:pt x="18" y="194"/>
                    <a:pt x="18" y="203"/>
                  </a:cubicBezTo>
                  <a:cubicBezTo>
                    <a:pt x="18" y="210"/>
                    <a:pt x="27" y="219"/>
                    <a:pt x="39" y="219"/>
                  </a:cubicBezTo>
                  <a:cubicBezTo>
                    <a:pt x="51" y="219"/>
                    <a:pt x="66" y="215"/>
                    <a:pt x="81" y="171"/>
                  </a:cubicBezTo>
                  <a:cubicBezTo>
                    <a:pt x="100" y="118"/>
                    <a:pt x="127" y="45"/>
                    <a:pt x="137" y="24"/>
                  </a:cubicBezTo>
                  <a:cubicBezTo>
                    <a:pt x="142" y="12"/>
                    <a:pt x="144" y="10"/>
                    <a:pt x="159" y="9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22" y="11"/>
                    <a:pt x="123" y="15"/>
                    <a:pt x="121" y="21"/>
                  </a:cubicBezTo>
                  <a:cubicBezTo>
                    <a:pt x="117" y="39"/>
                    <a:pt x="101" y="84"/>
                    <a:pt x="88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74" y="83"/>
                    <a:pt x="62" y="51"/>
                    <a:pt x="51" y="19"/>
                  </a:cubicBezTo>
                  <a:cubicBezTo>
                    <a:pt x="49" y="14"/>
                    <a:pt x="48" y="11"/>
                    <a:pt x="55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gray">
            <a:xfrm>
              <a:off x="1121" y="1973"/>
              <a:ext cx="304" cy="359"/>
            </a:xfrm>
            <a:custGeom>
              <a:avLst/>
              <a:gdLst>
                <a:gd name="T0" fmla="*/ 129 w 129"/>
                <a:gd name="T1" fmla="*/ 60 h 153"/>
                <a:gd name="T2" fmla="*/ 69 w 129"/>
                <a:gd name="T3" fmla="*/ 0 h 153"/>
                <a:gd name="T4" fmla="*/ 0 w 129"/>
                <a:gd name="T5" fmla="*/ 78 h 153"/>
                <a:gd name="T6" fmla="*/ 69 w 129"/>
                <a:gd name="T7" fmla="*/ 153 h 153"/>
                <a:gd name="T8" fmla="*/ 124 w 129"/>
                <a:gd name="T9" fmla="*/ 120 h 153"/>
                <a:gd name="T10" fmla="*/ 114 w 129"/>
                <a:gd name="T11" fmla="*/ 115 h 153"/>
                <a:gd name="T12" fmla="*/ 75 w 129"/>
                <a:gd name="T13" fmla="*/ 138 h 153"/>
                <a:gd name="T14" fmla="*/ 31 w 129"/>
                <a:gd name="T15" fmla="*/ 71 h 153"/>
                <a:gd name="T16" fmla="*/ 117 w 129"/>
                <a:gd name="T17" fmla="*/ 71 h 153"/>
                <a:gd name="T18" fmla="*/ 129 w 129"/>
                <a:gd name="T19" fmla="*/ 60 h 153"/>
                <a:gd name="T20" fmla="*/ 98 w 129"/>
                <a:gd name="T21" fmla="*/ 50 h 153"/>
                <a:gd name="T22" fmla="*/ 88 w 129"/>
                <a:gd name="T23" fmla="*/ 60 h 153"/>
                <a:gd name="T24" fmla="*/ 32 w 129"/>
                <a:gd name="T25" fmla="*/ 60 h 153"/>
                <a:gd name="T26" fmla="*/ 67 w 129"/>
                <a:gd name="T27" fmla="*/ 10 h 153"/>
                <a:gd name="T28" fmla="*/ 98 w 129"/>
                <a:gd name="T29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53">
                  <a:moveTo>
                    <a:pt x="129" y="60"/>
                  </a:moveTo>
                  <a:cubicBezTo>
                    <a:pt x="129" y="42"/>
                    <a:pt x="124" y="0"/>
                    <a:pt x="69" y="0"/>
                  </a:cubicBezTo>
                  <a:cubicBezTo>
                    <a:pt x="22" y="0"/>
                    <a:pt x="0" y="33"/>
                    <a:pt x="0" y="78"/>
                  </a:cubicBezTo>
                  <a:cubicBezTo>
                    <a:pt x="0" y="125"/>
                    <a:pt x="21" y="153"/>
                    <a:pt x="69" y="153"/>
                  </a:cubicBezTo>
                  <a:cubicBezTo>
                    <a:pt x="98" y="152"/>
                    <a:pt x="115" y="139"/>
                    <a:pt x="124" y="12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06" y="128"/>
                    <a:pt x="95" y="138"/>
                    <a:pt x="75" y="138"/>
                  </a:cubicBezTo>
                  <a:cubicBezTo>
                    <a:pt x="38" y="138"/>
                    <a:pt x="31" y="102"/>
                    <a:pt x="31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4" y="71"/>
                    <a:pt x="129" y="70"/>
                    <a:pt x="129" y="60"/>
                  </a:cubicBezTo>
                  <a:close/>
                  <a:moveTo>
                    <a:pt x="98" y="50"/>
                  </a:moveTo>
                  <a:cubicBezTo>
                    <a:pt x="98" y="56"/>
                    <a:pt x="96" y="60"/>
                    <a:pt x="8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48"/>
                    <a:pt x="36" y="10"/>
                    <a:pt x="67" y="10"/>
                  </a:cubicBezTo>
                  <a:cubicBezTo>
                    <a:pt x="95" y="10"/>
                    <a:pt x="98" y="39"/>
                    <a:pt x="98" y="5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gray">
            <a:xfrm>
              <a:off x="1470" y="1973"/>
              <a:ext cx="252" cy="351"/>
            </a:xfrm>
            <a:custGeom>
              <a:avLst/>
              <a:gdLst>
                <a:gd name="T0" fmla="*/ 46 w 104"/>
                <a:gd name="T1" fmla="*/ 0 h 149"/>
                <a:gd name="T2" fmla="*/ 0 w 104"/>
                <a:gd name="T3" fmla="*/ 7 h 149"/>
                <a:gd name="T4" fmla="*/ 0 w 104"/>
                <a:gd name="T5" fmla="*/ 15 h 149"/>
                <a:gd name="T6" fmla="*/ 12 w 104"/>
                <a:gd name="T7" fmla="*/ 16 h 149"/>
                <a:gd name="T8" fmla="*/ 21 w 104"/>
                <a:gd name="T9" fmla="*/ 30 h 149"/>
                <a:gd name="T10" fmla="*/ 21 w 104"/>
                <a:gd name="T11" fmla="*/ 149 h 149"/>
                <a:gd name="T12" fmla="*/ 49 w 104"/>
                <a:gd name="T13" fmla="*/ 149 h 149"/>
                <a:gd name="T14" fmla="*/ 49 w 104"/>
                <a:gd name="T15" fmla="*/ 54 h 149"/>
                <a:gd name="T16" fmla="*/ 66 w 104"/>
                <a:gd name="T17" fmla="*/ 23 h 149"/>
                <a:gd name="T18" fmla="*/ 85 w 104"/>
                <a:gd name="T19" fmla="*/ 30 h 149"/>
                <a:gd name="T20" fmla="*/ 91 w 104"/>
                <a:gd name="T21" fmla="*/ 31 h 149"/>
                <a:gd name="T22" fmla="*/ 104 w 104"/>
                <a:gd name="T23" fmla="*/ 14 h 149"/>
                <a:gd name="T24" fmla="*/ 89 w 104"/>
                <a:gd name="T25" fmla="*/ 0 h 149"/>
                <a:gd name="T26" fmla="*/ 49 w 104"/>
                <a:gd name="T27" fmla="*/ 24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7"/>
                    <a:pt x="21" y="19"/>
                    <a:pt x="21" y="30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31"/>
                    <a:pt x="59" y="23"/>
                    <a:pt x="66" y="23"/>
                  </a:cubicBezTo>
                  <a:cubicBezTo>
                    <a:pt x="71" y="23"/>
                    <a:pt x="76" y="25"/>
                    <a:pt x="85" y="30"/>
                  </a:cubicBezTo>
                  <a:cubicBezTo>
                    <a:pt x="87" y="31"/>
                    <a:pt x="89" y="31"/>
                    <a:pt x="91" y="31"/>
                  </a:cubicBezTo>
                  <a:cubicBezTo>
                    <a:pt x="98" y="31"/>
                    <a:pt x="104" y="24"/>
                    <a:pt x="104" y="14"/>
                  </a:cubicBezTo>
                  <a:cubicBezTo>
                    <a:pt x="104" y="8"/>
                    <a:pt x="100" y="0"/>
                    <a:pt x="89" y="0"/>
                  </a:cubicBezTo>
                  <a:cubicBezTo>
                    <a:pt x="78" y="0"/>
                    <a:pt x="69" y="6"/>
                    <a:pt x="49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gray">
            <a:xfrm>
              <a:off x="2360" y="1973"/>
              <a:ext cx="245" cy="351"/>
            </a:xfrm>
            <a:custGeom>
              <a:avLst/>
              <a:gdLst>
                <a:gd name="T0" fmla="*/ 46 w 104"/>
                <a:gd name="T1" fmla="*/ 0 h 149"/>
                <a:gd name="T2" fmla="*/ 49 w 104"/>
                <a:gd name="T3" fmla="*/ 24 h 149"/>
                <a:gd name="T4" fmla="*/ 89 w 104"/>
                <a:gd name="T5" fmla="*/ 0 h 149"/>
                <a:gd name="T6" fmla="*/ 104 w 104"/>
                <a:gd name="T7" fmla="*/ 15 h 149"/>
                <a:gd name="T8" fmla="*/ 91 w 104"/>
                <a:gd name="T9" fmla="*/ 31 h 149"/>
                <a:gd name="T10" fmla="*/ 85 w 104"/>
                <a:gd name="T11" fmla="*/ 30 h 149"/>
                <a:gd name="T12" fmla="*/ 66 w 104"/>
                <a:gd name="T13" fmla="*/ 23 h 149"/>
                <a:gd name="T14" fmla="*/ 49 w 104"/>
                <a:gd name="T15" fmla="*/ 54 h 149"/>
                <a:gd name="T16" fmla="*/ 49 w 104"/>
                <a:gd name="T17" fmla="*/ 149 h 149"/>
                <a:gd name="T18" fmla="*/ 21 w 104"/>
                <a:gd name="T19" fmla="*/ 149 h 149"/>
                <a:gd name="T20" fmla="*/ 21 w 104"/>
                <a:gd name="T21" fmla="*/ 30 h 149"/>
                <a:gd name="T22" fmla="*/ 12 w 104"/>
                <a:gd name="T23" fmla="*/ 16 h 149"/>
                <a:gd name="T24" fmla="*/ 0 w 104"/>
                <a:gd name="T25" fmla="*/ 15 h 149"/>
                <a:gd name="T26" fmla="*/ 0 w 104"/>
                <a:gd name="T27" fmla="*/ 7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69" y="7"/>
                    <a:pt x="78" y="0"/>
                    <a:pt x="89" y="0"/>
                  </a:cubicBezTo>
                  <a:cubicBezTo>
                    <a:pt x="100" y="0"/>
                    <a:pt x="104" y="8"/>
                    <a:pt x="104" y="15"/>
                  </a:cubicBezTo>
                  <a:cubicBezTo>
                    <a:pt x="104" y="24"/>
                    <a:pt x="98" y="31"/>
                    <a:pt x="91" y="31"/>
                  </a:cubicBezTo>
                  <a:cubicBezTo>
                    <a:pt x="89" y="31"/>
                    <a:pt x="87" y="31"/>
                    <a:pt x="85" y="30"/>
                  </a:cubicBezTo>
                  <a:cubicBezTo>
                    <a:pt x="76" y="25"/>
                    <a:pt x="71" y="23"/>
                    <a:pt x="66" y="23"/>
                  </a:cubicBezTo>
                  <a:cubicBezTo>
                    <a:pt x="59" y="23"/>
                    <a:pt x="49" y="31"/>
                    <a:pt x="49" y="54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9"/>
                    <a:pt x="20" y="18"/>
                    <a:pt x="1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gray">
            <a:xfrm>
              <a:off x="1893" y="1823"/>
              <a:ext cx="423" cy="508"/>
            </a:xfrm>
            <a:custGeom>
              <a:avLst/>
              <a:gdLst>
                <a:gd name="T0" fmla="*/ 174 w 179"/>
                <a:gd name="T1" fmla="*/ 12 h 215"/>
                <a:gd name="T2" fmla="*/ 111 w 179"/>
                <a:gd name="T3" fmla="*/ 0 h 215"/>
                <a:gd name="T4" fmla="*/ 27 w 179"/>
                <a:gd name="T5" fmla="*/ 31 h 215"/>
                <a:gd name="T6" fmla="*/ 0 w 179"/>
                <a:gd name="T7" fmla="*/ 109 h 215"/>
                <a:gd name="T8" fmla="*/ 28 w 179"/>
                <a:gd name="T9" fmla="*/ 190 h 215"/>
                <a:gd name="T10" fmla="*/ 109 w 179"/>
                <a:gd name="T11" fmla="*/ 215 h 215"/>
                <a:gd name="T12" fmla="*/ 175 w 179"/>
                <a:gd name="T13" fmla="*/ 201 h 215"/>
                <a:gd name="T14" fmla="*/ 179 w 179"/>
                <a:gd name="T15" fmla="*/ 151 h 215"/>
                <a:gd name="T16" fmla="*/ 170 w 179"/>
                <a:gd name="T17" fmla="*/ 151 h 215"/>
                <a:gd name="T18" fmla="*/ 108 w 179"/>
                <a:gd name="T19" fmla="*/ 205 h 215"/>
                <a:gd name="T20" fmla="*/ 33 w 179"/>
                <a:gd name="T21" fmla="*/ 108 h 215"/>
                <a:gd name="T22" fmla="*/ 108 w 179"/>
                <a:gd name="T23" fmla="*/ 10 h 215"/>
                <a:gd name="T24" fmla="*/ 165 w 179"/>
                <a:gd name="T25" fmla="*/ 58 h 215"/>
                <a:gd name="T26" fmla="*/ 174 w 179"/>
                <a:gd name="T27" fmla="*/ 58 h 215"/>
                <a:gd name="T28" fmla="*/ 174 w 179"/>
                <a:gd name="T29" fmla="*/ 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215">
                  <a:moveTo>
                    <a:pt x="174" y="12"/>
                  </a:moveTo>
                  <a:cubicBezTo>
                    <a:pt x="161" y="5"/>
                    <a:pt x="138" y="0"/>
                    <a:pt x="111" y="0"/>
                  </a:cubicBezTo>
                  <a:cubicBezTo>
                    <a:pt x="74" y="0"/>
                    <a:pt x="45" y="11"/>
                    <a:pt x="27" y="31"/>
                  </a:cubicBezTo>
                  <a:cubicBezTo>
                    <a:pt x="10" y="50"/>
                    <a:pt x="0" y="75"/>
                    <a:pt x="0" y="109"/>
                  </a:cubicBezTo>
                  <a:cubicBezTo>
                    <a:pt x="0" y="144"/>
                    <a:pt x="10" y="172"/>
                    <a:pt x="28" y="190"/>
                  </a:cubicBezTo>
                  <a:cubicBezTo>
                    <a:pt x="47" y="208"/>
                    <a:pt x="76" y="215"/>
                    <a:pt x="109" y="215"/>
                  </a:cubicBezTo>
                  <a:cubicBezTo>
                    <a:pt x="133" y="215"/>
                    <a:pt x="161" y="209"/>
                    <a:pt x="175" y="201"/>
                  </a:cubicBezTo>
                  <a:cubicBezTo>
                    <a:pt x="179" y="151"/>
                    <a:pt x="179" y="151"/>
                    <a:pt x="179" y="151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62" y="182"/>
                    <a:pt x="147" y="205"/>
                    <a:pt x="108" y="205"/>
                  </a:cubicBezTo>
                  <a:cubicBezTo>
                    <a:pt x="46" y="205"/>
                    <a:pt x="33" y="144"/>
                    <a:pt x="33" y="108"/>
                  </a:cubicBezTo>
                  <a:cubicBezTo>
                    <a:pt x="33" y="59"/>
                    <a:pt x="53" y="10"/>
                    <a:pt x="108" y="10"/>
                  </a:cubicBezTo>
                  <a:cubicBezTo>
                    <a:pt x="139" y="10"/>
                    <a:pt x="160" y="23"/>
                    <a:pt x="165" y="58"/>
                  </a:cubicBezTo>
                  <a:cubicBezTo>
                    <a:pt x="174" y="58"/>
                    <a:pt x="174" y="58"/>
                    <a:pt x="174" y="58"/>
                  </a:cubicBezTo>
                  <a:lnTo>
                    <a:pt x="174" y="1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gray">
            <a:xfrm>
              <a:off x="2620" y="1973"/>
              <a:ext cx="334" cy="359"/>
            </a:xfrm>
            <a:custGeom>
              <a:avLst/>
              <a:gdLst>
                <a:gd name="T0" fmla="*/ 72 w 143"/>
                <a:gd name="T1" fmla="*/ 0 h 153"/>
                <a:gd name="T2" fmla="*/ 0 w 143"/>
                <a:gd name="T3" fmla="*/ 77 h 153"/>
                <a:gd name="T4" fmla="*/ 72 w 143"/>
                <a:gd name="T5" fmla="*/ 153 h 153"/>
                <a:gd name="T6" fmla="*/ 143 w 143"/>
                <a:gd name="T7" fmla="*/ 77 h 153"/>
                <a:gd name="T8" fmla="*/ 72 w 143"/>
                <a:gd name="T9" fmla="*/ 0 h 153"/>
                <a:gd name="T10" fmla="*/ 31 w 143"/>
                <a:gd name="T11" fmla="*/ 77 h 153"/>
                <a:gd name="T12" fmla="*/ 72 w 143"/>
                <a:gd name="T13" fmla="*/ 11 h 153"/>
                <a:gd name="T14" fmla="*/ 112 w 143"/>
                <a:gd name="T15" fmla="*/ 77 h 153"/>
                <a:gd name="T16" fmla="*/ 72 w 143"/>
                <a:gd name="T17" fmla="*/ 143 h 153"/>
                <a:gd name="T18" fmla="*/ 31 w 143"/>
                <a:gd name="T1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53">
                  <a:moveTo>
                    <a:pt x="72" y="0"/>
                  </a:moveTo>
                  <a:cubicBezTo>
                    <a:pt x="24" y="0"/>
                    <a:pt x="0" y="28"/>
                    <a:pt x="0" y="77"/>
                  </a:cubicBezTo>
                  <a:cubicBezTo>
                    <a:pt x="0" y="125"/>
                    <a:pt x="24" y="153"/>
                    <a:pt x="72" y="153"/>
                  </a:cubicBezTo>
                  <a:cubicBezTo>
                    <a:pt x="120" y="153"/>
                    <a:pt x="143" y="125"/>
                    <a:pt x="143" y="77"/>
                  </a:cubicBezTo>
                  <a:cubicBezTo>
                    <a:pt x="143" y="28"/>
                    <a:pt x="120" y="0"/>
                    <a:pt x="72" y="0"/>
                  </a:cubicBezTo>
                  <a:close/>
                  <a:moveTo>
                    <a:pt x="31" y="77"/>
                  </a:moveTo>
                  <a:cubicBezTo>
                    <a:pt x="31" y="36"/>
                    <a:pt x="44" y="11"/>
                    <a:pt x="72" y="11"/>
                  </a:cubicBezTo>
                  <a:cubicBezTo>
                    <a:pt x="99" y="11"/>
                    <a:pt x="112" y="36"/>
                    <a:pt x="112" y="77"/>
                  </a:cubicBezTo>
                  <a:cubicBezTo>
                    <a:pt x="112" y="118"/>
                    <a:pt x="99" y="143"/>
                    <a:pt x="72" y="143"/>
                  </a:cubicBezTo>
                  <a:cubicBezTo>
                    <a:pt x="44" y="143"/>
                    <a:pt x="31" y="118"/>
                    <a:pt x="31" y="77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gray">
            <a:xfrm>
              <a:off x="2999" y="1973"/>
              <a:ext cx="379" cy="516"/>
            </a:xfrm>
            <a:custGeom>
              <a:avLst/>
              <a:gdLst>
                <a:gd name="T0" fmla="*/ 49 w 158"/>
                <a:gd name="T1" fmla="*/ 54 h 221"/>
                <a:gd name="T2" fmla="*/ 53 w 158"/>
                <a:gd name="T3" fmla="*/ 37 h 221"/>
                <a:gd name="T4" fmla="*/ 88 w 158"/>
                <a:gd name="T5" fmla="*/ 16 h 221"/>
                <a:gd name="T6" fmla="*/ 127 w 158"/>
                <a:gd name="T7" fmla="*/ 75 h 221"/>
                <a:gd name="T8" fmla="*/ 83 w 158"/>
                <a:gd name="T9" fmla="*/ 143 h 221"/>
                <a:gd name="T10" fmla="*/ 51 w 158"/>
                <a:gd name="T11" fmla="*/ 121 h 221"/>
                <a:gd name="T12" fmla="*/ 49 w 158"/>
                <a:gd name="T13" fmla="*/ 103 h 221"/>
                <a:gd name="T14" fmla="*/ 49 w 158"/>
                <a:gd name="T15" fmla="*/ 54 h 221"/>
                <a:gd name="T16" fmla="*/ 0 w 158"/>
                <a:gd name="T17" fmla="*/ 7 h 221"/>
                <a:gd name="T18" fmla="*/ 0 w 158"/>
                <a:gd name="T19" fmla="*/ 15 h 221"/>
                <a:gd name="T20" fmla="*/ 11 w 158"/>
                <a:gd name="T21" fmla="*/ 16 h 221"/>
                <a:gd name="T22" fmla="*/ 21 w 158"/>
                <a:gd name="T23" fmla="*/ 30 h 221"/>
                <a:gd name="T24" fmla="*/ 21 w 158"/>
                <a:gd name="T25" fmla="*/ 221 h 221"/>
                <a:gd name="T26" fmla="*/ 49 w 158"/>
                <a:gd name="T27" fmla="*/ 221 h 221"/>
                <a:gd name="T28" fmla="*/ 49 w 158"/>
                <a:gd name="T29" fmla="*/ 146 h 221"/>
                <a:gd name="T30" fmla="*/ 83 w 158"/>
                <a:gd name="T31" fmla="*/ 153 h 221"/>
                <a:gd name="T32" fmla="*/ 158 w 158"/>
                <a:gd name="T33" fmla="*/ 73 h 221"/>
                <a:gd name="T34" fmla="*/ 100 w 158"/>
                <a:gd name="T35" fmla="*/ 0 h 221"/>
                <a:gd name="T36" fmla="*/ 49 w 158"/>
                <a:gd name="T37" fmla="*/ 22 h 221"/>
                <a:gd name="T38" fmla="*/ 45 w 158"/>
                <a:gd name="T39" fmla="*/ 0 h 221"/>
                <a:gd name="T40" fmla="*/ 0 w 158"/>
                <a:gd name="T41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21">
                  <a:moveTo>
                    <a:pt x="49" y="54"/>
                  </a:moveTo>
                  <a:cubicBezTo>
                    <a:pt x="49" y="47"/>
                    <a:pt x="50" y="42"/>
                    <a:pt x="53" y="37"/>
                  </a:cubicBezTo>
                  <a:cubicBezTo>
                    <a:pt x="60" y="23"/>
                    <a:pt x="72" y="16"/>
                    <a:pt x="88" y="16"/>
                  </a:cubicBezTo>
                  <a:cubicBezTo>
                    <a:pt x="100" y="16"/>
                    <a:pt x="127" y="24"/>
                    <a:pt x="127" y="75"/>
                  </a:cubicBezTo>
                  <a:cubicBezTo>
                    <a:pt x="127" y="119"/>
                    <a:pt x="113" y="143"/>
                    <a:pt x="83" y="143"/>
                  </a:cubicBezTo>
                  <a:cubicBezTo>
                    <a:pt x="68" y="143"/>
                    <a:pt x="56" y="135"/>
                    <a:pt x="51" y="121"/>
                  </a:cubicBezTo>
                  <a:cubicBezTo>
                    <a:pt x="49" y="116"/>
                    <a:pt x="49" y="110"/>
                    <a:pt x="49" y="103"/>
                  </a:cubicBezTo>
                  <a:lnTo>
                    <a:pt x="49" y="54"/>
                  </a:lnTo>
                  <a:close/>
                  <a:moveTo>
                    <a:pt x="0" y="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ubicBezTo>
                    <a:pt x="21" y="221"/>
                    <a:pt x="21" y="221"/>
                    <a:pt x="21" y="221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55" y="150"/>
                    <a:pt x="69" y="153"/>
                    <a:pt x="83" y="153"/>
                  </a:cubicBezTo>
                  <a:cubicBezTo>
                    <a:pt x="123" y="153"/>
                    <a:pt x="158" y="135"/>
                    <a:pt x="158" y="73"/>
                  </a:cubicBezTo>
                  <a:cubicBezTo>
                    <a:pt x="158" y="52"/>
                    <a:pt x="154" y="0"/>
                    <a:pt x="100" y="0"/>
                  </a:cubicBezTo>
                  <a:cubicBezTo>
                    <a:pt x="78" y="0"/>
                    <a:pt x="61" y="15"/>
                    <a:pt x="49" y="22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gray">
            <a:xfrm>
              <a:off x="5478" y="1973"/>
              <a:ext cx="304" cy="359"/>
            </a:xfrm>
            <a:custGeom>
              <a:avLst/>
              <a:gdLst>
                <a:gd name="T0" fmla="*/ 116 w 128"/>
                <a:gd name="T1" fmla="*/ 71 h 154"/>
                <a:gd name="T2" fmla="*/ 31 w 128"/>
                <a:gd name="T3" fmla="*/ 71 h 154"/>
                <a:gd name="T4" fmla="*/ 74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8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6 w 128"/>
                <a:gd name="T19" fmla="*/ 71 h 154"/>
                <a:gd name="T20" fmla="*/ 31 w 128"/>
                <a:gd name="T21" fmla="*/ 60 h 154"/>
                <a:gd name="T22" fmla="*/ 66 w 128"/>
                <a:gd name="T23" fmla="*/ 11 h 154"/>
                <a:gd name="T24" fmla="*/ 97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6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7" y="138"/>
                    <a:pt x="74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8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6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5" y="11"/>
                    <a:pt x="66" y="11"/>
                  </a:cubicBezTo>
                  <a:cubicBezTo>
                    <a:pt x="94" y="11"/>
                    <a:pt x="97" y="39"/>
                    <a:pt x="97" y="50"/>
                  </a:cubicBezTo>
                  <a:cubicBezTo>
                    <a:pt x="97" y="56"/>
                    <a:pt x="95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gray">
            <a:xfrm>
              <a:off x="4357" y="1973"/>
              <a:ext cx="304" cy="359"/>
            </a:xfrm>
            <a:custGeom>
              <a:avLst/>
              <a:gdLst>
                <a:gd name="T0" fmla="*/ 117 w 128"/>
                <a:gd name="T1" fmla="*/ 71 h 154"/>
                <a:gd name="T2" fmla="*/ 31 w 128"/>
                <a:gd name="T3" fmla="*/ 71 h 154"/>
                <a:gd name="T4" fmla="*/ 75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9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7 w 128"/>
                <a:gd name="T19" fmla="*/ 71 h 154"/>
                <a:gd name="T20" fmla="*/ 31 w 128"/>
                <a:gd name="T21" fmla="*/ 60 h 154"/>
                <a:gd name="T22" fmla="*/ 67 w 128"/>
                <a:gd name="T23" fmla="*/ 11 h 154"/>
                <a:gd name="T24" fmla="*/ 98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7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7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6" y="11"/>
                    <a:pt x="67" y="11"/>
                  </a:cubicBezTo>
                  <a:cubicBezTo>
                    <a:pt x="94" y="11"/>
                    <a:pt x="98" y="39"/>
                    <a:pt x="98" y="50"/>
                  </a:cubicBezTo>
                  <a:cubicBezTo>
                    <a:pt x="98" y="56"/>
                    <a:pt x="96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gray">
            <a:xfrm>
              <a:off x="3451" y="1823"/>
              <a:ext cx="319" cy="508"/>
            </a:xfrm>
            <a:custGeom>
              <a:avLst/>
              <a:gdLst>
                <a:gd name="T0" fmla="*/ 3 w 135"/>
                <a:gd name="T1" fmla="*/ 197 h 215"/>
                <a:gd name="T2" fmla="*/ 61 w 135"/>
                <a:gd name="T3" fmla="*/ 215 h 215"/>
                <a:gd name="T4" fmla="*/ 135 w 135"/>
                <a:gd name="T5" fmla="*/ 155 h 215"/>
                <a:gd name="T6" fmla="*/ 76 w 135"/>
                <a:gd name="T7" fmla="*/ 90 h 215"/>
                <a:gd name="T8" fmla="*/ 67 w 135"/>
                <a:gd name="T9" fmla="*/ 86 h 215"/>
                <a:gd name="T10" fmla="*/ 30 w 135"/>
                <a:gd name="T11" fmla="*/ 48 h 215"/>
                <a:gd name="T12" fmla="*/ 68 w 135"/>
                <a:gd name="T13" fmla="*/ 11 h 215"/>
                <a:gd name="T14" fmla="*/ 113 w 135"/>
                <a:gd name="T15" fmla="*/ 55 h 215"/>
                <a:gd name="T16" fmla="*/ 122 w 135"/>
                <a:gd name="T17" fmla="*/ 55 h 215"/>
                <a:gd name="T18" fmla="*/ 122 w 135"/>
                <a:gd name="T19" fmla="*/ 13 h 215"/>
                <a:gd name="T20" fmla="*/ 72 w 135"/>
                <a:gd name="T21" fmla="*/ 0 h 215"/>
                <a:gd name="T22" fmla="*/ 3 w 135"/>
                <a:gd name="T23" fmla="*/ 58 h 215"/>
                <a:gd name="T24" fmla="*/ 59 w 135"/>
                <a:gd name="T25" fmla="*/ 116 h 215"/>
                <a:gd name="T26" fmla="*/ 65 w 135"/>
                <a:gd name="T27" fmla="*/ 118 h 215"/>
                <a:gd name="T28" fmla="*/ 106 w 135"/>
                <a:gd name="T29" fmla="*/ 164 h 215"/>
                <a:gd name="T30" fmla="*/ 63 w 135"/>
                <a:gd name="T31" fmla="*/ 205 h 215"/>
                <a:gd name="T32" fmla="*/ 9 w 135"/>
                <a:gd name="T33" fmla="*/ 150 h 215"/>
                <a:gd name="T34" fmla="*/ 0 w 135"/>
                <a:gd name="T35" fmla="*/ 150 h 215"/>
                <a:gd name="T36" fmla="*/ 3 w 135"/>
                <a:gd name="T37" fmla="*/ 19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15">
                  <a:moveTo>
                    <a:pt x="3" y="197"/>
                  </a:moveTo>
                  <a:cubicBezTo>
                    <a:pt x="16" y="210"/>
                    <a:pt x="41" y="215"/>
                    <a:pt x="61" y="215"/>
                  </a:cubicBezTo>
                  <a:cubicBezTo>
                    <a:pt x="114" y="215"/>
                    <a:pt x="135" y="185"/>
                    <a:pt x="135" y="155"/>
                  </a:cubicBezTo>
                  <a:cubicBezTo>
                    <a:pt x="135" y="120"/>
                    <a:pt x="111" y="103"/>
                    <a:pt x="76" y="90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47" y="79"/>
                    <a:pt x="30" y="66"/>
                    <a:pt x="30" y="48"/>
                  </a:cubicBezTo>
                  <a:cubicBezTo>
                    <a:pt x="30" y="27"/>
                    <a:pt x="43" y="11"/>
                    <a:pt x="68" y="11"/>
                  </a:cubicBezTo>
                  <a:cubicBezTo>
                    <a:pt x="94" y="11"/>
                    <a:pt x="108" y="25"/>
                    <a:pt x="113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2" y="5"/>
                    <a:pt x="92" y="0"/>
                    <a:pt x="72" y="0"/>
                  </a:cubicBezTo>
                  <a:cubicBezTo>
                    <a:pt x="35" y="0"/>
                    <a:pt x="3" y="18"/>
                    <a:pt x="3" y="58"/>
                  </a:cubicBezTo>
                  <a:cubicBezTo>
                    <a:pt x="3" y="89"/>
                    <a:pt x="28" y="105"/>
                    <a:pt x="59" y="116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78" y="123"/>
                    <a:pt x="106" y="137"/>
                    <a:pt x="106" y="164"/>
                  </a:cubicBezTo>
                  <a:cubicBezTo>
                    <a:pt x="106" y="189"/>
                    <a:pt x="90" y="205"/>
                    <a:pt x="63" y="205"/>
                  </a:cubicBezTo>
                  <a:cubicBezTo>
                    <a:pt x="35" y="205"/>
                    <a:pt x="17" y="183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lnTo>
                    <a:pt x="3" y="19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gray">
            <a:xfrm>
              <a:off x="5129" y="1973"/>
              <a:ext cx="297" cy="359"/>
            </a:xfrm>
            <a:custGeom>
              <a:avLst/>
              <a:gdLst>
                <a:gd name="T0" fmla="*/ 31 w 124"/>
                <a:gd name="T1" fmla="*/ 73 h 154"/>
                <a:gd name="T2" fmla="*/ 75 w 124"/>
                <a:gd name="T3" fmla="*/ 138 h 154"/>
                <a:gd name="T4" fmla="*/ 113 w 124"/>
                <a:gd name="T5" fmla="*/ 115 h 154"/>
                <a:gd name="T6" fmla="*/ 123 w 124"/>
                <a:gd name="T7" fmla="*/ 120 h 154"/>
                <a:gd name="T8" fmla="*/ 69 w 124"/>
                <a:gd name="T9" fmla="*/ 153 h 154"/>
                <a:gd name="T10" fmla="*/ 0 w 124"/>
                <a:gd name="T11" fmla="*/ 78 h 154"/>
                <a:gd name="T12" fmla="*/ 72 w 124"/>
                <a:gd name="T13" fmla="*/ 0 h 154"/>
                <a:gd name="T14" fmla="*/ 124 w 124"/>
                <a:gd name="T15" fmla="*/ 29 h 154"/>
                <a:gd name="T16" fmla="*/ 106 w 124"/>
                <a:gd name="T17" fmla="*/ 44 h 154"/>
                <a:gd name="T18" fmla="*/ 97 w 124"/>
                <a:gd name="T19" fmla="*/ 37 h 154"/>
                <a:gd name="T20" fmla="*/ 69 w 124"/>
                <a:gd name="T21" fmla="*/ 11 h 154"/>
                <a:gd name="T22" fmla="*/ 31 w 124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54">
                  <a:moveTo>
                    <a:pt x="31" y="73"/>
                  </a:moveTo>
                  <a:cubicBezTo>
                    <a:pt x="30" y="103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8"/>
                    <a:pt x="18" y="0"/>
                    <a:pt x="72" y="0"/>
                  </a:cubicBezTo>
                  <a:cubicBezTo>
                    <a:pt x="104" y="0"/>
                    <a:pt x="124" y="15"/>
                    <a:pt x="124" y="29"/>
                  </a:cubicBezTo>
                  <a:cubicBezTo>
                    <a:pt x="124" y="40"/>
                    <a:pt x="112" y="44"/>
                    <a:pt x="106" y="44"/>
                  </a:cubicBezTo>
                  <a:cubicBezTo>
                    <a:pt x="101" y="44"/>
                    <a:pt x="99" y="41"/>
                    <a:pt x="97" y="37"/>
                  </a:cubicBezTo>
                  <a:cubicBezTo>
                    <a:pt x="91" y="20"/>
                    <a:pt x="83" y="11"/>
                    <a:pt x="69" y="11"/>
                  </a:cubicBezTo>
                  <a:cubicBezTo>
                    <a:pt x="48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gray">
            <a:xfrm>
              <a:off x="3830" y="1973"/>
              <a:ext cx="297" cy="359"/>
            </a:xfrm>
            <a:custGeom>
              <a:avLst/>
              <a:gdLst>
                <a:gd name="T0" fmla="*/ 31 w 125"/>
                <a:gd name="T1" fmla="*/ 73 h 154"/>
                <a:gd name="T2" fmla="*/ 75 w 125"/>
                <a:gd name="T3" fmla="*/ 138 h 154"/>
                <a:gd name="T4" fmla="*/ 114 w 125"/>
                <a:gd name="T5" fmla="*/ 115 h 154"/>
                <a:gd name="T6" fmla="*/ 123 w 125"/>
                <a:gd name="T7" fmla="*/ 120 h 154"/>
                <a:gd name="T8" fmla="*/ 69 w 125"/>
                <a:gd name="T9" fmla="*/ 153 h 154"/>
                <a:gd name="T10" fmla="*/ 0 w 125"/>
                <a:gd name="T11" fmla="*/ 78 h 154"/>
                <a:gd name="T12" fmla="*/ 73 w 125"/>
                <a:gd name="T13" fmla="*/ 0 h 154"/>
                <a:gd name="T14" fmla="*/ 125 w 125"/>
                <a:gd name="T15" fmla="*/ 29 h 154"/>
                <a:gd name="T16" fmla="*/ 107 w 125"/>
                <a:gd name="T17" fmla="*/ 44 h 154"/>
                <a:gd name="T18" fmla="*/ 98 w 125"/>
                <a:gd name="T19" fmla="*/ 37 h 154"/>
                <a:gd name="T20" fmla="*/ 69 w 125"/>
                <a:gd name="T21" fmla="*/ 11 h 154"/>
                <a:gd name="T22" fmla="*/ 31 w 125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154">
                  <a:moveTo>
                    <a:pt x="31" y="73"/>
                  </a:moveTo>
                  <a:cubicBezTo>
                    <a:pt x="31" y="103"/>
                    <a:pt x="39" y="138"/>
                    <a:pt x="75" y="138"/>
                  </a:cubicBezTo>
                  <a:cubicBezTo>
                    <a:pt x="94" y="138"/>
                    <a:pt x="106" y="128"/>
                    <a:pt x="114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8" y="153"/>
                    <a:pt x="69" y="153"/>
                  </a:cubicBezTo>
                  <a:cubicBezTo>
                    <a:pt x="21" y="154"/>
                    <a:pt x="0" y="125"/>
                    <a:pt x="0" y="78"/>
                  </a:cubicBezTo>
                  <a:cubicBezTo>
                    <a:pt x="0" y="38"/>
                    <a:pt x="19" y="0"/>
                    <a:pt x="73" y="0"/>
                  </a:cubicBezTo>
                  <a:cubicBezTo>
                    <a:pt x="105" y="0"/>
                    <a:pt x="125" y="15"/>
                    <a:pt x="125" y="29"/>
                  </a:cubicBezTo>
                  <a:cubicBezTo>
                    <a:pt x="125" y="40"/>
                    <a:pt x="113" y="44"/>
                    <a:pt x="107" y="44"/>
                  </a:cubicBezTo>
                  <a:cubicBezTo>
                    <a:pt x="101" y="44"/>
                    <a:pt x="100" y="41"/>
                    <a:pt x="98" y="37"/>
                  </a:cubicBezTo>
                  <a:cubicBezTo>
                    <a:pt x="92" y="20"/>
                    <a:pt x="83" y="11"/>
                    <a:pt x="69" y="11"/>
                  </a:cubicBezTo>
                  <a:cubicBezTo>
                    <a:pt x="49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gray">
            <a:xfrm>
              <a:off x="4706" y="1973"/>
              <a:ext cx="349" cy="351"/>
            </a:xfrm>
            <a:custGeom>
              <a:avLst/>
              <a:gdLst>
                <a:gd name="T0" fmla="*/ 21 w 146"/>
                <a:gd name="T1" fmla="*/ 30 h 149"/>
                <a:gd name="T2" fmla="*/ 20 w 146"/>
                <a:gd name="T3" fmla="*/ 149 h 149"/>
                <a:gd name="T4" fmla="*/ 48 w 146"/>
                <a:gd name="T5" fmla="*/ 149 h 149"/>
                <a:gd name="T6" fmla="*/ 49 w 146"/>
                <a:gd name="T7" fmla="*/ 54 h 149"/>
                <a:gd name="T8" fmla="*/ 52 w 146"/>
                <a:gd name="T9" fmla="*/ 38 h 149"/>
                <a:gd name="T10" fmla="*/ 87 w 146"/>
                <a:gd name="T11" fmla="*/ 16 h 149"/>
                <a:gd name="T12" fmla="*/ 118 w 146"/>
                <a:gd name="T13" fmla="*/ 53 h 149"/>
                <a:gd name="T14" fmla="*/ 119 w 146"/>
                <a:gd name="T15" fmla="*/ 149 h 149"/>
                <a:gd name="T16" fmla="*/ 146 w 146"/>
                <a:gd name="T17" fmla="*/ 149 h 149"/>
                <a:gd name="T18" fmla="*/ 146 w 146"/>
                <a:gd name="T19" fmla="*/ 47 h 149"/>
                <a:gd name="T20" fmla="*/ 103 w 146"/>
                <a:gd name="T21" fmla="*/ 0 h 149"/>
                <a:gd name="T22" fmla="*/ 48 w 146"/>
                <a:gd name="T23" fmla="*/ 23 h 149"/>
                <a:gd name="T24" fmla="*/ 44 w 146"/>
                <a:gd name="T25" fmla="*/ 0 h 149"/>
                <a:gd name="T26" fmla="*/ 0 w 146"/>
                <a:gd name="T27" fmla="*/ 8 h 149"/>
                <a:gd name="T28" fmla="*/ 0 w 146"/>
                <a:gd name="T29" fmla="*/ 15 h 149"/>
                <a:gd name="T30" fmla="*/ 11 w 146"/>
                <a:gd name="T31" fmla="*/ 16 h 149"/>
                <a:gd name="T32" fmla="*/ 21 w 146"/>
                <a:gd name="T33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9">
                  <a:moveTo>
                    <a:pt x="21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7"/>
                    <a:pt x="49" y="42"/>
                    <a:pt x="52" y="38"/>
                  </a:cubicBezTo>
                  <a:cubicBezTo>
                    <a:pt x="58" y="26"/>
                    <a:pt x="71" y="16"/>
                    <a:pt x="87" y="16"/>
                  </a:cubicBezTo>
                  <a:cubicBezTo>
                    <a:pt x="107" y="16"/>
                    <a:pt x="118" y="28"/>
                    <a:pt x="118" y="53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17"/>
                    <a:pt x="130" y="0"/>
                    <a:pt x="103" y="0"/>
                  </a:cubicBezTo>
                  <a:cubicBezTo>
                    <a:pt x="81" y="0"/>
                    <a:pt x="67" y="11"/>
                    <a:pt x="48" y="2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4" name="Oval 21"/>
            <p:cNvSpPr>
              <a:spLocks noChangeArrowheads="1"/>
            </p:cNvSpPr>
            <p:nvPr userDrawn="1"/>
          </p:nvSpPr>
          <p:spPr bwMode="gray">
            <a:xfrm>
              <a:off x="4194" y="1823"/>
              <a:ext cx="89" cy="82"/>
            </a:xfrm>
            <a:prstGeom prst="ellipse">
              <a:avLst/>
            </a:pr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gray">
            <a:xfrm>
              <a:off x="4157" y="1973"/>
              <a:ext cx="119" cy="351"/>
            </a:xfrm>
            <a:custGeom>
              <a:avLst/>
              <a:gdLst>
                <a:gd name="T0" fmla="*/ 20 w 48"/>
                <a:gd name="T1" fmla="*/ 30 h 149"/>
                <a:gd name="T2" fmla="*/ 20 w 48"/>
                <a:gd name="T3" fmla="*/ 149 h 149"/>
                <a:gd name="T4" fmla="*/ 48 w 48"/>
                <a:gd name="T5" fmla="*/ 149 h 149"/>
                <a:gd name="T6" fmla="*/ 48 w 48"/>
                <a:gd name="T7" fmla="*/ 2 h 149"/>
                <a:gd name="T8" fmla="*/ 46 w 48"/>
                <a:gd name="T9" fmla="*/ 0 h 149"/>
                <a:gd name="T10" fmla="*/ 0 w 48"/>
                <a:gd name="T11" fmla="*/ 8 h 149"/>
                <a:gd name="T12" fmla="*/ 0 w 48"/>
                <a:gd name="T13" fmla="*/ 15 h 149"/>
                <a:gd name="T14" fmla="*/ 11 w 48"/>
                <a:gd name="T15" fmla="*/ 17 h 149"/>
                <a:gd name="T16" fmla="*/ 20 w 48"/>
                <a:gd name="T17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49">
                  <a:moveTo>
                    <a:pt x="20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9" y="18"/>
                    <a:pt x="20" y="19"/>
                    <a:pt x="20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50671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424613"/>
            <a:ext cx="792396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</a:rPr>
              <a:t>Page </a:t>
            </a:r>
            <a:fld id="{87F334AE-4EAC-4C2D-A638-92A76F09FCC4}" type="slidenum">
              <a:rPr lang="en-US" smtClean="0">
                <a:solidFill>
                  <a:srgbClr val="676767"/>
                </a:solidFill>
              </a:rPr>
              <a:pPr/>
              <a:t>‹#›</a:t>
            </a:fld>
            <a:endParaRPr lang="en-US" dirty="0">
              <a:solidFill>
                <a:srgbClr val="676767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 bwMode="auto">
          <a:xfrm>
            <a:off x="7432675" y="6570663"/>
            <a:ext cx="1241425" cy="142875"/>
            <a:chOff x="-22" y="1823"/>
            <a:chExt cx="5804" cy="673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-22" y="1823"/>
              <a:ext cx="5804" cy="6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gray">
            <a:xfrm>
              <a:off x="-22" y="1838"/>
              <a:ext cx="393" cy="486"/>
            </a:xfrm>
            <a:custGeom>
              <a:avLst/>
              <a:gdLst>
                <a:gd name="T0" fmla="*/ 93 w 167"/>
                <a:gd name="T1" fmla="*/ 206 h 206"/>
                <a:gd name="T2" fmla="*/ 167 w 167"/>
                <a:gd name="T3" fmla="*/ 149 h 206"/>
                <a:gd name="T4" fmla="*/ 113 w 167"/>
                <a:gd name="T5" fmla="*/ 94 h 206"/>
                <a:gd name="T6" fmla="*/ 113 w 167"/>
                <a:gd name="T7" fmla="*/ 93 h 206"/>
                <a:gd name="T8" fmla="*/ 158 w 167"/>
                <a:gd name="T9" fmla="*/ 48 h 206"/>
                <a:gd name="T10" fmla="*/ 139 w 167"/>
                <a:gd name="T11" fmla="*/ 11 h 206"/>
                <a:gd name="T12" fmla="*/ 86 w 167"/>
                <a:gd name="T13" fmla="*/ 0 h 206"/>
                <a:gd name="T14" fmla="*/ 0 w 167"/>
                <a:gd name="T15" fmla="*/ 0 h 206"/>
                <a:gd name="T16" fmla="*/ 0 w 167"/>
                <a:gd name="T17" fmla="*/ 9 h 206"/>
                <a:gd name="T18" fmla="*/ 27 w 167"/>
                <a:gd name="T19" fmla="*/ 28 h 206"/>
                <a:gd name="T20" fmla="*/ 27 w 167"/>
                <a:gd name="T21" fmla="*/ 179 h 206"/>
                <a:gd name="T22" fmla="*/ 0 w 167"/>
                <a:gd name="T23" fmla="*/ 198 h 206"/>
                <a:gd name="T24" fmla="*/ 0 w 167"/>
                <a:gd name="T25" fmla="*/ 206 h 206"/>
                <a:gd name="T26" fmla="*/ 93 w 167"/>
                <a:gd name="T27" fmla="*/ 206 h 206"/>
                <a:gd name="T28" fmla="*/ 57 w 167"/>
                <a:gd name="T29" fmla="*/ 101 h 206"/>
                <a:gd name="T30" fmla="*/ 78 w 167"/>
                <a:gd name="T31" fmla="*/ 101 h 206"/>
                <a:gd name="T32" fmla="*/ 135 w 167"/>
                <a:gd name="T33" fmla="*/ 151 h 206"/>
                <a:gd name="T34" fmla="*/ 85 w 167"/>
                <a:gd name="T35" fmla="*/ 196 h 206"/>
                <a:gd name="T36" fmla="*/ 57 w 167"/>
                <a:gd name="T37" fmla="*/ 173 h 206"/>
                <a:gd name="T38" fmla="*/ 57 w 167"/>
                <a:gd name="T39" fmla="*/ 101 h 206"/>
                <a:gd name="T40" fmla="*/ 57 w 167"/>
                <a:gd name="T41" fmla="*/ 26 h 206"/>
                <a:gd name="T42" fmla="*/ 81 w 167"/>
                <a:gd name="T43" fmla="*/ 11 h 206"/>
                <a:gd name="T44" fmla="*/ 126 w 167"/>
                <a:gd name="T45" fmla="*/ 49 h 206"/>
                <a:gd name="T46" fmla="*/ 76 w 167"/>
                <a:gd name="T47" fmla="*/ 90 h 206"/>
                <a:gd name="T48" fmla="*/ 57 w 167"/>
                <a:gd name="T49" fmla="*/ 90 h 206"/>
                <a:gd name="T50" fmla="*/ 57 w 167"/>
                <a:gd name="T51" fmla="*/ 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6">
                  <a:moveTo>
                    <a:pt x="93" y="206"/>
                  </a:moveTo>
                  <a:cubicBezTo>
                    <a:pt x="138" y="206"/>
                    <a:pt x="167" y="190"/>
                    <a:pt x="167" y="149"/>
                  </a:cubicBezTo>
                  <a:cubicBezTo>
                    <a:pt x="167" y="113"/>
                    <a:pt x="142" y="98"/>
                    <a:pt x="113" y="9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41" y="88"/>
                    <a:pt x="158" y="71"/>
                    <a:pt x="158" y="48"/>
                  </a:cubicBezTo>
                  <a:cubicBezTo>
                    <a:pt x="158" y="31"/>
                    <a:pt x="151" y="19"/>
                    <a:pt x="139" y="11"/>
                  </a:cubicBezTo>
                  <a:cubicBezTo>
                    <a:pt x="127" y="3"/>
                    <a:pt x="110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6" y="11"/>
                    <a:pt x="27" y="11"/>
                    <a:pt x="27" y="28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7" y="195"/>
                    <a:pt x="26" y="196"/>
                    <a:pt x="0" y="198"/>
                  </a:cubicBezTo>
                  <a:cubicBezTo>
                    <a:pt x="0" y="206"/>
                    <a:pt x="0" y="206"/>
                    <a:pt x="0" y="206"/>
                  </a:cubicBezTo>
                  <a:lnTo>
                    <a:pt x="93" y="206"/>
                  </a:lnTo>
                  <a:close/>
                  <a:moveTo>
                    <a:pt x="57" y="101"/>
                  </a:moveTo>
                  <a:cubicBezTo>
                    <a:pt x="78" y="101"/>
                    <a:pt x="78" y="101"/>
                    <a:pt x="78" y="101"/>
                  </a:cubicBezTo>
                  <a:cubicBezTo>
                    <a:pt x="115" y="101"/>
                    <a:pt x="135" y="119"/>
                    <a:pt x="135" y="151"/>
                  </a:cubicBezTo>
                  <a:cubicBezTo>
                    <a:pt x="135" y="186"/>
                    <a:pt x="111" y="196"/>
                    <a:pt x="85" y="196"/>
                  </a:cubicBezTo>
                  <a:cubicBezTo>
                    <a:pt x="61" y="196"/>
                    <a:pt x="57" y="192"/>
                    <a:pt x="57" y="173"/>
                  </a:cubicBezTo>
                  <a:lnTo>
                    <a:pt x="57" y="101"/>
                  </a:lnTo>
                  <a:close/>
                  <a:moveTo>
                    <a:pt x="57" y="26"/>
                  </a:moveTo>
                  <a:cubicBezTo>
                    <a:pt x="57" y="13"/>
                    <a:pt x="57" y="11"/>
                    <a:pt x="81" y="11"/>
                  </a:cubicBezTo>
                  <a:cubicBezTo>
                    <a:pt x="102" y="10"/>
                    <a:pt x="126" y="19"/>
                    <a:pt x="126" y="49"/>
                  </a:cubicBezTo>
                  <a:cubicBezTo>
                    <a:pt x="126" y="79"/>
                    <a:pt x="107" y="90"/>
                    <a:pt x="76" y="90"/>
                  </a:cubicBezTo>
                  <a:cubicBezTo>
                    <a:pt x="57" y="90"/>
                    <a:pt x="57" y="90"/>
                    <a:pt x="57" y="90"/>
                  </a:cubicBezTo>
                  <a:lnTo>
                    <a:pt x="57" y="2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gray">
            <a:xfrm>
              <a:off x="431" y="1973"/>
              <a:ext cx="319" cy="359"/>
            </a:xfrm>
            <a:custGeom>
              <a:avLst/>
              <a:gdLst>
                <a:gd name="T0" fmla="*/ 87 w 135"/>
                <a:gd name="T1" fmla="*/ 107 h 153"/>
                <a:gd name="T2" fmla="*/ 57 w 135"/>
                <a:gd name="T3" fmla="*/ 137 h 153"/>
                <a:gd name="T4" fmla="*/ 30 w 135"/>
                <a:gd name="T5" fmla="*/ 107 h 153"/>
                <a:gd name="T6" fmla="*/ 53 w 135"/>
                <a:gd name="T7" fmla="*/ 79 h 153"/>
                <a:gd name="T8" fmla="*/ 87 w 135"/>
                <a:gd name="T9" fmla="*/ 65 h 153"/>
                <a:gd name="T10" fmla="*/ 87 w 135"/>
                <a:gd name="T11" fmla="*/ 107 h 153"/>
                <a:gd name="T12" fmla="*/ 114 w 135"/>
                <a:gd name="T13" fmla="*/ 39 h 153"/>
                <a:gd name="T14" fmla="*/ 65 w 135"/>
                <a:gd name="T15" fmla="*/ 0 h 153"/>
                <a:gd name="T16" fmla="*/ 5 w 135"/>
                <a:gd name="T17" fmla="*/ 34 h 153"/>
                <a:gd name="T18" fmla="*/ 22 w 135"/>
                <a:gd name="T19" fmla="*/ 48 h 153"/>
                <a:gd name="T20" fmla="*/ 31 w 135"/>
                <a:gd name="T21" fmla="*/ 39 h 153"/>
                <a:gd name="T22" fmla="*/ 62 w 135"/>
                <a:gd name="T23" fmla="*/ 10 h 153"/>
                <a:gd name="T24" fmla="*/ 87 w 135"/>
                <a:gd name="T25" fmla="*/ 40 h 153"/>
                <a:gd name="T26" fmla="*/ 87 w 135"/>
                <a:gd name="T27" fmla="*/ 53 h 153"/>
                <a:gd name="T28" fmla="*/ 27 w 135"/>
                <a:gd name="T29" fmla="*/ 75 h 153"/>
                <a:gd name="T30" fmla="*/ 0 w 135"/>
                <a:gd name="T31" fmla="*/ 111 h 153"/>
                <a:gd name="T32" fmla="*/ 43 w 135"/>
                <a:gd name="T33" fmla="*/ 153 h 153"/>
                <a:gd name="T34" fmla="*/ 87 w 135"/>
                <a:gd name="T35" fmla="*/ 135 h 153"/>
                <a:gd name="T36" fmla="*/ 90 w 135"/>
                <a:gd name="T37" fmla="*/ 153 h 153"/>
                <a:gd name="T38" fmla="*/ 135 w 135"/>
                <a:gd name="T39" fmla="*/ 146 h 153"/>
                <a:gd name="T40" fmla="*/ 135 w 135"/>
                <a:gd name="T41" fmla="*/ 138 h 153"/>
                <a:gd name="T42" fmla="*/ 123 w 135"/>
                <a:gd name="T43" fmla="*/ 137 h 153"/>
                <a:gd name="T44" fmla="*/ 114 w 135"/>
                <a:gd name="T45" fmla="*/ 121 h 153"/>
                <a:gd name="T46" fmla="*/ 114 w 135"/>
                <a:gd name="T47" fmla="*/ 3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53">
                  <a:moveTo>
                    <a:pt x="87" y="107"/>
                  </a:moveTo>
                  <a:cubicBezTo>
                    <a:pt x="87" y="131"/>
                    <a:pt x="69" y="137"/>
                    <a:pt x="57" y="137"/>
                  </a:cubicBezTo>
                  <a:cubicBezTo>
                    <a:pt x="39" y="137"/>
                    <a:pt x="30" y="124"/>
                    <a:pt x="30" y="107"/>
                  </a:cubicBezTo>
                  <a:cubicBezTo>
                    <a:pt x="30" y="93"/>
                    <a:pt x="36" y="85"/>
                    <a:pt x="53" y="79"/>
                  </a:cubicBezTo>
                  <a:cubicBezTo>
                    <a:pt x="65" y="75"/>
                    <a:pt x="81" y="69"/>
                    <a:pt x="87" y="65"/>
                  </a:cubicBezTo>
                  <a:lnTo>
                    <a:pt x="87" y="107"/>
                  </a:lnTo>
                  <a:close/>
                  <a:moveTo>
                    <a:pt x="114" y="39"/>
                  </a:moveTo>
                  <a:cubicBezTo>
                    <a:pt x="114" y="22"/>
                    <a:pt x="110" y="0"/>
                    <a:pt x="65" y="0"/>
                  </a:cubicBezTo>
                  <a:cubicBezTo>
                    <a:pt x="32" y="0"/>
                    <a:pt x="5" y="17"/>
                    <a:pt x="5" y="34"/>
                  </a:cubicBezTo>
                  <a:cubicBezTo>
                    <a:pt x="5" y="43"/>
                    <a:pt x="16" y="48"/>
                    <a:pt x="22" y="48"/>
                  </a:cubicBezTo>
                  <a:cubicBezTo>
                    <a:pt x="28" y="48"/>
                    <a:pt x="30" y="45"/>
                    <a:pt x="31" y="39"/>
                  </a:cubicBezTo>
                  <a:cubicBezTo>
                    <a:pt x="38" y="17"/>
                    <a:pt x="50" y="10"/>
                    <a:pt x="62" y="10"/>
                  </a:cubicBezTo>
                  <a:cubicBezTo>
                    <a:pt x="74" y="10"/>
                    <a:pt x="87" y="16"/>
                    <a:pt x="87" y="40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0" y="60"/>
                    <a:pt x="51" y="68"/>
                    <a:pt x="27" y="75"/>
                  </a:cubicBezTo>
                  <a:cubicBezTo>
                    <a:pt x="6" y="82"/>
                    <a:pt x="0" y="97"/>
                    <a:pt x="0" y="111"/>
                  </a:cubicBezTo>
                  <a:cubicBezTo>
                    <a:pt x="0" y="133"/>
                    <a:pt x="15" y="153"/>
                    <a:pt x="43" y="153"/>
                  </a:cubicBezTo>
                  <a:cubicBezTo>
                    <a:pt x="61" y="152"/>
                    <a:pt x="77" y="141"/>
                    <a:pt x="87" y="135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15" y="136"/>
                    <a:pt x="114" y="133"/>
                    <a:pt x="114" y="121"/>
                  </a:cubicBezTo>
                  <a:lnTo>
                    <a:pt x="114" y="3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gray">
            <a:xfrm>
              <a:off x="742" y="1980"/>
              <a:ext cx="379" cy="516"/>
            </a:xfrm>
            <a:custGeom>
              <a:avLst/>
              <a:gdLst>
                <a:gd name="T0" fmla="*/ 0 w 159"/>
                <a:gd name="T1" fmla="*/ 0 h 219"/>
                <a:gd name="T2" fmla="*/ 0 w 159"/>
                <a:gd name="T3" fmla="*/ 9 h 219"/>
                <a:gd name="T4" fmla="*/ 22 w 159"/>
                <a:gd name="T5" fmla="*/ 25 h 219"/>
                <a:gd name="T6" fmla="*/ 69 w 159"/>
                <a:gd name="T7" fmla="*/ 144 h 219"/>
                <a:gd name="T8" fmla="*/ 72 w 159"/>
                <a:gd name="T9" fmla="*/ 159 h 219"/>
                <a:gd name="T10" fmla="*/ 64 w 159"/>
                <a:gd name="T11" fmla="*/ 184 h 219"/>
                <a:gd name="T12" fmla="*/ 51 w 159"/>
                <a:gd name="T13" fmla="*/ 197 h 219"/>
                <a:gd name="T14" fmla="*/ 40 w 159"/>
                <a:gd name="T15" fmla="*/ 191 h 219"/>
                <a:gd name="T16" fmla="*/ 31 w 159"/>
                <a:gd name="T17" fmla="*/ 186 h 219"/>
                <a:gd name="T18" fmla="*/ 18 w 159"/>
                <a:gd name="T19" fmla="*/ 203 h 219"/>
                <a:gd name="T20" fmla="*/ 39 w 159"/>
                <a:gd name="T21" fmla="*/ 219 h 219"/>
                <a:gd name="T22" fmla="*/ 81 w 159"/>
                <a:gd name="T23" fmla="*/ 171 h 219"/>
                <a:gd name="T24" fmla="*/ 137 w 159"/>
                <a:gd name="T25" fmla="*/ 24 h 219"/>
                <a:gd name="T26" fmla="*/ 159 w 159"/>
                <a:gd name="T27" fmla="*/ 9 h 219"/>
                <a:gd name="T28" fmla="*/ 159 w 159"/>
                <a:gd name="T29" fmla="*/ 0 h 219"/>
                <a:gd name="T30" fmla="*/ 101 w 159"/>
                <a:gd name="T31" fmla="*/ 0 h 219"/>
                <a:gd name="T32" fmla="*/ 101 w 159"/>
                <a:gd name="T33" fmla="*/ 9 h 219"/>
                <a:gd name="T34" fmla="*/ 117 w 159"/>
                <a:gd name="T35" fmla="*/ 11 h 219"/>
                <a:gd name="T36" fmla="*/ 121 w 159"/>
                <a:gd name="T37" fmla="*/ 21 h 219"/>
                <a:gd name="T38" fmla="*/ 88 w 159"/>
                <a:gd name="T39" fmla="*/ 119 h 219"/>
                <a:gd name="T40" fmla="*/ 87 w 159"/>
                <a:gd name="T41" fmla="*/ 119 h 219"/>
                <a:gd name="T42" fmla="*/ 51 w 159"/>
                <a:gd name="T43" fmla="*/ 19 h 219"/>
                <a:gd name="T44" fmla="*/ 55 w 159"/>
                <a:gd name="T45" fmla="*/ 10 h 219"/>
                <a:gd name="T46" fmla="*/ 68 w 159"/>
                <a:gd name="T47" fmla="*/ 9 h 219"/>
                <a:gd name="T48" fmla="*/ 68 w 159"/>
                <a:gd name="T49" fmla="*/ 0 h 219"/>
                <a:gd name="T50" fmla="*/ 0 w 159"/>
                <a:gd name="T5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" h="21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10"/>
                    <a:pt x="17" y="11"/>
                    <a:pt x="22" y="25"/>
                  </a:cubicBezTo>
                  <a:cubicBezTo>
                    <a:pt x="37" y="60"/>
                    <a:pt x="62" y="124"/>
                    <a:pt x="69" y="144"/>
                  </a:cubicBezTo>
                  <a:cubicBezTo>
                    <a:pt x="71" y="149"/>
                    <a:pt x="72" y="154"/>
                    <a:pt x="72" y="159"/>
                  </a:cubicBezTo>
                  <a:cubicBezTo>
                    <a:pt x="72" y="166"/>
                    <a:pt x="69" y="175"/>
                    <a:pt x="64" y="184"/>
                  </a:cubicBezTo>
                  <a:cubicBezTo>
                    <a:pt x="60" y="194"/>
                    <a:pt x="55" y="197"/>
                    <a:pt x="51" y="197"/>
                  </a:cubicBezTo>
                  <a:cubicBezTo>
                    <a:pt x="48" y="197"/>
                    <a:pt x="46" y="196"/>
                    <a:pt x="40" y="191"/>
                  </a:cubicBezTo>
                  <a:cubicBezTo>
                    <a:pt x="37" y="188"/>
                    <a:pt x="35" y="186"/>
                    <a:pt x="31" y="186"/>
                  </a:cubicBezTo>
                  <a:cubicBezTo>
                    <a:pt x="26" y="186"/>
                    <a:pt x="18" y="194"/>
                    <a:pt x="18" y="203"/>
                  </a:cubicBezTo>
                  <a:cubicBezTo>
                    <a:pt x="18" y="210"/>
                    <a:pt x="27" y="219"/>
                    <a:pt x="39" y="219"/>
                  </a:cubicBezTo>
                  <a:cubicBezTo>
                    <a:pt x="51" y="219"/>
                    <a:pt x="66" y="215"/>
                    <a:pt x="81" y="171"/>
                  </a:cubicBezTo>
                  <a:cubicBezTo>
                    <a:pt x="100" y="118"/>
                    <a:pt x="127" y="45"/>
                    <a:pt x="137" y="24"/>
                  </a:cubicBezTo>
                  <a:cubicBezTo>
                    <a:pt x="142" y="12"/>
                    <a:pt x="144" y="10"/>
                    <a:pt x="159" y="9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22" y="11"/>
                    <a:pt x="123" y="15"/>
                    <a:pt x="121" y="21"/>
                  </a:cubicBezTo>
                  <a:cubicBezTo>
                    <a:pt x="117" y="39"/>
                    <a:pt x="101" y="84"/>
                    <a:pt x="88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74" y="83"/>
                    <a:pt x="62" y="51"/>
                    <a:pt x="51" y="19"/>
                  </a:cubicBezTo>
                  <a:cubicBezTo>
                    <a:pt x="49" y="14"/>
                    <a:pt x="48" y="11"/>
                    <a:pt x="55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1121" y="1973"/>
              <a:ext cx="304" cy="359"/>
            </a:xfrm>
            <a:custGeom>
              <a:avLst/>
              <a:gdLst>
                <a:gd name="T0" fmla="*/ 129 w 129"/>
                <a:gd name="T1" fmla="*/ 60 h 153"/>
                <a:gd name="T2" fmla="*/ 69 w 129"/>
                <a:gd name="T3" fmla="*/ 0 h 153"/>
                <a:gd name="T4" fmla="*/ 0 w 129"/>
                <a:gd name="T5" fmla="*/ 78 h 153"/>
                <a:gd name="T6" fmla="*/ 69 w 129"/>
                <a:gd name="T7" fmla="*/ 153 h 153"/>
                <a:gd name="T8" fmla="*/ 124 w 129"/>
                <a:gd name="T9" fmla="*/ 120 h 153"/>
                <a:gd name="T10" fmla="*/ 114 w 129"/>
                <a:gd name="T11" fmla="*/ 115 h 153"/>
                <a:gd name="T12" fmla="*/ 75 w 129"/>
                <a:gd name="T13" fmla="*/ 138 h 153"/>
                <a:gd name="T14" fmla="*/ 31 w 129"/>
                <a:gd name="T15" fmla="*/ 71 h 153"/>
                <a:gd name="T16" fmla="*/ 117 w 129"/>
                <a:gd name="T17" fmla="*/ 71 h 153"/>
                <a:gd name="T18" fmla="*/ 129 w 129"/>
                <a:gd name="T19" fmla="*/ 60 h 153"/>
                <a:gd name="T20" fmla="*/ 98 w 129"/>
                <a:gd name="T21" fmla="*/ 50 h 153"/>
                <a:gd name="T22" fmla="*/ 88 w 129"/>
                <a:gd name="T23" fmla="*/ 60 h 153"/>
                <a:gd name="T24" fmla="*/ 32 w 129"/>
                <a:gd name="T25" fmla="*/ 60 h 153"/>
                <a:gd name="T26" fmla="*/ 67 w 129"/>
                <a:gd name="T27" fmla="*/ 10 h 153"/>
                <a:gd name="T28" fmla="*/ 98 w 129"/>
                <a:gd name="T29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53">
                  <a:moveTo>
                    <a:pt x="129" y="60"/>
                  </a:moveTo>
                  <a:cubicBezTo>
                    <a:pt x="129" y="42"/>
                    <a:pt x="124" y="0"/>
                    <a:pt x="69" y="0"/>
                  </a:cubicBezTo>
                  <a:cubicBezTo>
                    <a:pt x="22" y="0"/>
                    <a:pt x="0" y="33"/>
                    <a:pt x="0" y="78"/>
                  </a:cubicBezTo>
                  <a:cubicBezTo>
                    <a:pt x="0" y="125"/>
                    <a:pt x="21" y="153"/>
                    <a:pt x="69" y="153"/>
                  </a:cubicBezTo>
                  <a:cubicBezTo>
                    <a:pt x="98" y="152"/>
                    <a:pt x="115" y="139"/>
                    <a:pt x="124" y="12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06" y="128"/>
                    <a:pt x="95" y="138"/>
                    <a:pt x="75" y="138"/>
                  </a:cubicBezTo>
                  <a:cubicBezTo>
                    <a:pt x="38" y="138"/>
                    <a:pt x="31" y="102"/>
                    <a:pt x="31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4" y="71"/>
                    <a:pt x="129" y="70"/>
                    <a:pt x="129" y="60"/>
                  </a:cubicBezTo>
                  <a:close/>
                  <a:moveTo>
                    <a:pt x="98" y="50"/>
                  </a:moveTo>
                  <a:cubicBezTo>
                    <a:pt x="98" y="56"/>
                    <a:pt x="96" y="60"/>
                    <a:pt x="8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48"/>
                    <a:pt x="36" y="10"/>
                    <a:pt x="67" y="10"/>
                  </a:cubicBezTo>
                  <a:cubicBezTo>
                    <a:pt x="95" y="10"/>
                    <a:pt x="98" y="39"/>
                    <a:pt x="98" y="5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gray">
            <a:xfrm>
              <a:off x="1470" y="1973"/>
              <a:ext cx="252" cy="351"/>
            </a:xfrm>
            <a:custGeom>
              <a:avLst/>
              <a:gdLst>
                <a:gd name="T0" fmla="*/ 46 w 104"/>
                <a:gd name="T1" fmla="*/ 0 h 149"/>
                <a:gd name="T2" fmla="*/ 0 w 104"/>
                <a:gd name="T3" fmla="*/ 7 h 149"/>
                <a:gd name="T4" fmla="*/ 0 w 104"/>
                <a:gd name="T5" fmla="*/ 15 h 149"/>
                <a:gd name="T6" fmla="*/ 12 w 104"/>
                <a:gd name="T7" fmla="*/ 16 h 149"/>
                <a:gd name="T8" fmla="*/ 21 w 104"/>
                <a:gd name="T9" fmla="*/ 30 h 149"/>
                <a:gd name="T10" fmla="*/ 21 w 104"/>
                <a:gd name="T11" fmla="*/ 149 h 149"/>
                <a:gd name="T12" fmla="*/ 49 w 104"/>
                <a:gd name="T13" fmla="*/ 149 h 149"/>
                <a:gd name="T14" fmla="*/ 49 w 104"/>
                <a:gd name="T15" fmla="*/ 54 h 149"/>
                <a:gd name="T16" fmla="*/ 66 w 104"/>
                <a:gd name="T17" fmla="*/ 23 h 149"/>
                <a:gd name="T18" fmla="*/ 85 w 104"/>
                <a:gd name="T19" fmla="*/ 30 h 149"/>
                <a:gd name="T20" fmla="*/ 91 w 104"/>
                <a:gd name="T21" fmla="*/ 31 h 149"/>
                <a:gd name="T22" fmla="*/ 104 w 104"/>
                <a:gd name="T23" fmla="*/ 14 h 149"/>
                <a:gd name="T24" fmla="*/ 89 w 104"/>
                <a:gd name="T25" fmla="*/ 0 h 149"/>
                <a:gd name="T26" fmla="*/ 49 w 104"/>
                <a:gd name="T27" fmla="*/ 24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7"/>
                    <a:pt x="21" y="19"/>
                    <a:pt x="21" y="30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31"/>
                    <a:pt x="59" y="23"/>
                    <a:pt x="66" y="23"/>
                  </a:cubicBezTo>
                  <a:cubicBezTo>
                    <a:pt x="71" y="23"/>
                    <a:pt x="76" y="25"/>
                    <a:pt x="85" y="30"/>
                  </a:cubicBezTo>
                  <a:cubicBezTo>
                    <a:pt x="87" y="31"/>
                    <a:pt x="89" y="31"/>
                    <a:pt x="91" y="31"/>
                  </a:cubicBezTo>
                  <a:cubicBezTo>
                    <a:pt x="98" y="31"/>
                    <a:pt x="104" y="24"/>
                    <a:pt x="104" y="14"/>
                  </a:cubicBezTo>
                  <a:cubicBezTo>
                    <a:pt x="104" y="8"/>
                    <a:pt x="100" y="0"/>
                    <a:pt x="89" y="0"/>
                  </a:cubicBezTo>
                  <a:cubicBezTo>
                    <a:pt x="78" y="0"/>
                    <a:pt x="69" y="6"/>
                    <a:pt x="49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gray">
            <a:xfrm>
              <a:off x="2360" y="1973"/>
              <a:ext cx="245" cy="351"/>
            </a:xfrm>
            <a:custGeom>
              <a:avLst/>
              <a:gdLst>
                <a:gd name="T0" fmla="*/ 46 w 104"/>
                <a:gd name="T1" fmla="*/ 0 h 149"/>
                <a:gd name="T2" fmla="*/ 49 w 104"/>
                <a:gd name="T3" fmla="*/ 24 h 149"/>
                <a:gd name="T4" fmla="*/ 89 w 104"/>
                <a:gd name="T5" fmla="*/ 0 h 149"/>
                <a:gd name="T6" fmla="*/ 104 w 104"/>
                <a:gd name="T7" fmla="*/ 15 h 149"/>
                <a:gd name="T8" fmla="*/ 91 w 104"/>
                <a:gd name="T9" fmla="*/ 31 h 149"/>
                <a:gd name="T10" fmla="*/ 85 w 104"/>
                <a:gd name="T11" fmla="*/ 30 h 149"/>
                <a:gd name="T12" fmla="*/ 66 w 104"/>
                <a:gd name="T13" fmla="*/ 23 h 149"/>
                <a:gd name="T14" fmla="*/ 49 w 104"/>
                <a:gd name="T15" fmla="*/ 54 h 149"/>
                <a:gd name="T16" fmla="*/ 49 w 104"/>
                <a:gd name="T17" fmla="*/ 149 h 149"/>
                <a:gd name="T18" fmla="*/ 21 w 104"/>
                <a:gd name="T19" fmla="*/ 149 h 149"/>
                <a:gd name="T20" fmla="*/ 21 w 104"/>
                <a:gd name="T21" fmla="*/ 30 h 149"/>
                <a:gd name="T22" fmla="*/ 12 w 104"/>
                <a:gd name="T23" fmla="*/ 16 h 149"/>
                <a:gd name="T24" fmla="*/ 0 w 104"/>
                <a:gd name="T25" fmla="*/ 15 h 149"/>
                <a:gd name="T26" fmla="*/ 0 w 104"/>
                <a:gd name="T27" fmla="*/ 7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69" y="7"/>
                    <a:pt x="78" y="0"/>
                    <a:pt x="89" y="0"/>
                  </a:cubicBezTo>
                  <a:cubicBezTo>
                    <a:pt x="100" y="0"/>
                    <a:pt x="104" y="8"/>
                    <a:pt x="104" y="15"/>
                  </a:cubicBezTo>
                  <a:cubicBezTo>
                    <a:pt x="104" y="24"/>
                    <a:pt x="98" y="31"/>
                    <a:pt x="91" y="31"/>
                  </a:cubicBezTo>
                  <a:cubicBezTo>
                    <a:pt x="89" y="31"/>
                    <a:pt x="87" y="31"/>
                    <a:pt x="85" y="30"/>
                  </a:cubicBezTo>
                  <a:cubicBezTo>
                    <a:pt x="76" y="25"/>
                    <a:pt x="71" y="23"/>
                    <a:pt x="66" y="23"/>
                  </a:cubicBezTo>
                  <a:cubicBezTo>
                    <a:pt x="59" y="23"/>
                    <a:pt x="49" y="31"/>
                    <a:pt x="49" y="54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9"/>
                    <a:pt x="20" y="18"/>
                    <a:pt x="1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gray">
            <a:xfrm>
              <a:off x="1893" y="1823"/>
              <a:ext cx="423" cy="508"/>
            </a:xfrm>
            <a:custGeom>
              <a:avLst/>
              <a:gdLst>
                <a:gd name="T0" fmla="*/ 174 w 179"/>
                <a:gd name="T1" fmla="*/ 12 h 215"/>
                <a:gd name="T2" fmla="*/ 111 w 179"/>
                <a:gd name="T3" fmla="*/ 0 h 215"/>
                <a:gd name="T4" fmla="*/ 27 w 179"/>
                <a:gd name="T5" fmla="*/ 31 h 215"/>
                <a:gd name="T6" fmla="*/ 0 w 179"/>
                <a:gd name="T7" fmla="*/ 109 h 215"/>
                <a:gd name="T8" fmla="*/ 28 w 179"/>
                <a:gd name="T9" fmla="*/ 190 h 215"/>
                <a:gd name="T10" fmla="*/ 109 w 179"/>
                <a:gd name="T11" fmla="*/ 215 h 215"/>
                <a:gd name="T12" fmla="*/ 175 w 179"/>
                <a:gd name="T13" fmla="*/ 201 h 215"/>
                <a:gd name="T14" fmla="*/ 179 w 179"/>
                <a:gd name="T15" fmla="*/ 151 h 215"/>
                <a:gd name="T16" fmla="*/ 170 w 179"/>
                <a:gd name="T17" fmla="*/ 151 h 215"/>
                <a:gd name="T18" fmla="*/ 108 w 179"/>
                <a:gd name="T19" fmla="*/ 205 h 215"/>
                <a:gd name="T20" fmla="*/ 33 w 179"/>
                <a:gd name="T21" fmla="*/ 108 h 215"/>
                <a:gd name="T22" fmla="*/ 108 w 179"/>
                <a:gd name="T23" fmla="*/ 10 h 215"/>
                <a:gd name="T24" fmla="*/ 165 w 179"/>
                <a:gd name="T25" fmla="*/ 58 h 215"/>
                <a:gd name="T26" fmla="*/ 174 w 179"/>
                <a:gd name="T27" fmla="*/ 58 h 215"/>
                <a:gd name="T28" fmla="*/ 174 w 179"/>
                <a:gd name="T29" fmla="*/ 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215">
                  <a:moveTo>
                    <a:pt x="174" y="12"/>
                  </a:moveTo>
                  <a:cubicBezTo>
                    <a:pt x="161" y="5"/>
                    <a:pt x="138" y="0"/>
                    <a:pt x="111" y="0"/>
                  </a:cubicBezTo>
                  <a:cubicBezTo>
                    <a:pt x="74" y="0"/>
                    <a:pt x="45" y="11"/>
                    <a:pt x="27" y="31"/>
                  </a:cubicBezTo>
                  <a:cubicBezTo>
                    <a:pt x="10" y="50"/>
                    <a:pt x="0" y="75"/>
                    <a:pt x="0" y="109"/>
                  </a:cubicBezTo>
                  <a:cubicBezTo>
                    <a:pt x="0" y="144"/>
                    <a:pt x="10" y="172"/>
                    <a:pt x="28" y="190"/>
                  </a:cubicBezTo>
                  <a:cubicBezTo>
                    <a:pt x="47" y="208"/>
                    <a:pt x="76" y="215"/>
                    <a:pt x="109" y="215"/>
                  </a:cubicBezTo>
                  <a:cubicBezTo>
                    <a:pt x="133" y="215"/>
                    <a:pt x="161" y="209"/>
                    <a:pt x="175" y="201"/>
                  </a:cubicBezTo>
                  <a:cubicBezTo>
                    <a:pt x="179" y="151"/>
                    <a:pt x="179" y="151"/>
                    <a:pt x="179" y="151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62" y="182"/>
                    <a:pt x="147" y="205"/>
                    <a:pt x="108" y="205"/>
                  </a:cubicBezTo>
                  <a:cubicBezTo>
                    <a:pt x="46" y="205"/>
                    <a:pt x="33" y="144"/>
                    <a:pt x="33" y="108"/>
                  </a:cubicBezTo>
                  <a:cubicBezTo>
                    <a:pt x="33" y="59"/>
                    <a:pt x="53" y="10"/>
                    <a:pt x="108" y="10"/>
                  </a:cubicBezTo>
                  <a:cubicBezTo>
                    <a:pt x="139" y="10"/>
                    <a:pt x="160" y="23"/>
                    <a:pt x="165" y="58"/>
                  </a:cubicBezTo>
                  <a:cubicBezTo>
                    <a:pt x="174" y="58"/>
                    <a:pt x="174" y="58"/>
                    <a:pt x="174" y="58"/>
                  </a:cubicBezTo>
                  <a:lnTo>
                    <a:pt x="174" y="1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 userDrawn="1"/>
          </p:nvSpPr>
          <p:spPr bwMode="gray">
            <a:xfrm>
              <a:off x="2620" y="1973"/>
              <a:ext cx="334" cy="359"/>
            </a:xfrm>
            <a:custGeom>
              <a:avLst/>
              <a:gdLst>
                <a:gd name="T0" fmla="*/ 72 w 143"/>
                <a:gd name="T1" fmla="*/ 0 h 153"/>
                <a:gd name="T2" fmla="*/ 0 w 143"/>
                <a:gd name="T3" fmla="*/ 77 h 153"/>
                <a:gd name="T4" fmla="*/ 72 w 143"/>
                <a:gd name="T5" fmla="*/ 153 h 153"/>
                <a:gd name="T6" fmla="*/ 143 w 143"/>
                <a:gd name="T7" fmla="*/ 77 h 153"/>
                <a:gd name="T8" fmla="*/ 72 w 143"/>
                <a:gd name="T9" fmla="*/ 0 h 153"/>
                <a:gd name="T10" fmla="*/ 31 w 143"/>
                <a:gd name="T11" fmla="*/ 77 h 153"/>
                <a:gd name="T12" fmla="*/ 72 w 143"/>
                <a:gd name="T13" fmla="*/ 11 h 153"/>
                <a:gd name="T14" fmla="*/ 112 w 143"/>
                <a:gd name="T15" fmla="*/ 77 h 153"/>
                <a:gd name="T16" fmla="*/ 72 w 143"/>
                <a:gd name="T17" fmla="*/ 143 h 153"/>
                <a:gd name="T18" fmla="*/ 31 w 143"/>
                <a:gd name="T1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53">
                  <a:moveTo>
                    <a:pt x="72" y="0"/>
                  </a:moveTo>
                  <a:cubicBezTo>
                    <a:pt x="24" y="0"/>
                    <a:pt x="0" y="28"/>
                    <a:pt x="0" y="77"/>
                  </a:cubicBezTo>
                  <a:cubicBezTo>
                    <a:pt x="0" y="125"/>
                    <a:pt x="24" y="153"/>
                    <a:pt x="72" y="153"/>
                  </a:cubicBezTo>
                  <a:cubicBezTo>
                    <a:pt x="120" y="153"/>
                    <a:pt x="143" y="125"/>
                    <a:pt x="143" y="77"/>
                  </a:cubicBezTo>
                  <a:cubicBezTo>
                    <a:pt x="143" y="28"/>
                    <a:pt x="120" y="0"/>
                    <a:pt x="72" y="0"/>
                  </a:cubicBezTo>
                  <a:close/>
                  <a:moveTo>
                    <a:pt x="31" y="77"/>
                  </a:moveTo>
                  <a:cubicBezTo>
                    <a:pt x="31" y="36"/>
                    <a:pt x="44" y="11"/>
                    <a:pt x="72" y="11"/>
                  </a:cubicBezTo>
                  <a:cubicBezTo>
                    <a:pt x="99" y="11"/>
                    <a:pt x="112" y="36"/>
                    <a:pt x="112" y="77"/>
                  </a:cubicBezTo>
                  <a:cubicBezTo>
                    <a:pt x="112" y="118"/>
                    <a:pt x="99" y="143"/>
                    <a:pt x="72" y="143"/>
                  </a:cubicBezTo>
                  <a:cubicBezTo>
                    <a:pt x="44" y="143"/>
                    <a:pt x="31" y="118"/>
                    <a:pt x="31" y="77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 userDrawn="1"/>
          </p:nvSpPr>
          <p:spPr bwMode="gray">
            <a:xfrm>
              <a:off x="2999" y="1973"/>
              <a:ext cx="379" cy="516"/>
            </a:xfrm>
            <a:custGeom>
              <a:avLst/>
              <a:gdLst>
                <a:gd name="T0" fmla="*/ 49 w 158"/>
                <a:gd name="T1" fmla="*/ 54 h 221"/>
                <a:gd name="T2" fmla="*/ 53 w 158"/>
                <a:gd name="T3" fmla="*/ 37 h 221"/>
                <a:gd name="T4" fmla="*/ 88 w 158"/>
                <a:gd name="T5" fmla="*/ 16 h 221"/>
                <a:gd name="T6" fmla="*/ 127 w 158"/>
                <a:gd name="T7" fmla="*/ 75 h 221"/>
                <a:gd name="T8" fmla="*/ 83 w 158"/>
                <a:gd name="T9" fmla="*/ 143 h 221"/>
                <a:gd name="T10" fmla="*/ 51 w 158"/>
                <a:gd name="T11" fmla="*/ 121 h 221"/>
                <a:gd name="T12" fmla="*/ 49 w 158"/>
                <a:gd name="T13" fmla="*/ 103 h 221"/>
                <a:gd name="T14" fmla="*/ 49 w 158"/>
                <a:gd name="T15" fmla="*/ 54 h 221"/>
                <a:gd name="T16" fmla="*/ 0 w 158"/>
                <a:gd name="T17" fmla="*/ 7 h 221"/>
                <a:gd name="T18" fmla="*/ 0 w 158"/>
                <a:gd name="T19" fmla="*/ 15 h 221"/>
                <a:gd name="T20" fmla="*/ 11 w 158"/>
                <a:gd name="T21" fmla="*/ 16 h 221"/>
                <a:gd name="T22" fmla="*/ 21 w 158"/>
                <a:gd name="T23" fmla="*/ 30 h 221"/>
                <a:gd name="T24" fmla="*/ 21 w 158"/>
                <a:gd name="T25" fmla="*/ 221 h 221"/>
                <a:gd name="T26" fmla="*/ 49 w 158"/>
                <a:gd name="T27" fmla="*/ 221 h 221"/>
                <a:gd name="T28" fmla="*/ 49 w 158"/>
                <a:gd name="T29" fmla="*/ 146 h 221"/>
                <a:gd name="T30" fmla="*/ 83 w 158"/>
                <a:gd name="T31" fmla="*/ 153 h 221"/>
                <a:gd name="T32" fmla="*/ 158 w 158"/>
                <a:gd name="T33" fmla="*/ 73 h 221"/>
                <a:gd name="T34" fmla="*/ 100 w 158"/>
                <a:gd name="T35" fmla="*/ 0 h 221"/>
                <a:gd name="T36" fmla="*/ 49 w 158"/>
                <a:gd name="T37" fmla="*/ 22 h 221"/>
                <a:gd name="T38" fmla="*/ 45 w 158"/>
                <a:gd name="T39" fmla="*/ 0 h 221"/>
                <a:gd name="T40" fmla="*/ 0 w 158"/>
                <a:gd name="T41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21">
                  <a:moveTo>
                    <a:pt x="49" y="54"/>
                  </a:moveTo>
                  <a:cubicBezTo>
                    <a:pt x="49" y="47"/>
                    <a:pt x="50" y="42"/>
                    <a:pt x="53" y="37"/>
                  </a:cubicBezTo>
                  <a:cubicBezTo>
                    <a:pt x="60" y="23"/>
                    <a:pt x="72" y="16"/>
                    <a:pt x="88" y="16"/>
                  </a:cubicBezTo>
                  <a:cubicBezTo>
                    <a:pt x="100" y="16"/>
                    <a:pt x="127" y="24"/>
                    <a:pt x="127" y="75"/>
                  </a:cubicBezTo>
                  <a:cubicBezTo>
                    <a:pt x="127" y="119"/>
                    <a:pt x="113" y="143"/>
                    <a:pt x="83" y="143"/>
                  </a:cubicBezTo>
                  <a:cubicBezTo>
                    <a:pt x="68" y="143"/>
                    <a:pt x="56" y="135"/>
                    <a:pt x="51" y="121"/>
                  </a:cubicBezTo>
                  <a:cubicBezTo>
                    <a:pt x="49" y="116"/>
                    <a:pt x="49" y="110"/>
                    <a:pt x="49" y="103"/>
                  </a:cubicBezTo>
                  <a:lnTo>
                    <a:pt x="49" y="54"/>
                  </a:lnTo>
                  <a:close/>
                  <a:moveTo>
                    <a:pt x="0" y="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ubicBezTo>
                    <a:pt x="21" y="221"/>
                    <a:pt x="21" y="221"/>
                    <a:pt x="21" y="221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55" y="150"/>
                    <a:pt x="69" y="153"/>
                    <a:pt x="83" y="153"/>
                  </a:cubicBezTo>
                  <a:cubicBezTo>
                    <a:pt x="123" y="153"/>
                    <a:pt x="158" y="135"/>
                    <a:pt x="158" y="73"/>
                  </a:cubicBezTo>
                  <a:cubicBezTo>
                    <a:pt x="158" y="52"/>
                    <a:pt x="154" y="0"/>
                    <a:pt x="100" y="0"/>
                  </a:cubicBezTo>
                  <a:cubicBezTo>
                    <a:pt x="78" y="0"/>
                    <a:pt x="61" y="15"/>
                    <a:pt x="49" y="22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gray">
            <a:xfrm>
              <a:off x="5478" y="1973"/>
              <a:ext cx="304" cy="359"/>
            </a:xfrm>
            <a:custGeom>
              <a:avLst/>
              <a:gdLst>
                <a:gd name="T0" fmla="*/ 116 w 128"/>
                <a:gd name="T1" fmla="*/ 71 h 154"/>
                <a:gd name="T2" fmla="*/ 31 w 128"/>
                <a:gd name="T3" fmla="*/ 71 h 154"/>
                <a:gd name="T4" fmla="*/ 74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8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6 w 128"/>
                <a:gd name="T19" fmla="*/ 71 h 154"/>
                <a:gd name="T20" fmla="*/ 31 w 128"/>
                <a:gd name="T21" fmla="*/ 60 h 154"/>
                <a:gd name="T22" fmla="*/ 66 w 128"/>
                <a:gd name="T23" fmla="*/ 11 h 154"/>
                <a:gd name="T24" fmla="*/ 97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6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7" y="138"/>
                    <a:pt x="74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8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6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5" y="11"/>
                    <a:pt x="66" y="11"/>
                  </a:cubicBezTo>
                  <a:cubicBezTo>
                    <a:pt x="94" y="11"/>
                    <a:pt x="97" y="39"/>
                    <a:pt x="97" y="50"/>
                  </a:cubicBezTo>
                  <a:cubicBezTo>
                    <a:pt x="97" y="56"/>
                    <a:pt x="95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8" name="Freeform 16"/>
            <p:cNvSpPr>
              <a:spLocks noEditPoints="1"/>
            </p:cNvSpPr>
            <p:nvPr userDrawn="1"/>
          </p:nvSpPr>
          <p:spPr bwMode="gray">
            <a:xfrm>
              <a:off x="4357" y="1973"/>
              <a:ext cx="304" cy="359"/>
            </a:xfrm>
            <a:custGeom>
              <a:avLst/>
              <a:gdLst>
                <a:gd name="T0" fmla="*/ 117 w 128"/>
                <a:gd name="T1" fmla="*/ 71 h 154"/>
                <a:gd name="T2" fmla="*/ 31 w 128"/>
                <a:gd name="T3" fmla="*/ 71 h 154"/>
                <a:gd name="T4" fmla="*/ 75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9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7 w 128"/>
                <a:gd name="T19" fmla="*/ 71 h 154"/>
                <a:gd name="T20" fmla="*/ 31 w 128"/>
                <a:gd name="T21" fmla="*/ 60 h 154"/>
                <a:gd name="T22" fmla="*/ 67 w 128"/>
                <a:gd name="T23" fmla="*/ 11 h 154"/>
                <a:gd name="T24" fmla="*/ 98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7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7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6" y="11"/>
                    <a:pt x="67" y="11"/>
                  </a:cubicBezTo>
                  <a:cubicBezTo>
                    <a:pt x="94" y="11"/>
                    <a:pt x="98" y="39"/>
                    <a:pt x="98" y="50"/>
                  </a:cubicBezTo>
                  <a:cubicBezTo>
                    <a:pt x="98" y="56"/>
                    <a:pt x="96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gray">
            <a:xfrm>
              <a:off x="3451" y="1823"/>
              <a:ext cx="319" cy="508"/>
            </a:xfrm>
            <a:custGeom>
              <a:avLst/>
              <a:gdLst>
                <a:gd name="T0" fmla="*/ 3 w 135"/>
                <a:gd name="T1" fmla="*/ 197 h 215"/>
                <a:gd name="T2" fmla="*/ 61 w 135"/>
                <a:gd name="T3" fmla="*/ 215 h 215"/>
                <a:gd name="T4" fmla="*/ 135 w 135"/>
                <a:gd name="T5" fmla="*/ 155 h 215"/>
                <a:gd name="T6" fmla="*/ 76 w 135"/>
                <a:gd name="T7" fmla="*/ 90 h 215"/>
                <a:gd name="T8" fmla="*/ 67 w 135"/>
                <a:gd name="T9" fmla="*/ 86 h 215"/>
                <a:gd name="T10" fmla="*/ 30 w 135"/>
                <a:gd name="T11" fmla="*/ 48 h 215"/>
                <a:gd name="T12" fmla="*/ 68 w 135"/>
                <a:gd name="T13" fmla="*/ 11 h 215"/>
                <a:gd name="T14" fmla="*/ 113 w 135"/>
                <a:gd name="T15" fmla="*/ 55 h 215"/>
                <a:gd name="T16" fmla="*/ 122 w 135"/>
                <a:gd name="T17" fmla="*/ 55 h 215"/>
                <a:gd name="T18" fmla="*/ 122 w 135"/>
                <a:gd name="T19" fmla="*/ 13 h 215"/>
                <a:gd name="T20" fmla="*/ 72 w 135"/>
                <a:gd name="T21" fmla="*/ 0 h 215"/>
                <a:gd name="T22" fmla="*/ 3 w 135"/>
                <a:gd name="T23" fmla="*/ 58 h 215"/>
                <a:gd name="T24" fmla="*/ 59 w 135"/>
                <a:gd name="T25" fmla="*/ 116 h 215"/>
                <a:gd name="T26" fmla="*/ 65 w 135"/>
                <a:gd name="T27" fmla="*/ 118 h 215"/>
                <a:gd name="T28" fmla="*/ 106 w 135"/>
                <a:gd name="T29" fmla="*/ 164 h 215"/>
                <a:gd name="T30" fmla="*/ 63 w 135"/>
                <a:gd name="T31" fmla="*/ 205 h 215"/>
                <a:gd name="T32" fmla="*/ 9 w 135"/>
                <a:gd name="T33" fmla="*/ 150 h 215"/>
                <a:gd name="T34" fmla="*/ 0 w 135"/>
                <a:gd name="T35" fmla="*/ 150 h 215"/>
                <a:gd name="T36" fmla="*/ 3 w 135"/>
                <a:gd name="T37" fmla="*/ 19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15">
                  <a:moveTo>
                    <a:pt x="3" y="197"/>
                  </a:moveTo>
                  <a:cubicBezTo>
                    <a:pt x="16" y="210"/>
                    <a:pt x="41" y="215"/>
                    <a:pt x="61" y="215"/>
                  </a:cubicBezTo>
                  <a:cubicBezTo>
                    <a:pt x="114" y="215"/>
                    <a:pt x="135" y="185"/>
                    <a:pt x="135" y="155"/>
                  </a:cubicBezTo>
                  <a:cubicBezTo>
                    <a:pt x="135" y="120"/>
                    <a:pt x="111" y="103"/>
                    <a:pt x="76" y="90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47" y="79"/>
                    <a:pt x="30" y="66"/>
                    <a:pt x="30" y="48"/>
                  </a:cubicBezTo>
                  <a:cubicBezTo>
                    <a:pt x="30" y="27"/>
                    <a:pt x="43" y="11"/>
                    <a:pt x="68" y="11"/>
                  </a:cubicBezTo>
                  <a:cubicBezTo>
                    <a:pt x="94" y="11"/>
                    <a:pt x="108" y="25"/>
                    <a:pt x="113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2" y="5"/>
                    <a:pt x="92" y="0"/>
                    <a:pt x="72" y="0"/>
                  </a:cubicBezTo>
                  <a:cubicBezTo>
                    <a:pt x="35" y="0"/>
                    <a:pt x="3" y="18"/>
                    <a:pt x="3" y="58"/>
                  </a:cubicBezTo>
                  <a:cubicBezTo>
                    <a:pt x="3" y="89"/>
                    <a:pt x="28" y="105"/>
                    <a:pt x="59" y="116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78" y="123"/>
                    <a:pt x="106" y="137"/>
                    <a:pt x="106" y="164"/>
                  </a:cubicBezTo>
                  <a:cubicBezTo>
                    <a:pt x="106" y="189"/>
                    <a:pt x="90" y="205"/>
                    <a:pt x="63" y="205"/>
                  </a:cubicBezTo>
                  <a:cubicBezTo>
                    <a:pt x="35" y="205"/>
                    <a:pt x="17" y="183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lnTo>
                    <a:pt x="3" y="19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gray">
            <a:xfrm>
              <a:off x="5129" y="1973"/>
              <a:ext cx="297" cy="359"/>
            </a:xfrm>
            <a:custGeom>
              <a:avLst/>
              <a:gdLst>
                <a:gd name="T0" fmla="*/ 31 w 124"/>
                <a:gd name="T1" fmla="*/ 73 h 154"/>
                <a:gd name="T2" fmla="*/ 75 w 124"/>
                <a:gd name="T3" fmla="*/ 138 h 154"/>
                <a:gd name="T4" fmla="*/ 113 w 124"/>
                <a:gd name="T5" fmla="*/ 115 h 154"/>
                <a:gd name="T6" fmla="*/ 123 w 124"/>
                <a:gd name="T7" fmla="*/ 120 h 154"/>
                <a:gd name="T8" fmla="*/ 69 w 124"/>
                <a:gd name="T9" fmla="*/ 153 h 154"/>
                <a:gd name="T10" fmla="*/ 0 w 124"/>
                <a:gd name="T11" fmla="*/ 78 h 154"/>
                <a:gd name="T12" fmla="*/ 72 w 124"/>
                <a:gd name="T13" fmla="*/ 0 h 154"/>
                <a:gd name="T14" fmla="*/ 124 w 124"/>
                <a:gd name="T15" fmla="*/ 29 h 154"/>
                <a:gd name="T16" fmla="*/ 106 w 124"/>
                <a:gd name="T17" fmla="*/ 44 h 154"/>
                <a:gd name="T18" fmla="*/ 97 w 124"/>
                <a:gd name="T19" fmla="*/ 37 h 154"/>
                <a:gd name="T20" fmla="*/ 69 w 124"/>
                <a:gd name="T21" fmla="*/ 11 h 154"/>
                <a:gd name="T22" fmla="*/ 31 w 124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54">
                  <a:moveTo>
                    <a:pt x="31" y="73"/>
                  </a:moveTo>
                  <a:cubicBezTo>
                    <a:pt x="30" y="103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8"/>
                    <a:pt x="18" y="0"/>
                    <a:pt x="72" y="0"/>
                  </a:cubicBezTo>
                  <a:cubicBezTo>
                    <a:pt x="104" y="0"/>
                    <a:pt x="124" y="15"/>
                    <a:pt x="124" y="29"/>
                  </a:cubicBezTo>
                  <a:cubicBezTo>
                    <a:pt x="124" y="40"/>
                    <a:pt x="112" y="44"/>
                    <a:pt x="106" y="44"/>
                  </a:cubicBezTo>
                  <a:cubicBezTo>
                    <a:pt x="101" y="44"/>
                    <a:pt x="99" y="41"/>
                    <a:pt x="97" y="37"/>
                  </a:cubicBezTo>
                  <a:cubicBezTo>
                    <a:pt x="91" y="20"/>
                    <a:pt x="83" y="11"/>
                    <a:pt x="69" y="11"/>
                  </a:cubicBezTo>
                  <a:cubicBezTo>
                    <a:pt x="48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gray">
            <a:xfrm>
              <a:off x="3830" y="1973"/>
              <a:ext cx="297" cy="359"/>
            </a:xfrm>
            <a:custGeom>
              <a:avLst/>
              <a:gdLst>
                <a:gd name="T0" fmla="*/ 31 w 125"/>
                <a:gd name="T1" fmla="*/ 73 h 154"/>
                <a:gd name="T2" fmla="*/ 75 w 125"/>
                <a:gd name="T3" fmla="*/ 138 h 154"/>
                <a:gd name="T4" fmla="*/ 114 w 125"/>
                <a:gd name="T5" fmla="*/ 115 h 154"/>
                <a:gd name="T6" fmla="*/ 123 w 125"/>
                <a:gd name="T7" fmla="*/ 120 h 154"/>
                <a:gd name="T8" fmla="*/ 69 w 125"/>
                <a:gd name="T9" fmla="*/ 153 h 154"/>
                <a:gd name="T10" fmla="*/ 0 w 125"/>
                <a:gd name="T11" fmla="*/ 78 h 154"/>
                <a:gd name="T12" fmla="*/ 73 w 125"/>
                <a:gd name="T13" fmla="*/ 0 h 154"/>
                <a:gd name="T14" fmla="*/ 125 w 125"/>
                <a:gd name="T15" fmla="*/ 29 h 154"/>
                <a:gd name="T16" fmla="*/ 107 w 125"/>
                <a:gd name="T17" fmla="*/ 44 h 154"/>
                <a:gd name="T18" fmla="*/ 98 w 125"/>
                <a:gd name="T19" fmla="*/ 37 h 154"/>
                <a:gd name="T20" fmla="*/ 69 w 125"/>
                <a:gd name="T21" fmla="*/ 11 h 154"/>
                <a:gd name="T22" fmla="*/ 31 w 125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154">
                  <a:moveTo>
                    <a:pt x="31" y="73"/>
                  </a:moveTo>
                  <a:cubicBezTo>
                    <a:pt x="31" y="103"/>
                    <a:pt x="39" y="138"/>
                    <a:pt x="75" y="138"/>
                  </a:cubicBezTo>
                  <a:cubicBezTo>
                    <a:pt x="94" y="138"/>
                    <a:pt x="106" y="128"/>
                    <a:pt x="114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8" y="153"/>
                    <a:pt x="69" y="153"/>
                  </a:cubicBezTo>
                  <a:cubicBezTo>
                    <a:pt x="21" y="154"/>
                    <a:pt x="0" y="125"/>
                    <a:pt x="0" y="78"/>
                  </a:cubicBezTo>
                  <a:cubicBezTo>
                    <a:pt x="0" y="38"/>
                    <a:pt x="19" y="0"/>
                    <a:pt x="73" y="0"/>
                  </a:cubicBezTo>
                  <a:cubicBezTo>
                    <a:pt x="105" y="0"/>
                    <a:pt x="125" y="15"/>
                    <a:pt x="125" y="29"/>
                  </a:cubicBezTo>
                  <a:cubicBezTo>
                    <a:pt x="125" y="40"/>
                    <a:pt x="113" y="44"/>
                    <a:pt x="107" y="44"/>
                  </a:cubicBezTo>
                  <a:cubicBezTo>
                    <a:pt x="101" y="44"/>
                    <a:pt x="100" y="41"/>
                    <a:pt x="98" y="37"/>
                  </a:cubicBezTo>
                  <a:cubicBezTo>
                    <a:pt x="92" y="20"/>
                    <a:pt x="83" y="11"/>
                    <a:pt x="69" y="11"/>
                  </a:cubicBezTo>
                  <a:cubicBezTo>
                    <a:pt x="49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gray">
            <a:xfrm>
              <a:off x="4706" y="1973"/>
              <a:ext cx="349" cy="351"/>
            </a:xfrm>
            <a:custGeom>
              <a:avLst/>
              <a:gdLst>
                <a:gd name="T0" fmla="*/ 21 w 146"/>
                <a:gd name="T1" fmla="*/ 30 h 149"/>
                <a:gd name="T2" fmla="*/ 20 w 146"/>
                <a:gd name="T3" fmla="*/ 149 h 149"/>
                <a:gd name="T4" fmla="*/ 48 w 146"/>
                <a:gd name="T5" fmla="*/ 149 h 149"/>
                <a:gd name="T6" fmla="*/ 49 w 146"/>
                <a:gd name="T7" fmla="*/ 54 h 149"/>
                <a:gd name="T8" fmla="*/ 52 w 146"/>
                <a:gd name="T9" fmla="*/ 38 h 149"/>
                <a:gd name="T10" fmla="*/ 87 w 146"/>
                <a:gd name="T11" fmla="*/ 16 h 149"/>
                <a:gd name="T12" fmla="*/ 118 w 146"/>
                <a:gd name="T13" fmla="*/ 53 h 149"/>
                <a:gd name="T14" fmla="*/ 119 w 146"/>
                <a:gd name="T15" fmla="*/ 149 h 149"/>
                <a:gd name="T16" fmla="*/ 146 w 146"/>
                <a:gd name="T17" fmla="*/ 149 h 149"/>
                <a:gd name="T18" fmla="*/ 146 w 146"/>
                <a:gd name="T19" fmla="*/ 47 h 149"/>
                <a:gd name="T20" fmla="*/ 103 w 146"/>
                <a:gd name="T21" fmla="*/ 0 h 149"/>
                <a:gd name="T22" fmla="*/ 48 w 146"/>
                <a:gd name="T23" fmla="*/ 23 h 149"/>
                <a:gd name="T24" fmla="*/ 44 w 146"/>
                <a:gd name="T25" fmla="*/ 0 h 149"/>
                <a:gd name="T26" fmla="*/ 0 w 146"/>
                <a:gd name="T27" fmla="*/ 8 h 149"/>
                <a:gd name="T28" fmla="*/ 0 w 146"/>
                <a:gd name="T29" fmla="*/ 15 h 149"/>
                <a:gd name="T30" fmla="*/ 11 w 146"/>
                <a:gd name="T31" fmla="*/ 16 h 149"/>
                <a:gd name="T32" fmla="*/ 21 w 146"/>
                <a:gd name="T33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9">
                  <a:moveTo>
                    <a:pt x="21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7"/>
                    <a:pt x="49" y="42"/>
                    <a:pt x="52" y="38"/>
                  </a:cubicBezTo>
                  <a:cubicBezTo>
                    <a:pt x="58" y="26"/>
                    <a:pt x="71" y="16"/>
                    <a:pt x="87" y="16"/>
                  </a:cubicBezTo>
                  <a:cubicBezTo>
                    <a:pt x="107" y="16"/>
                    <a:pt x="118" y="28"/>
                    <a:pt x="118" y="53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17"/>
                    <a:pt x="130" y="0"/>
                    <a:pt x="103" y="0"/>
                  </a:cubicBezTo>
                  <a:cubicBezTo>
                    <a:pt x="81" y="0"/>
                    <a:pt x="67" y="11"/>
                    <a:pt x="48" y="2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 userDrawn="1"/>
          </p:nvSpPr>
          <p:spPr bwMode="gray">
            <a:xfrm>
              <a:off x="4194" y="1823"/>
              <a:ext cx="89" cy="82"/>
            </a:xfrm>
            <a:prstGeom prst="ellipse">
              <a:avLst/>
            </a:pr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gray">
            <a:xfrm>
              <a:off x="4157" y="1973"/>
              <a:ext cx="119" cy="351"/>
            </a:xfrm>
            <a:custGeom>
              <a:avLst/>
              <a:gdLst>
                <a:gd name="T0" fmla="*/ 20 w 48"/>
                <a:gd name="T1" fmla="*/ 30 h 149"/>
                <a:gd name="T2" fmla="*/ 20 w 48"/>
                <a:gd name="T3" fmla="*/ 149 h 149"/>
                <a:gd name="T4" fmla="*/ 48 w 48"/>
                <a:gd name="T5" fmla="*/ 149 h 149"/>
                <a:gd name="T6" fmla="*/ 48 w 48"/>
                <a:gd name="T7" fmla="*/ 2 h 149"/>
                <a:gd name="T8" fmla="*/ 46 w 48"/>
                <a:gd name="T9" fmla="*/ 0 h 149"/>
                <a:gd name="T10" fmla="*/ 0 w 48"/>
                <a:gd name="T11" fmla="*/ 8 h 149"/>
                <a:gd name="T12" fmla="*/ 0 w 48"/>
                <a:gd name="T13" fmla="*/ 15 h 149"/>
                <a:gd name="T14" fmla="*/ 11 w 48"/>
                <a:gd name="T15" fmla="*/ 17 h 149"/>
                <a:gd name="T16" fmla="*/ 20 w 48"/>
                <a:gd name="T17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49">
                  <a:moveTo>
                    <a:pt x="20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9" y="18"/>
                    <a:pt x="20" y="19"/>
                    <a:pt x="20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59208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_SFABL_Logo_Cent-1_RGB_1012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671513" y="4124325"/>
            <a:ext cx="19431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gray">
          <a:xfrm>
            <a:off x="9010650" y="4125913"/>
            <a:ext cx="133350" cy="700087"/>
          </a:xfrm>
          <a:prstGeom prst="rect">
            <a:avLst/>
          </a:prstGeom>
          <a:solidFill>
            <a:srgbClr val="6BC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9010650" y="4818063"/>
            <a:ext cx="133350" cy="698500"/>
          </a:xfrm>
          <a:prstGeom prst="rect">
            <a:avLst/>
          </a:prstGeom>
          <a:solidFill>
            <a:srgbClr val="0090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gray">
          <a:xfrm>
            <a:off x="3022600" y="4124325"/>
            <a:ext cx="0" cy="1187450"/>
          </a:xfrm>
          <a:prstGeom prst="line">
            <a:avLst/>
          </a:prstGeom>
          <a:noFill/>
          <a:ln w="22225">
            <a:solidFill>
              <a:srgbClr val="7787B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28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Freeform 9" descr="titel groß 4_3"/>
          <p:cNvSpPr>
            <a:spLocks/>
          </p:cNvSpPr>
          <p:nvPr/>
        </p:nvSpPr>
        <p:spPr bwMode="gray">
          <a:xfrm>
            <a:off x="-7938" y="-15875"/>
            <a:ext cx="9042401" cy="3760788"/>
          </a:xfrm>
          <a:custGeom>
            <a:avLst/>
            <a:gdLst>
              <a:gd name="T0" fmla="*/ 0 w 2856"/>
              <a:gd name="T1" fmla="*/ 2 h 1185"/>
              <a:gd name="T2" fmla="*/ 1923 w 2856"/>
              <a:gd name="T3" fmla="*/ 0 h 1185"/>
              <a:gd name="T4" fmla="*/ 2856 w 2856"/>
              <a:gd name="T5" fmla="*/ 0 h 1185"/>
              <a:gd name="T6" fmla="*/ 2856 w 2856"/>
              <a:gd name="T7" fmla="*/ 0 h 1185"/>
              <a:gd name="T8" fmla="*/ 2856 w 2856"/>
              <a:gd name="T9" fmla="*/ 549 h 1185"/>
              <a:gd name="T10" fmla="*/ 2811 w 2856"/>
              <a:gd name="T11" fmla="*/ 648 h 1185"/>
              <a:gd name="T12" fmla="*/ 2332 w 2856"/>
              <a:gd name="T13" fmla="*/ 1145 h 1185"/>
              <a:gd name="T14" fmla="*/ 2248 w 2856"/>
              <a:gd name="T15" fmla="*/ 1184 h 1185"/>
              <a:gd name="T16" fmla="*/ 1923 w 2856"/>
              <a:gd name="T17" fmla="*/ 1185 h 1185"/>
              <a:gd name="T18" fmla="*/ 1 w 2856"/>
              <a:gd name="T19" fmla="*/ 1185 h 1185"/>
              <a:gd name="T20" fmla="*/ 0 w 2856"/>
              <a:gd name="T21" fmla="*/ 2 h 1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6" h="1185">
                <a:moveTo>
                  <a:pt x="0" y="2"/>
                </a:moveTo>
                <a:cubicBezTo>
                  <a:pt x="1923" y="0"/>
                  <a:pt x="1923" y="0"/>
                  <a:pt x="1923" y="0"/>
                </a:cubicBezTo>
                <a:cubicBezTo>
                  <a:pt x="2856" y="0"/>
                  <a:pt x="2856" y="0"/>
                  <a:pt x="2856" y="0"/>
                </a:cubicBezTo>
                <a:cubicBezTo>
                  <a:pt x="2856" y="0"/>
                  <a:pt x="2856" y="0"/>
                  <a:pt x="2856" y="0"/>
                </a:cubicBezTo>
                <a:cubicBezTo>
                  <a:pt x="2855" y="199"/>
                  <a:pt x="2856" y="351"/>
                  <a:pt x="2856" y="549"/>
                </a:cubicBezTo>
                <a:cubicBezTo>
                  <a:pt x="2850" y="590"/>
                  <a:pt x="2835" y="616"/>
                  <a:pt x="2811" y="648"/>
                </a:cubicBezTo>
                <a:cubicBezTo>
                  <a:pt x="2779" y="685"/>
                  <a:pt x="2379" y="1110"/>
                  <a:pt x="2332" y="1145"/>
                </a:cubicBezTo>
                <a:cubicBezTo>
                  <a:pt x="2302" y="1166"/>
                  <a:pt x="2283" y="1178"/>
                  <a:pt x="2248" y="1184"/>
                </a:cubicBezTo>
                <a:cubicBezTo>
                  <a:pt x="1923" y="1185"/>
                  <a:pt x="1923" y="1185"/>
                  <a:pt x="1923" y="1185"/>
                </a:cubicBezTo>
                <a:cubicBezTo>
                  <a:pt x="1" y="1185"/>
                  <a:pt x="1" y="1185"/>
                  <a:pt x="1" y="1185"/>
                </a:cubicBezTo>
                <a:cubicBezTo>
                  <a:pt x="1" y="792"/>
                  <a:pt x="0" y="395"/>
                  <a:pt x="0" y="2"/>
                </a:cubicBez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22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28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381375" y="4506913"/>
            <a:ext cx="5295900" cy="4381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GB" noProof="0" smtClean="0"/>
              <a:t>Titelmasterformat durch Klicken bearbeiten</a:t>
            </a:r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381375" y="4967288"/>
            <a:ext cx="5295900" cy="609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2282232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51157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72770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625600"/>
            <a:ext cx="40259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25600"/>
            <a:ext cx="40259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51897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4812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68313" y="346075"/>
            <a:ext cx="7058024" cy="9493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Headline</a:t>
            </a:r>
            <a:endParaRPr lang="en-US" noProof="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424613"/>
            <a:ext cx="792396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/>
              <a:t>Page </a:t>
            </a:r>
            <a:fld id="{87F334AE-4EAC-4C2D-A638-92A76F09FC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32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18860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81901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06608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6851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85053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266700"/>
            <a:ext cx="2052637" cy="589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66700"/>
            <a:ext cx="6010275" cy="589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54286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66700"/>
            <a:ext cx="7069137" cy="949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6725" y="1625600"/>
            <a:ext cx="8204200" cy="4533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2438" y="6437313"/>
            <a:ext cx="2894012" cy="363537"/>
          </a:xfr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61471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66700"/>
            <a:ext cx="7069137" cy="949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6725" y="1625600"/>
            <a:ext cx="8204200" cy="4533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2438" y="6437313"/>
            <a:ext cx="2894012" cy="363537"/>
          </a:xfr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5108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stewardship_safe_u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9863" y="6254750"/>
            <a:ext cx="22526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STT_lg_W_dunkelblau_l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6232525"/>
            <a:ext cx="1190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0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055688"/>
            <a:ext cx="7772400" cy="1265237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084198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3"/>
          <p:cNvSpPr>
            <a:spLocks noChangeArrowheads="1"/>
          </p:cNvSpPr>
          <p:nvPr userDrawn="1"/>
        </p:nvSpPr>
        <p:spPr bwMode="gray">
          <a:xfrm>
            <a:off x="0" y="0"/>
            <a:ext cx="8677275" cy="327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solidFill>
                <a:srgbClr val="676767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3" descr="B_SFABL_Logo_Cent-1_RGB_101217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671513" y="4122738"/>
            <a:ext cx="19431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Gerade Verbindung 20"/>
          <p:cNvCxnSpPr/>
          <p:nvPr userDrawn="1"/>
        </p:nvCxnSpPr>
        <p:spPr bwMode="gray">
          <a:xfrm>
            <a:off x="3024188" y="4127500"/>
            <a:ext cx="0" cy="118745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8"/>
          <p:cNvSpPr>
            <a:spLocks noChangeArrowheads="1"/>
          </p:cNvSpPr>
          <p:nvPr userDrawn="1"/>
        </p:nvSpPr>
        <p:spPr bwMode="gray">
          <a:xfrm>
            <a:off x="9007475" y="0"/>
            <a:ext cx="11113" cy="1463675"/>
          </a:xfrm>
          <a:prstGeom prst="rect">
            <a:avLst/>
          </a:prstGeom>
          <a:solidFill>
            <a:srgbClr val="6BC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>
              <a:solidFill>
                <a:srgbClr val="676767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/>
          </p:nvPr>
        </p:nvSpPr>
        <p:spPr bwMode="gray">
          <a:xfrm>
            <a:off x="3022556" y="1"/>
            <a:ext cx="2962800" cy="3422649"/>
          </a:xfr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noFill/>
          </a:ln>
        </p:spPr>
        <p:txBody>
          <a:bodyPr tIns="594000" rtlCol="0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/>
          </p:nvPr>
        </p:nvSpPr>
        <p:spPr bwMode="gray">
          <a:xfrm>
            <a:off x="6045112" y="1"/>
            <a:ext cx="2962800" cy="342264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noFill/>
          </a:ln>
        </p:spPr>
        <p:txBody>
          <a:bodyPr tIns="594000" rtlCol="0">
            <a:noAutofit/>
          </a:bodyPr>
          <a:lstStyle>
            <a:lvl1pPr algn="ctr">
              <a:defRPr lang="en-US" sz="1200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 bwMode="gray">
          <a:xfrm>
            <a:off x="0" y="1"/>
            <a:ext cx="2962800" cy="3422649"/>
          </a:xfr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noFill/>
          </a:ln>
        </p:spPr>
        <p:txBody>
          <a:bodyPr tIns="594000" rtlCol="0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384549" y="4978800"/>
            <a:ext cx="5292725" cy="307777"/>
          </a:xfrm>
        </p:spPr>
        <p:txBody>
          <a:bodyPr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3384549" y="4500000"/>
            <a:ext cx="5292725" cy="443198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 bwMode="gray">
          <a:xfrm>
            <a:off x="3384549" y="5926936"/>
            <a:ext cx="5292725" cy="235742"/>
          </a:xfrm>
        </p:spPr>
        <p:txBody>
          <a:bodyPr tIns="306000" anchor="b"/>
          <a:lstStyle>
            <a:lvl1pPr>
              <a:defRPr sz="12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676767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360363" y="6424613"/>
            <a:ext cx="482600" cy="433387"/>
          </a:xfrm>
          <a:prstGeom prst="rect">
            <a:avLst/>
          </a:prstGeo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676767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>
                <a:cs typeface="+mn-cs"/>
              </a:rPr>
              <a:t>Page </a:t>
            </a:r>
            <a:fld id="{D03CBF14-8251-498B-93E4-74C67ED782C4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429999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87F334AE-4EAC-4C2D-A638-92A76F09FCC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Grafik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566"/>
            <a:ext cx="9143245" cy="6857434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81375" y="4497388"/>
            <a:ext cx="5286375" cy="4429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75" y="4976813"/>
            <a:ext cx="5289550" cy="30956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  <p:pic>
        <p:nvPicPr>
          <p:cNvPr id="8" name="Picture 1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71513" y="4119563"/>
            <a:ext cx="19431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19"/>
          <p:cNvSpPr>
            <a:spLocks noChangeShapeType="1"/>
          </p:cNvSpPr>
          <p:nvPr userDrawn="1"/>
        </p:nvSpPr>
        <p:spPr bwMode="gray">
          <a:xfrm>
            <a:off x="3022600" y="4122738"/>
            <a:ext cx="0" cy="11874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5"/>
          <p:cNvGrpSpPr>
            <a:grpSpLocks noChangeAspect="1"/>
          </p:cNvGrpSpPr>
          <p:nvPr userDrawn="1"/>
        </p:nvGrpSpPr>
        <p:grpSpPr bwMode="auto">
          <a:xfrm>
            <a:off x="7432675" y="6570663"/>
            <a:ext cx="1241425" cy="142875"/>
            <a:chOff x="-22" y="1823"/>
            <a:chExt cx="5804" cy="673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-22" y="1823"/>
              <a:ext cx="5804" cy="6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gray">
            <a:xfrm>
              <a:off x="-22" y="1838"/>
              <a:ext cx="393" cy="486"/>
            </a:xfrm>
            <a:custGeom>
              <a:avLst/>
              <a:gdLst>
                <a:gd name="T0" fmla="*/ 93 w 167"/>
                <a:gd name="T1" fmla="*/ 206 h 206"/>
                <a:gd name="T2" fmla="*/ 167 w 167"/>
                <a:gd name="T3" fmla="*/ 149 h 206"/>
                <a:gd name="T4" fmla="*/ 113 w 167"/>
                <a:gd name="T5" fmla="*/ 94 h 206"/>
                <a:gd name="T6" fmla="*/ 113 w 167"/>
                <a:gd name="T7" fmla="*/ 93 h 206"/>
                <a:gd name="T8" fmla="*/ 158 w 167"/>
                <a:gd name="T9" fmla="*/ 48 h 206"/>
                <a:gd name="T10" fmla="*/ 139 w 167"/>
                <a:gd name="T11" fmla="*/ 11 h 206"/>
                <a:gd name="T12" fmla="*/ 86 w 167"/>
                <a:gd name="T13" fmla="*/ 0 h 206"/>
                <a:gd name="T14" fmla="*/ 0 w 167"/>
                <a:gd name="T15" fmla="*/ 0 h 206"/>
                <a:gd name="T16" fmla="*/ 0 w 167"/>
                <a:gd name="T17" fmla="*/ 9 h 206"/>
                <a:gd name="T18" fmla="*/ 27 w 167"/>
                <a:gd name="T19" fmla="*/ 28 h 206"/>
                <a:gd name="T20" fmla="*/ 27 w 167"/>
                <a:gd name="T21" fmla="*/ 179 h 206"/>
                <a:gd name="T22" fmla="*/ 0 w 167"/>
                <a:gd name="T23" fmla="*/ 198 h 206"/>
                <a:gd name="T24" fmla="*/ 0 w 167"/>
                <a:gd name="T25" fmla="*/ 206 h 206"/>
                <a:gd name="T26" fmla="*/ 93 w 167"/>
                <a:gd name="T27" fmla="*/ 206 h 206"/>
                <a:gd name="T28" fmla="*/ 57 w 167"/>
                <a:gd name="T29" fmla="*/ 101 h 206"/>
                <a:gd name="T30" fmla="*/ 78 w 167"/>
                <a:gd name="T31" fmla="*/ 101 h 206"/>
                <a:gd name="T32" fmla="*/ 135 w 167"/>
                <a:gd name="T33" fmla="*/ 151 h 206"/>
                <a:gd name="T34" fmla="*/ 85 w 167"/>
                <a:gd name="T35" fmla="*/ 196 h 206"/>
                <a:gd name="T36" fmla="*/ 57 w 167"/>
                <a:gd name="T37" fmla="*/ 173 h 206"/>
                <a:gd name="T38" fmla="*/ 57 w 167"/>
                <a:gd name="T39" fmla="*/ 101 h 206"/>
                <a:gd name="T40" fmla="*/ 57 w 167"/>
                <a:gd name="T41" fmla="*/ 26 h 206"/>
                <a:gd name="T42" fmla="*/ 81 w 167"/>
                <a:gd name="T43" fmla="*/ 11 h 206"/>
                <a:gd name="T44" fmla="*/ 126 w 167"/>
                <a:gd name="T45" fmla="*/ 49 h 206"/>
                <a:gd name="T46" fmla="*/ 76 w 167"/>
                <a:gd name="T47" fmla="*/ 90 h 206"/>
                <a:gd name="T48" fmla="*/ 57 w 167"/>
                <a:gd name="T49" fmla="*/ 90 h 206"/>
                <a:gd name="T50" fmla="*/ 57 w 167"/>
                <a:gd name="T51" fmla="*/ 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6">
                  <a:moveTo>
                    <a:pt x="93" y="206"/>
                  </a:moveTo>
                  <a:cubicBezTo>
                    <a:pt x="138" y="206"/>
                    <a:pt x="167" y="190"/>
                    <a:pt x="167" y="149"/>
                  </a:cubicBezTo>
                  <a:cubicBezTo>
                    <a:pt x="167" y="113"/>
                    <a:pt x="142" y="98"/>
                    <a:pt x="113" y="9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41" y="88"/>
                    <a:pt x="158" y="71"/>
                    <a:pt x="158" y="48"/>
                  </a:cubicBezTo>
                  <a:cubicBezTo>
                    <a:pt x="158" y="31"/>
                    <a:pt x="151" y="19"/>
                    <a:pt x="139" y="11"/>
                  </a:cubicBezTo>
                  <a:cubicBezTo>
                    <a:pt x="127" y="3"/>
                    <a:pt x="110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6" y="11"/>
                    <a:pt x="27" y="11"/>
                    <a:pt x="27" y="28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7" y="195"/>
                    <a:pt x="26" y="196"/>
                    <a:pt x="0" y="198"/>
                  </a:cubicBezTo>
                  <a:cubicBezTo>
                    <a:pt x="0" y="206"/>
                    <a:pt x="0" y="206"/>
                    <a:pt x="0" y="206"/>
                  </a:cubicBezTo>
                  <a:lnTo>
                    <a:pt x="93" y="206"/>
                  </a:lnTo>
                  <a:close/>
                  <a:moveTo>
                    <a:pt x="57" y="101"/>
                  </a:moveTo>
                  <a:cubicBezTo>
                    <a:pt x="78" y="101"/>
                    <a:pt x="78" y="101"/>
                    <a:pt x="78" y="101"/>
                  </a:cubicBezTo>
                  <a:cubicBezTo>
                    <a:pt x="115" y="101"/>
                    <a:pt x="135" y="119"/>
                    <a:pt x="135" y="151"/>
                  </a:cubicBezTo>
                  <a:cubicBezTo>
                    <a:pt x="135" y="186"/>
                    <a:pt x="111" y="196"/>
                    <a:pt x="85" y="196"/>
                  </a:cubicBezTo>
                  <a:cubicBezTo>
                    <a:pt x="61" y="196"/>
                    <a:pt x="57" y="192"/>
                    <a:pt x="57" y="173"/>
                  </a:cubicBezTo>
                  <a:lnTo>
                    <a:pt x="57" y="101"/>
                  </a:lnTo>
                  <a:close/>
                  <a:moveTo>
                    <a:pt x="57" y="26"/>
                  </a:moveTo>
                  <a:cubicBezTo>
                    <a:pt x="57" y="13"/>
                    <a:pt x="57" y="11"/>
                    <a:pt x="81" y="11"/>
                  </a:cubicBezTo>
                  <a:cubicBezTo>
                    <a:pt x="102" y="10"/>
                    <a:pt x="126" y="19"/>
                    <a:pt x="126" y="49"/>
                  </a:cubicBezTo>
                  <a:cubicBezTo>
                    <a:pt x="126" y="79"/>
                    <a:pt x="107" y="90"/>
                    <a:pt x="76" y="90"/>
                  </a:cubicBezTo>
                  <a:cubicBezTo>
                    <a:pt x="57" y="90"/>
                    <a:pt x="57" y="90"/>
                    <a:pt x="57" y="90"/>
                  </a:cubicBezTo>
                  <a:lnTo>
                    <a:pt x="57" y="2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gray">
            <a:xfrm>
              <a:off x="431" y="1973"/>
              <a:ext cx="319" cy="359"/>
            </a:xfrm>
            <a:custGeom>
              <a:avLst/>
              <a:gdLst>
                <a:gd name="T0" fmla="*/ 87 w 135"/>
                <a:gd name="T1" fmla="*/ 107 h 153"/>
                <a:gd name="T2" fmla="*/ 57 w 135"/>
                <a:gd name="T3" fmla="*/ 137 h 153"/>
                <a:gd name="T4" fmla="*/ 30 w 135"/>
                <a:gd name="T5" fmla="*/ 107 h 153"/>
                <a:gd name="T6" fmla="*/ 53 w 135"/>
                <a:gd name="T7" fmla="*/ 79 h 153"/>
                <a:gd name="T8" fmla="*/ 87 w 135"/>
                <a:gd name="T9" fmla="*/ 65 h 153"/>
                <a:gd name="T10" fmla="*/ 87 w 135"/>
                <a:gd name="T11" fmla="*/ 107 h 153"/>
                <a:gd name="T12" fmla="*/ 114 w 135"/>
                <a:gd name="T13" fmla="*/ 39 h 153"/>
                <a:gd name="T14" fmla="*/ 65 w 135"/>
                <a:gd name="T15" fmla="*/ 0 h 153"/>
                <a:gd name="T16" fmla="*/ 5 w 135"/>
                <a:gd name="T17" fmla="*/ 34 h 153"/>
                <a:gd name="T18" fmla="*/ 22 w 135"/>
                <a:gd name="T19" fmla="*/ 48 h 153"/>
                <a:gd name="T20" fmla="*/ 31 w 135"/>
                <a:gd name="T21" fmla="*/ 39 h 153"/>
                <a:gd name="T22" fmla="*/ 62 w 135"/>
                <a:gd name="T23" fmla="*/ 10 h 153"/>
                <a:gd name="T24" fmla="*/ 87 w 135"/>
                <a:gd name="T25" fmla="*/ 40 h 153"/>
                <a:gd name="T26" fmla="*/ 87 w 135"/>
                <a:gd name="T27" fmla="*/ 53 h 153"/>
                <a:gd name="T28" fmla="*/ 27 w 135"/>
                <a:gd name="T29" fmla="*/ 75 h 153"/>
                <a:gd name="T30" fmla="*/ 0 w 135"/>
                <a:gd name="T31" fmla="*/ 111 h 153"/>
                <a:gd name="T32" fmla="*/ 43 w 135"/>
                <a:gd name="T33" fmla="*/ 153 h 153"/>
                <a:gd name="T34" fmla="*/ 87 w 135"/>
                <a:gd name="T35" fmla="*/ 135 h 153"/>
                <a:gd name="T36" fmla="*/ 90 w 135"/>
                <a:gd name="T37" fmla="*/ 153 h 153"/>
                <a:gd name="T38" fmla="*/ 135 w 135"/>
                <a:gd name="T39" fmla="*/ 146 h 153"/>
                <a:gd name="T40" fmla="*/ 135 w 135"/>
                <a:gd name="T41" fmla="*/ 138 h 153"/>
                <a:gd name="T42" fmla="*/ 123 w 135"/>
                <a:gd name="T43" fmla="*/ 137 h 153"/>
                <a:gd name="T44" fmla="*/ 114 w 135"/>
                <a:gd name="T45" fmla="*/ 121 h 153"/>
                <a:gd name="T46" fmla="*/ 114 w 135"/>
                <a:gd name="T47" fmla="*/ 3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53">
                  <a:moveTo>
                    <a:pt x="87" y="107"/>
                  </a:moveTo>
                  <a:cubicBezTo>
                    <a:pt x="87" y="131"/>
                    <a:pt x="69" y="137"/>
                    <a:pt x="57" y="137"/>
                  </a:cubicBezTo>
                  <a:cubicBezTo>
                    <a:pt x="39" y="137"/>
                    <a:pt x="30" y="124"/>
                    <a:pt x="30" y="107"/>
                  </a:cubicBezTo>
                  <a:cubicBezTo>
                    <a:pt x="30" y="93"/>
                    <a:pt x="36" y="85"/>
                    <a:pt x="53" y="79"/>
                  </a:cubicBezTo>
                  <a:cubicBezTo>
                    <a:pt x="65" y="75"/>
                    <a:pt x="81" y="69"/>
                    <a:pt x="87" y="65"/>
                  </a:cubicBezTo>
                  <a:lnTo>
                    <a:pt x="87" y="107"/>
                  </a:lnTo>
                  <a:close/>
                  <a:moveTo>
                    <a:pt x="114" y="39"/>
                  </a:moveTo>
                  <a:cubicBezTo>
                    <a:pt x="114" y="22"/>
                    <a:pt x="110" y="0"/>
                    <a:pt x="65" y="0"/>
                  </a:cubicBezTo>
                  <a:cubicBezTo>
                    <a:pt x="32" y="0"/>
                    <a:pt x="5" y="17"/>
                    <a:pt x="5" y="34"/>
                  </a:cubicBezTo>
                  <a:cubicBezTo>
                    <a:pt x="5" y="43"/>
                    <a:pt x="16" y="48"/>
                    <a:pt x="22" y="48"/>
                  </a:cubicBezTo>
                  <a:cubicBezTo>
                    <a:pt x="28" y="48"/>
                    <a:pt x="30" y="45"/>
                    <a:pt x="31" y="39"/>
                  </a:cubicBezTo>
                  <a:cubicBezTo>
                    <a:pt x="38" y="17"/>
                    <a:pt x="50" y="10"/>
                    <a:pt x="62" y="10"/>
                  </a:cubicBezTo>
                  <a:cubicBezTo>
                    <a:pt x="74" y="10"/>
                    <a:pt x="87" y="16"/>
                    <a:pt x="87" y="40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0" y="60"/>
                    <a:pt x="51" y="68"/>
                    <a:pt x="27" y="75"/>
                  </a:cubicBezTo>
                  <a:cubicBezTo>
                    <a:pt x="6" y="82"/>
                    <a:pt x="0" y="97"/>
                    <a:pt x="0" y="111"/>
                  </a:cubicBezTo>
                  <a:cubicBezTo>
                    <a:pt x="0" y="133"/>
                    <a:pt x="15" y="153"/>
                    <a:pt x="43" y="153"/>
                  </a:cubicBezTo>
                  <a:cubicBezTo>
                    <a:pt x="61" y="152"/>
                    <a:pt x="77" y="141"/>
                    <a:pt x="87" y="135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15" y="136"/>
                    <a:pt x="114" y="133"/>
                    <a:pt x="114" y="121"/>
                  </a:cubicBezTo>
                  <a:lnTo>
                    <a:pt x="114" y="3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gray">
            <a:xfrm>
              <a:off x="742" y="1980"/>
              <a:ext cx="379" cy="516"/>
            </a:xfrm>
            <a:custGeom>
              <a:avLst/>
              <a:gdLst>
                <a:gd name="T0" fmla="*/ 0 w 159"/>
                <a:gd name="T1" fmla="*/ 0 h 219"/>
                <a:gd name="T2" fmla="*/ 0 w 159"/>
                <a:gd name="T3" fmla="*/ 9 h 219"/>
                <a:gd name="T4" fmla="*/ 22 w 159"/>
                <a:gd name="T5" fmla="*/ 25 h 219"/>
                <a:gd name="T6" fmla="*/ 69 w 159"/>
                <a:gd name="T7" fmla="*/ 144 h 219"/>
                <a:gd name="T8" fmla="*/ 72 w 159"/>
                <a:gd name="T9" fmla="*/ 159 h 219"/>
                <a:gd name="T10" fmla="*/ 64 w 159"/>
                <a:gd name="T11" fmla="*/ 184 h 219"/>
                <a:gd name="T12" fmla="*/ 51 w 159"/>
                <a:gd name="T13" fmla="*/ 197 h 219"/>
                <a:gd name="T14" fmla="*/ 40 w 159"/>
                <a:gd name="T15" fmla="*/ 191 h 219"/>
                <a:gd name="T16" fmla="*/ 31 w 159"/>
                <a:gd name="T17" fmla="*/ 186 h 219"/>
                <a:gd name="T18" fmla="*/ 18 w 159"/>
                <a:gd name="T19" fmla="*/ 203 h 219"/>
                <a:gd name="T20" fmla="*/ 39 w 159"/>
                <a:gd name="T21" fmla="*/ 219 h 219"/>
                <a:gd name="T22" fmla="*/ 81 w 159"/>
                <a:gd name="T23" fmla="*/ 171 h 219"/>
                <a:gd name="T24" fmla="*/ 137 w 159"/>
                <a:gd name="T25" fmla="*/ 24 h 219"/>
                <a:gd name="T26" fmla="*/ 159 w 159"/>
                <a:gd name="T27" fmla="*/ 9 h 219"/>
                <a:gd name="T28" fmla="*/ 159 w 159"/>
                <a:gd name="T29" fmla="*/ 0 h 219"/>
                <a:gd name="T30" fmla="*/ 101 w 159"/>
                <a:gd name="T31" fmla="*/ 0 h 219"/>
                <a:gd name="T32" fmla="*/ 101 w 159"/>
                <a:gd name="T33" fmla="*/ 9 h 219"/>
                <a:gd name="T34" fmla="*/ 117 w 159"/>
                <a:gd name="T35" fmla="*/ 11 h 219"/>
                <a:gd name="T36" fmla="*/ 121 w 159"/>
                <a:gd name="T37" fmla="*/ 21 h 219"/>
                <a:gd name="T38" fmla="*/ 88 w 159"/>
                <a:gd name="T39" fmla="*/ 119 h 219"/>
                <a:gd name="T40" fmla="*/ 87 w 159"/>
                <a:gd name="T41" fmla="*/ 119 h 219"/>
                <a:gd name="T42" fmla="*/ 51 w 159"/>
                <a:gd name="T43" fmla="*/ 19 h 219"/>
                <a:gd name="T44" fmla="*/ 55 w 159"/>
                <a:gd name="T45" fmla="*/ 10 h 219"/>
                <a:gd name="T46" fmla="*/ 68 w 159"/>
                <a:gd name="T47" fmla="*/ 9 h 219"/>
                <a:gd name="T48" fmla="*/ 68 w 159"/>
                <a:gd name="T49" fmla="*/ 0 h 219"/>
                <a:gd name="T50" fmla="*/ 0 w 159"/>
                <a:gd name="T5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" h="21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10"/>
                    <a:pt x="17" y="11"/>
                    <a:pt x="22" y="25"/>
                  </a:cubicBezTo>
                  <a:cubicBezTo>
                    <a:pt x="37" y="60"/>
                    <a:pt x="62" y="124"/>
                    <a:pt x="69" y="144"/>
                  </a:cubicBezTo>
                  <a:cubicBezTo>
                    <a:pt x="71" y="149"/>
                    <a:pt x="72" y="154"/>
                    <a:pt x="72" y="159"/>
                  </a:cubicBezTo>
                  <a:cubicBezTo>
                    <a:pt x="72" y="166"/>
                    <a:pt x="69" y="175"/>
                    <a:pt x="64" y="184"/>
                  </a:cubicBezTo>
                  <a:cubicBezTo>
                    <a:pt x="60" y="194"/>
                    <a:pt x="55" y="197"/>
                    <a:pt x="51" y="197"/>
                  </a:cubicBezTo>
                  <a:cubicBezTo>
                    <a:pt x="48" y="197"/>
                    <a:pt x="46" y="196"/>
                    <a:pt x="40" y="191"/>
                  </a:cubicBezTo>
                  <a:cubicBezTo>
                    <a:pt x="37" y="188"/>
                    <a:pt x="35" y="186"/>
                    <a:pt x="31" y="186"/>
                  </a:cubicBezTo>
                  <a:cubicBezTo>
                    <a:pt x="26" y="186"/>
                    <a:pt x="18" y="194"/>
                    <a:pt x="18" y="203"/>
                  </a:cubicBezTo>
                  <a:cubicBezTo>
                    <a:pt x="18" y="210"/>
                    <a:pt x="27" y="219"/>
                    <a:pt x="39" y="219"/>
                  </a:cubicBezTo>
                  <a:cubicBezTo>
                    <a:pt x="51" y="219"/>
                    <a:pt x="66" y="215"/>
                    <a:pt x="81" y="171"/>
                  </a:cubicBezTo>
                  <a:cubicBezTo>
                    <a:pt x="100" y="118"/>
                    <a:pt x="127" y="45"/>
                    <a:pt x="137" y="24"/>
                  </a:cubicBezTo>
                  <a:cubicBezTo>
                    <a:pt x="142" y="12"/>
                    <a:pt x="144" y="10"/>
                    <a:pt x="159" y="9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22" y="11"/>
                    <a:pt x="123" y="15"/>
                    <a:pt x="121" y="21"/>
                  </a:cubicBezTo>
                  <a:cubicBezTo>
                    <a:pt x="117" y="39"/>
                    <a:pt x="101" y="84"/>
                    <a:pt x="88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74" y="83"/>
                    <a:pt x="62" y="51"/>
                    <a:pt x="51" y="19"/>
                  </a:cubicBezTo>
                  <a:cubicBezTo>
                    <a:pt x="49" y="14"/>
                    <a:pt x="48" y="11"/>
                    <a:pt x="55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gray">
            <a:xfrm>
              <a:off x="1121" y="1973"/>
              <a:ext cx="304" cy="359"/>
            </a:xfrm>
            <a:custGeom>
              <a:avLst/>
              <a:gdLst>
                <a:gd name="T0" fmla="*/ 129 w 129"/>
                <a:gd name="T1" fmla="*/ 60 h 153"/>
                <a:gd name="T2" fmla="*/ 69 w 129"/>
                <a:gd name="T3" fmla="*/ 0 h 153"/>
                <a:gd name="T4" fmla="*/ 0 w 129"/>
                <a:gd name="T5" fmla="*/ 78 h 153"/>
                <a:gd name="T6" fmla="*/ 69 w 129"/>
                <a:gd name="T7" fmla="*/ 153 h 153"/>
                <a:gd name="T8" fmla="*/ 124 w 129"/>
                <a:gd name="T9" fmla="*/ 120 h 153"/>
                <a:gd name="T10" fmla="*/ 114 w 129"/>
                <a:gd name="T11" fmla="*/ 115 h 153"/>
                <a:gd name="T12" fmla="*/ 75 w 129"/>
                <a:gd name="T13" fmla="*/ 138 h 153"/>
                <a:gd name="T14" fmla="*/ 31 w 129"/>
                <a:gd name="T15" fmla="*/ 71 h 153"/>
                <a:gd name="T16" fmla="*/ 117 w 129"/>
                <a:gd name="T17" fmla="*/ 71 h 153"/>
                <a:gd name="T18" fmla="*/ 129 w 129"/>
                <a:gd name="T19" fmla="*/ 60 h 153"/>
                <a:gd name="T20" fmla="*/ 98 w 129"/>
                <a:gd name="T21" fmla="*/ 50 h 153"/>
                <a:gd name="T22" fmla="*/ 88 w 129"/>
                <a:gd name="T23" fmla="*/ 60 h 153"/>
                <a:gd name="T24" fmla="*/ 32 w 129"/>
                <a:gd name="T25" fmla="*/ 60 h 153"/>
                <a:gd name="T26" fmla="*/ 67 w 129"/>
                <a:gd name="T27" fmla="*/ 10 h 153"/>
                <a:gd name="T28" fmla="*/ 98 w 129"/>
                <a:gd name="T29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53">
                  <a:moveTo>
                    <a:pt x="129" y="60"/>
                  </a:moveTo>
                  <a:cubicBezTo>
                    <a:pt x="129" y="42"/>
                    <a:pt x="124" y="0"/>
                    <a:pt x="69" y="0"/>
                  </a:cubicBezTo>
                  <a:cubicBezTo>
                    <a:pt x="22" y="0"/>
                    <a:pt x="0" y="33"/>
                    <a:pt x="0" y="78"/>
                  </a:cubicBezTo>
                  <a:cubicBezTo>
                    <a:pt x="0" y="125"/>
                    <a:pt x="21" y="153"/>
                    <a:pt x="69" y="153"/>
                  </a:cubicBezTo>
                  <a:cubicBezTo>
                    <a:pt x="98" y="152"/>
                    <a:pt x="115" y="139"/>
                    <a:pt x="124" y="12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06" y="128"/>
                    <a:pt x="95" y="138"/>
                    <a:pt x="75" y="138"/>
                  </a:cubicBezTo>
                  <a:cubicBezTo>
                    <a:pt x="38" y="138"/>
                    <a:pt x="31" y="102"/>
                    <a:pt x="31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4" y="71"/>
                    <a:pt x="129" y="70"/>
                    <a:pt x="129" y="60"/>
                  </a:cubicBezTo>
                  <a:close/>
                  <a:moveTo>
                    <a:pt x="98" y="50"/>
                  </a:moveTo>
                  <a:cubicBezTo>
                    <a:pt x="98" y="56"/>
                    <a:pt x="96" y="60"/>
                    <a:pt x="8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48"/>
                    <a:pt x="36" y="10"/>
                    <a:pt x="67" y="10"/>
                  </a:cubicBezTo>
                  <a:cubicBezTo>
                    <a:pt x="95" y="10"/>
                    <a:pt x="98" y="39"/>
                    <a:pt x="98" y="5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gray">
            <a:xfrm>
              <a:off x="1470" y="1973"/>
              <a:ext cx="252" cy="351"/>
            </a:xfrm>
            <a:custGeom>
              <a:avLst/>
              <a:gdLst>
                <a:gd name="T0" fmla="*/ 46 w 104"/>
                <a:gd name="T1" fmla="*/ 0 h 149"/>
                <a:gd name="T2" fmla="*/ 0 w 104"/>
                <a:gd name="T3" fmla="*/ 7 h 149"/>
                <a:gd name="T4" fmla="*/ 0 w 104"/>
                <a:gd name="T5" fmla="*/ 15 h 149"/>
                <a:gd name="T6" fmla="*/ 12 w 104"/>
                <a:gd name="T7" fmla="*/ 16 h 149"/>
                <a:gd name="T8" fmla="*/ 21 w 104"/>
                <a:gd name="T9" fmla="*/ 30 h 149"/>
                <a:gd name="T10" fmla="*/ 21 w 104"/>
                <a:gd name="T11" fmla="*/ 149 h 149"/>
                <a:gd name="T12" fmla="*/ 49 w 104"/>
                <a:gd name="T13" fmla="*/ 149 h 149"/>
                <a:gd name="T14" fmla="*/ 49 w 104"/>
                <a:gd name="T15" fmla="*/ 54 h 149"/>
                <a:gd name="T16" fmla="*/ 66 w 104"/>
                <a:gd name="T17" fmla="*/ 23 h 149"/>
                <a:gd name="T18" fmla="*/ 85 w 104"/>
                <a:gd name="T19" fmla="*/ 30 h 149"/>
                <a:gd name="T20" fmla="*/ 91 w 104"/>
                <a:gd name="T21" fmla="*/ 31 h 149"/>
                <a:gd name="T22" fmla="*/ 104 w 104"/>
                <a:gd name="T23" fmla="*/ 14 h 149"/>
                <a:gd name="T24" fmla="*/ 89 w 104"/>
                <a:gd name="T25" fmla="*/ 0 h 149"/>
                <a:gd name="T26" fmla="*/ 49 w 104"/>
                <a:gd name="T27" fmla="*/ 24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7"/>
                    <a:pt x="21" y="19"/>
                    <a:pt x="21" y="30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31"/>
                    <a:pt x="59" y="23"/>
                    <a:pt x="66" y="23"/>
                  </a:cubicBezTo>
                  <a:cubicBezTo>
                    <a:pt x="71" y="23"/>
                    <a:pt x="76" y="25"/>
                    <a:pt x="85" y="30"/>
                  </a:cubicBezTo>
                  <a:cubicBezTo>
                    <a:pt x="87" y="31"/>
                    <a:pt x="89" y="31"/>
                    <a:pt x="91" y="31"/>
                  </a:cubicBezTo>
                  <a:cubicBezTo>
                    <a:pt x="98" y="31"/>
                    <a:pt x="104" y="24"/>
                    <a:pt x="104" y="14"/>
                  </a:cubicBezTo>
                  <a:cubicBezTo>
                    <a:pt x="104" y="8"/>
                    <a:pt x="100" y="0"/>
                    <a:pt x="89" y="0"/>
                  </a:cubicBezTo>
                  <a:cubicBezTo>
                    <a:pt x="78" y="0"/>
                    <a:pt x="69" y="6"/>
                    <a:pt x="49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gray">
            <a:xfrm>
              <a:off x="2360" y="1973"/>
              <a:ext cx="245" cy="351"/>
            </a:xfrm>
            <a:custGeom>
              <a:avLst/>
              <a:gdLst>
                <a:gd name="T0" fmla="*/ 46 w 104"/>
                <a:gd name="T1" fmla="*/ 0 h 149"/>
                <a:gd name="T2" fmla="*/ 49 w 104"/>
                <a:gd name="T3" fmla="*/ 24 h 149"/>
                <a:gd name="T4" fmla="*/ 89 w 104"/>
                <a:gd name="T5" fmla="*/ 0 h 149"/>
                <a:gd name="T6" fmla="*/ 104 w 104"/>
                <a:gd name="T7" fmla="*/ 15 h 149"/>
                <a:gd name="T8" fmla="*/ 91 w 104"/>
                <a:gd name="T9" fmla="*/ 31 h 149"/>
                <a:gd name="T10" fmla="*/ 85 w 104"/>
                <a:gd name="T11" fmla="*/ 30 h 149"/>
                <a:gd name="T12" fmla="*/ 66 w 104"/>
                <a:gd name="T13" fmla="*/ 23 h 149"/>
                <a:gd name="T14" fmla="*/ 49 w 104"/>
                <a:gd name="T15" fmla="*/ 54 h 149"/>
                <a:gd name="T16" fmla="*/ 49 w 104"/>
                <a:gd name="T17" fmla="*/ 149 h 149"/>
                <a:gd name="T18" fmla="*/ 21 w 104"/>
                <a:gd name="T19" fmla="*/ 149 h 149"/>
                <a:gd name="T20" fmla="*/ 21 w 104"/>
                <a:gd name="T21" fmla="*/ 30 h 149"/>
                <a:gd name="T22" fmla="*/ 12 w 104"/>
                <a:gd name="T23" fmla="*/ 16 h 149"/>
                <a:gd name="T24" fmla="*/ 0 w 104"/>
                <a:gd name="T25" fmla="*/ 15 h 149"/>
                <a:gd name="T26" fmla="*/ 0 w 104"/>
                <a:gd name="T27" fmla="*/ 7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69" y="7"/>
                    <a:pt x="78" y="0"/>
                    <a:pt x="89" y="0"/>
                  </a:cubicBezTo>
                  <a:cubicBezTo>
                    <a:pt x="100" y="0"/>
                    <a:pt x="104" y="8"/>
                    <a:pt x="104" y="15"/>
                  </a:cubicBezTo>
                  <a:cubicBezTo>
                    <a:pt x="104" y="24"/>
                    <a:pt x="98" y="31"/>
                    <a:pt x="91" y="31"/>
                  </a:cubicBezTo>
                  <a:cubicBezTo>
                    <a:pt x="89" y="31"/>
                    <a:pt x="87" y="31"/>
                    <a:pt x="85" y="30"/>
                  </a:cubicBezTo>
                  <a:cubicBezTo>
                    <a:pt x="76" y="25"/>
                    <a:pt x="71" y="23"/>
                    <a:pt x="66" y="23"/>
                  </a:cubicBezTo>
                  <a:cubicBezTo>
                    <a:pt x="59" y="23"/>
                    <a:pt x="49" y="31"/>
                    <a:pt x="49" y="54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9"/>
                    <a:pt x="20" y="18"/>
                    <a:pt x="1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gray">
            <a:xfrm>
              <a:off x="1893" y="1823"/>
              <a:ext cx="423" cy="508"/>
            </a:xfrm>
            <a:custGeom>
              <a:avLst/>
              <a:gdLst>
                <a:gd name="T0" fmla="*/ 174 w 179"/>
                <a:gd name="T1" fmla="*/ 12 h 215"/>
                <a:gd name="T2" fmla="*/ 111 w 179"/>
                <a:gd name="T3" fmla="*/ 0 h 215"/>
                <a:gd name="T4" fmla="*/ 27 w 179"/>
                <a:gd name="T5" fmla="*/ 31 h 215"/>
                <a:gd name="T6" fmla="*/ 0 w 179"/>
                <a:gd name="T7" fmla="*/ 109 h 215"/>
                <a:gd name="T8" fmla="*/ 28 w 179"/>
                <a:gd name="T9" fmla="*/ 190 h 215"/>
                <a:gd name="T10" fmla="*/ 109 w 179"/>
                <a:gd name="T11" fmla="*/ 215 h 215"/>
                <a:gd name="T12" fmla="*/ 175 w 179"/>
                <a:gd name="T13" fmla="*/ 201 h 215"/>
                <a:gd name="T14" fmla="*/ 179 w 179"/>
                <a:gd name="T15" fmla="*/ 151 h 215"/>
                <a:gd name="T16" fmla="*/ 170 w 179"/>
                <a:gd name="T17" fmla="*/ 151 h 215"/>
                <a:gd name="T18" fmla="*/ 108 w 179"/>
                <a:gd name="T19" fmla="*/ 205 h 215"/>
                <a:gd name="T20" fmla="*/ 33 w 179"/>
                <a:gd name="T21" fmla="*/ 108 h 215"/>
                <a:gd name="T22" fmla="*/ 108 w 179"/>
                <a:gd name="T23" fmla="*/ 10 h 215"/>
                <a:gd name="T24" fmla="*/ 165 w 179"/>
                <a:gd name="T25" fmla="*/ 58 h 215"/>
                <a:gd name="T26" fmla="*/ 174 w 179"/>
                <a:gd name="T27" fmla="*/ 58 h 215"/>
                <a:gd name="T28" fmla="*/ 174 w 179"/>
                <a:gd name="T29" fmla="*/ 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215">
                  <a:moveTo>
                    <a:pt x="174" y="12"/>
                  </a:moveTo>
                  <a:cubicBezTo>
                    <a:pt x="161" y="5"/>
                    <a:pt x="138" y="0"/>
                    <a:pt x="111" y="0"/>
                  </a:cubicBezTo>
                  <a:cubicBezTo>
                    <a:pt x="74" y="0"/>
                    <a:pt x="45" y="11"/>
                    <a:pt x="27" y="31"/>
                  </a:cubicBezTo>
                  <a:cubicBezTo>
                    <a:pt x="10" y="50"/>
                    <a:pt x="0" y="75"/>
                    <a:pt x="0" y="109"/>
                  </a:cubicBezTo>
                  <a:cubicBezTo>
                    <a:pt x="0" y="144"/>
                    <a:pt x="10" y="172"/>
                    <a:pt x="28" y="190"/>
                  </a:cubicBezTo>
                  <a:cubicBezTo>
                    <a:pt x="47" y="208"/>
                    <a:pt x="76" y="215"/>
                    <a:pt x="109" y="215"/>
                  </a:cubicBezTo>
                  <a:cubicBezTo>
                    <a:pt x="133" y="215"/>
                    <a:pt x="161" y="209"/>
                    <a:pt x="175" y="201"/>
                  </a:cubicBezTo>
                  <a:cubicBezTo>
                    <a:pt x="179" y="151"/>
                    <a:pt x="179" y="151"/>
                    <a:pt x="179" y="151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62" y="182"/>
                    <a:pt x="147" y="205"/>
                    <a:pt x="108" y="205"/>
                  </a:cubicBezTo>
                  <a:cubicBezTo>
                    <a:pt x="46" y="205"/>
                    <a:pt x="33" y="144"/>
                    <a:pt x="33" y="108"/>
                  </a:cubicBezTo>
                  <a:cubicBezTo>
                    <a:pt x="33" y="59"/>
                    <a:pt x="53" y="10"/>
                    <a:pt x="108" y="10"/>
                  </a:cubicBezTo>
                  <a:cubicBezTo>
                    <a:pt x="139" y="10"/>
                    <a:pt x="160" y="23"/>
                    <a:pt x="165" y="58"/>
                  </a:cubicBezTo>
                  <a:cubicBezTo>
                    <a:pt x="174" y="58"/>
                    <a:pt x="174" y="58"/>
                    <a:pt x="174" y="58"/>
                  </a:cubicBezTo>
                  <a:lnTo>
                    <a:pt x="174" y="1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gray">
            <a:xfrm>
              <a:off x="2620" y="1973"/>
              <a:ext cx="334" cy="359"/>
            </a:xfrm>
            <a:custGeom>
              <a:avLst/>
              <a:gdLst>
                <a:gd name="T0" fmla="*/ 72 w 143"/>
                <a:gd name="T1" fmla="*/ 0 h 153"/>
                <a:gd name="T2" fmla="*/ 0 w 143"/>
                <a:gd name="T3" fmla="*/ 77 h 153"/>
                <a:gd name="T4" fmla="*/ 72 w 143"/>
                <a:gd name="T5" fmla="*/ 153 h 153"/>
                <a:gd name="T6" fmla="*/ 143 w 143"/>
                <a:gd name="T7" fmla="*/ 77 h 153"/>
                <a:gd name="T8" fmla="*/ 72 w 143"/>
                <a:gd name="T9" fmla="*/ 0 h 153"/>
                <a:gd name="T10" fmla="*/ 31 w 143"/>
                <a:gd name="T11" fmla="*/ 77 h 153"/>
                <a:gd name="T12" fmla="*/ 72 w 143"/>
                <a:gd name="T13" fmla="*/ 11 h 153"/>
                <a:gd name="T14" fmla="*/ 112 w 143"/>
                <a:gd name="T15" fmla="*/ 77 h 153"/>
                <a:gd name="T16" fmla="*/ 72 w 143"/>
                <a:gd name="T17" fmla="*/ 143 h 153"/>
                <a:gd name="T18" fmla="*/ 31 w 143"/>
                <a:gd name="T1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53">
                  <a:moveTo>
                    <a:pt x="72" y="0"/>
                  </a:moveTo>
                  <a:cubicBezTo>
                    <a:pt x="24" y="0"/>
                    <a:pt x="0" y="28"/>
                    <a:pt x="0" y="77"/>
                  </a:cubicBezTo>
                  <a:cubicBezTo>
                    <a:pt x="0" y="125"/>
                    <a:pt x="24" y="153"/>
                    <a:pt x="72" y="153"/>
                  </a:cubicBezTo>
                  <a:cubicBezTo>
                    <a:pt x="120" y="153"/>
                    <a:pt x="143" y="125"/>
                    <a:pt x="143" y="77"/>
                  </a:cubicBezTo>
                  <a:cubicBezTo>
                    <a:pt x="143" y="28"/>
                    <a:pt x="120" y="0"/>
                    <a:pt x="72" y="0"/>
                  </a:cubicBezTo>
                  <a:close/>
                  <a:moveTo>
                    <a:pt x="31" y="77"/>
                  </a:moveTo>
                  <a:cubicBezTo>
                    <a:pt x="31" y="36"/>
                    <a:pt x="44" y="11"/>
                    <a:pt x="72" y="11"/>
                  </a:cubicBezTo>
                  <a:cubicBezTo>
                    <a:pt x="99" y="11"/>
                    <a:pt x="112" y="36"/>
                    <a:pt x="112" y="77"/>
                  </a:cubicBezTo>
                  <a:cubicBezTo>
                    <a:pt x="112" y="118"/>
                    <a:pt x="99" y="143"/>
                    <a:pt x="72" y="143"/>
                  </a:cubicBezTo>
                  <a:cubicBezTo>
                    <a:pt x="44" y="143"/>
                    <a:pt x="31" y="118"/>
                    <a:pt x="31" y="77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 userDrawn="1"/>
          </p:nvSpPr>
          <p:spPr bwMode="gray">
            <a:xfrm>
              <a:off x="2999" y="1973"/>
              <a:ext cx="379" cy="516"/>
            </a:xfrm>
            <a:custGeom>
              <a:avLst/>
              <a:gdLst>
                <a:gd name="T0" fmla="*/ 49 w 158"/>
                <a:gd name="T1" fmla="*/ 54 h 221"/>
                <a:gd name="T2" fmla="*/ 53 w 158"/>
                <a:gd name="T3" fmla="*/ 37 h 221"/>
                <a:gd name="T4" fmla="*/ 88 w 158"/>
                <a:gd name="T5" fmla="*/ 16 h 221"/>
                <a:gd name="T6" fmla="*/ 127 w 158"/>
                <a:gd name="T7" fmla="*/ 75 h 221"/>
                <a:gd name="T8" fmla="*/ 83 w 158"/>
                <a:gd name="T9" fmla="*/ 143 h 221"/>
                <a:gd name="T10" fmla="*/ 51 w 158"/>
                <a:gd name="T11" fmla="*/ 121 h 221"/>
                <a:gd name="T12" fmla="*/ 49 w 158"/>
                <a:gd name="T13" fmla="*/ 103 h 221"/>
                <a:gd name="T14" fmla="*/ 49 w 158"/>
                <a:gd name="T15" fmla="*/ 54 h 221"/>
                <a:gd name="T16" fmla="*/ 0 w 158"/>
                <a:gd name="T17" fmla="*/ 7 h 221"/>
                <a:gd name="T18" fmla="*/ 0 w 158"/>
                <a:gd name="T19" fmla="*/ 15 h 221"/>
                <a:gd name="T20" fmla="*/ 11 w 158"/>
                <a:gd name="T21" fmla="*/ 16 h 221"/>
                <a:gd name="T22" fmla="*/ 21 w 158"/>
                <a:gd name="T23" fmla="*/ 30 h 221"/>
                <a:gd name="T24" fmla="*/ 21 w 158"/>
                <a:gd name="T25" fmla="*/ 221 h 221"/>
                <a:gd name="T26" fmla="*/ 49 w 158"/>
                <a:gd name="T27" fmla="*/ 221 h 221"/>
                <a:gd name="T28" fmla="*/ 49 w 158"/>
                <a:gd name="T29" fmla="*/ 146 h 221"/>
                <a:gd name="T30" fmla="*/ 83 w 158"/>
                <a:gd name="T31" fmla="*/ 153 h 221"/>
                <a:gd name="T32" fmla="*/ 158 w 158"/>
                <a:gd name="T33" fmla="*/ 73 h 221"/>
                <a:gd name="T34" fmla="*/ 100 w 158"/>
                <a:gd name="T35" fmla="*/ 0 h 221"/>
                <a:gd name="T36" fmla="*/ 49 w 158"/>
                <a:gd name="T37" fmla="*/ 22 h 221"/>
                <a:gd name="T38" fmla="*/ 45 w 158"/>
                <a:gd name="T39" fmla="*/ 0 h 221"/>
                <a:gd name="T40" fmla="*/ 0 w 158"/>
                <a:gd name="T41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21">
                  <a:moveTo>
                    <a:pt x="49" y="54"/>
                  </a:moveTo>
                  <a:cubicBezTo>
                    <a:pt x="49" y="47"/>
                    <a:pt x="50" y="42"/>
                    <a:pt x="53" y="37"/>
                  </a:cubicBezTo>
                  <a:cubicBezTo>
                    <a:pt x="60" y="23"/>
                    <a:pt x="72" y="16"/>
                    <a:pt x="88" y="16"/>
                  </a:cubicBezTo>
                  <a:cubicBezTo>
                    <a:pt x="100" y="16"/>
                    <a:pt x="127" y="24"/>
                    <a:pt x="127" y="75"/>
                  </a:cubicBezTo>
                  <a:cubicBezTo>
                    <a:pt x="127" y="119"/>
                    <a:pt x="113" y="143"/>
                    <a:pt x="83" y="143"/>
                  </a:cubicBezTo>
                  <a:cubicBezTo>
                    <a:pt x="68" y="143"/>
                    <a:pt x="56" y="135"/>
                    <a:pt x="51" y="121"/>
                  </a:cubicBezTo>
                  <a:cubicBezTo>
                    <a:pt x="49" y="116"/>
                    <a:pt x="49" y="110"/>
                    <a:pt x="49" y="103"/>
                  </a:cubicBezTo>
                  <a:lnTo>
                    <a:pt x="49" y="54"/>
                  </a:lnTo>
                  <a:close/>
                  <a:moveTo>
                    <a:pt x="0" y="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ubicBezTo>
                    <a:pt x="21" y="221"/>
                    <a:pt x="21" y="221"/>
                    <a:pt x="21" y="221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55" y="150"/>
                    <a:pt x="69" y="153"/>
                    <a:pt x="83" y="153"/>
                  </a:cubicBezTo>
                  <a:cubicBezTo>
                    <a:pt x="123" y="153"/>
                    <a:pt x="158" y="135"/>
                    <a:pt x="158" y="73"/>
                  </a:cubicBezTo>
                  <a:cubicBezTo>
                    <a:pt x="158" y="52"/>
                    <a:pt x="154" y="0"/>
                    <a:pt x="100" y="0"/>
                  </a:cubicBezTo>
                  <a:cubicBezTo>
                    <a:pt x="78" y="0"/>
                    <a:pt x="61" y="15"/>
                    <a:pt x="49" y="22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 userDrawn="1"/>
          </p:nvSpPr>
          <p:spPr bwMode="gray">
            <a:xfrm>
              <a:off x="5478" y="1973"/>
              <a:ext cx="304" cy="359"/>
            </a:xfrm>
            <a:custGeom>
              <a:avLst/>
              <a:gdLst>
                <a:gd name="T0" fmla="*/ 116 w 128"/>
                <a:gd name="T1" fmla="*/ 71 h 154"/>
                <a:gd name="T2" fmla="*/ 31 w 128"/>
                <a:gd name="T3" fmla="*/ 71 h 154"/>
                <a:gd name="T4" fmla="*/ 74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8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6 w 128"/>
                <a:gd name="T19" fmla="*/ 71 h 154"/>
                <a:gd name="T20" fmla="*/ 31 w 128"/>
                <a:gd name="T21" fmla="*/ 60 h 154"/>
                <a:gd name="T22" fmla="*/ 66 w 128"/>
                <a:gd name="T23" fmla="*/ 11 h 154"/>
                <a:gd name="T24" fmla="*/ 97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6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7" y="138"/>
                    <a:pt x="74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8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6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5" y="11"/>
                    <a:pt x="66" y="11"/>
                  </a:cubicBezTo>
                  <a:cubicBezTo>
                    <a:pt x="94" y="11"/>
                    <a:pt x="97" y="39"/>
                    <a:pt x="97" y="50"/>
                  </a:cubicBezTo>
                  <a:cubicBezTo>
                    <a:pt x="97" y="56"/>
                    <a:pt x="95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 userDrawn="1"/>
          </p:nvSpPr>
          <p:spPr bwMode="gray">
            <a:xfrm>
              <a:off x="4357" y="1973"/>
              <a:ext cx="304" cy="359"/>
            </a:xfrm>
            <a:custGeom>
              <a:avLst/>
              <a:gdLst>
                <a:gd name="T0" fmla="*/ 117 w 128"/>
                <a:gd name="T1" fmla="*/ 71 h 154"/>
                <a:gd name="T2" fmla="*/ 31 w 128"/>
                <a:gd name="T3" fmla="*/ 71 h 154"/>
                <a:gd name="T4" fmla="*/ 75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9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7 w 128"/>
                <a:gd name="T19" fmla="*/ 71 h 154"/>
                <a:gd name="T20" fmla="*/ 31 w 128"/>
                <a:gd name="T21" fmla="*/ 60 h 154"/>
                <a:gd name="T22" fmla="*/ 67 w 128"/>
                <a:gd name="T23" fmla="*/ 11 h 154"/>
                <a:gd name="T24" fmla="*/ 98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7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7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6" y="11"/>
                    <a:pt x="67" y="11"/>
                  </a:cubicBezTo>
                  <a:cubicBezTo>
                    <a:pt x="94" y="11"/>
                    <a:pt x="98" y="39"/>
                    <a:pt x="98" y="50"/>
                  </a:cubicBezTo>
                  <a:cubicBezTo>
                    <a:pt x="98" y="56"/>
                    <a:pt x="96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gray">
            <a:xfrm>
              <a:off x="3451" y="1823"/>
              <a:ext cx="319" cy="508"/>
            </a:xfrm>
            <a:custGeom>
              <a:avLst/>
              <a:gdLst>
                <a:gd name="T0" fmla="*/ 3 w 135"/>
                <a:gd name="T1" fmla="*/ 197 h 215"/>
                <a:gd name="T2" fmla="*/ 61 w 135"/>
                <a:gd name="T3" fmla="*/ 215 h 215"/>
                <a:gd name="T4" fmla="*/ 135 w 135"/>
                <a:gd name="T5" fmla="*/ 155 h 215"/>
                <a:gd name="T6" fmla="*/ 76 w 135"/>
                <a:gd name="T7" fmla="*/ 90 h 215"/>
                <a:gd name="T8" fmla="*/ 67 w 135"/>
                <a:gd name="T9" fmla="*/ 86 h 215"/>
                <a:gd name="T10" fmla="*/ 30 w 135"/>
                <a:gd name="T11" fmla="*/ 48 h 215"/>
                <a:gd name="T12" fmla="*/ 68 w 135"/>
                <a:gd name="T13" fmla="*/ 11 h 215"/>
                <a:gd name="T14" fmla="*/ 113 w 135"/>
                <a:gd name="T15" fmla="*/ 55 h 215"/>
                <a:gd name="T16" fmla="*/ 122 w 135"/>
                <a:gd name="T17" fmla="*/ 55 h 215"/>
                <a:gd name="T18" fmla="*/ 122 w 135"/>
                <a:gd name="T19" fmla="*/ 13 h 215"/>
                <a:gd name="T20" fmla="*/ 72 w 135"/>
                <a:gd name="T21" fmla="*/ 0 h 215"/>
                <a:gd name="T22" fmla="*/ 3 w 135"/>
                <a:gd name="T23" fmla="*/ 58 h 215"/>
                <a:gd name="T24" fmla="*/ 59 w 135"/>
                <a:gd name="T25" fmla="*/ 116 h 215"/>
                <a:gd name="T26" fmla="*/ 65 w 135"/>
                <a:gd name="T27" fmla="*/ 118 h 215"/>
                <a:gd name="T28" fmla="*/ 106 w 135"/>
                <a:gd name="T29" fmla="*/ 164 h 215"/>
                <a:gd name="T30" fmla="*/ 63 w 135"/>
                <a:gd name="T31" fmla="*/ 205 h 215"/>
                <a:gd name="T32" fmla="*/ 9 w 135"/>
                <a:gd name="T33" fmla="*/ 150 h 215"/>
                <a:gd name="T34" fmla="*/ 0 w 135"/>
                <a:gd name="T35" fmla="*/ 150 h 215"/>
                <a:gd name="T36" fmla="*/ 3 w 135"/>
                <a:gd name="T37" fmla="*/ 19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15">
                  <a:moveTo>
                    <a:pt x="3" y="197"/>
                  </a:moveTo>
                  <a:cubicBezTo>
                    <a:pt x="16" y="210"/>
                    <a:pt x="41" y="215"/>
                    <a:pt x="61" y="215"/>
                  </a:cubicBezTo>
                  <a:cubicBezTo>
                    <a:pt x="114" y="215"/>
                    <a:pt x="135" y="185"/>
                    <a:pt x="135" y="155"/>
                  </a:cubicBezTo>
                  <a:cubicBezTo>
                    <a:pt x="135" y="120"/>
                    <a:pt x="111" y="103"/>
                    <a:pt x="76" y="90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47" y="79"/>
                    <a:pt x="30" y="66"/>
                    <a:pt x="30" y="48"/>
                  </a:cubicBezTo>
                  <a:cubicBezTo>
                    <a:pt x="30" y="27"/>
                    <a:pt x="43" y="11"/>
                    <a:pt x="68" y="11"/>
                  </a:cubicBezTo>
                  <a:cubicBezTo>
                    <a:pt x="94" y="11"/>
                    <a:pt x="108" y="25"/>
                    <a:pt x="113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2" y="5"/>
                    <a:pt x="92" y="0"/>
                    <a:pt x="72" y="0"/>
                  </a:cubicBezTo>
                  <a:cubicBezTo>
                    <a:pt x="35" y="0"/>
                    <a:pt x="3" y="18"/>
                    <a:pt x="3" y="58"/>
                  </a:cubicBezTo>
                  <a:cubicBezTo>
                    <a:pt x="3" y="89"/>
                    <a:pt x="28" y="105"/>
                    <a:pt x="59" y="116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78" y="123"/>
                    <a:pt x="106" y="137"/>
                    <a:pt x="106" y="164"/>
                  </a:cubicBezTo>
                  <a:cubicBezTo>
                    <a:pt x="106" y="189"/>
                    <a:pt x="90" y="205"/>
                    <a:pt x="63" y="205"/>
                  </a:cubicBezTo>
                  <a:cubicBezTo>
                    <a:pt x="35" y="205"/>
                    <a:pt x="17" y="183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lnTo>
                    <a:pt x="3" y="19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gray">
            <a:xfrm>
              <a:off x="5129" y="1973"/>
              <a:ext cx="297" cy="359"/>
            </a:xfrm>
            <a:custGeom>
              <a:avLst/>
              <a:gdLst>
                <a:gd name="T0" fmla="*/ 31 w 124"/>
                <a:gd name="T1" fmla="*/ 73 h 154"/>
                <a:gd name="T2" fmla="*/ 75 w 124"/>
                <a:gd name="T3" fmla="*/ 138 h 154"/>
                <a:gd name="T4" fmla="*/ 113 w 124"/>
                <a:gd name="T5" fmla="*/ 115 h 154"/>
                <a:gd name="T6" fmla="*/ 123 w 124"/>
                <a:gd name="T7" fmla="*/ 120 h 154"/>
                <a:gd name="T8" fmla="*/ 69 w 124"/>
                <a:gd name="T9" fmla="*/ 153 h 154"/>
                <a:gd name="T10" fmla="*/ 0 w 124"/>
                <a:gd name="T11" fmla="*/ 78 h 154"/>
                <a:gd name="T12" fmla="*/ 72 w 124"/>
                <a:gd name="T13" fmla="*/ 0 h 154"/>
                <a:gd name="T14" fmla="*/ 124 w 124"/>
                <a:gd name="T15" fmla="*/ 29 h 154"/>
                <a:gd name="T16" fmla="*/ 106 w 124"/>
                <a:gd name="T17" fmla="*/ 44 h 154"/>
                <a:gd name="T18" fmla="*/ 97 w 124"/>
                <a:gd name="T19" fmla="*/ 37 h 154"/>
                <a:gd name="T20" fmla="*/ 69 w 124"/>
                <a:gd name="T21" fmla="*/ 11 h 154"/>
                <a:gd name="T22" fmla="*/ 31 w 124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54">
                  <a:moveTo>
                    <a:pt x="31" y="73"/>
                  </a:moveTo>
                  <a:cubicBezTo>
                    <a:pt x="30" y="103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8"/>
                    <a:pt x="18" y="0"/>
                    <a:pt x="72" y="0"/>
                  </a:cubicBezTo>
                  <a:cubicBezTo>
                    <a:pt x="104" y="0"/>
                    <a:pt x="124" y="15"/>
                    <a:pt x="124" y="29"/>
                  </a:cubicBezTo>
                  <a:cubicBezTo>
                    <a:pt x="124" y="40"/>
                    <a:pt x="112" y="44"/>
                    <a:pt x="106" y="44"/>
                  </a:cubicBezTo>
                  <a:cubicBezTo>
                    <a:pt x="101" y="44"/>
                    <a:pt x="99" y="41"/>
                    <a:pt x="97" y="37"/>
                  </a:cubicBezTo>
                  <a:cubicBezTo>
                    <a:pt x="91" y="20"/>
                    <a:pt x="83" y="11"/>
                    <a:pt x="69" y="11"/>
                  </a:cubicBezTo>
                  <a:cubicBezTo>
                    <a:pt x="48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gray">
            <a:xfrm>
              <a:off x="3830" y="1973"/>
              <a:ext cx="297" cy="359"/>
            </a:xfrm>
            <a:custGeom>
              <a:avLst/>
              <a:gdLst>
                <a:gd name="T0" fmla="*/ 31 w 125"/>
                <a:gd name="T1" fmla="*/ 73 h 154"/>
                <a:gd name="T2" fmla="*/ 75 w 125"/>
                <a:gd name="T3" fmla="*/ 138 h 154"/>
                <a:gd name="T4" fmla="*/ 114 w 125"/>
                <a:gd name="T5" fmla="*/ 115 h 154"/>
                <a:gd name="T6" fmla="*/ 123 w 125"/>
                <a:gd name="T7" fmla="*/ 120 h 154"/>
                <a:gd name="T8" fmla="*/ 69 w 125"/>
                <a:gd name="T9" fmla="*/ 153 h 154"/>
                <a:gd name="T10" fmla="*/ 0 w 125"/>
                <a:gd name="T11" fmla="*/ 78 h 154"/>
                <a:gd name="T12" fmla="*/ 73 w 125"/>
                <a:gd name="T13" fmla="*/ 0 h 154"/>
                <a:gd name="T14" fmla="*/ 125 w 125"/>
                <a:gd name="T15" fmla="*/ 29 h 154"/>
                <a:gd name="T16" fmla="*/ 107 w 125"/>
                <a:gd name="T17" fmla="*/ 44 h 154"/>
                <a:gd name="T18" fmla="*/ 98 w 125"/>
                <a:gd name="T19" fmla="*/ 37 h 154"/>
                <a:gd name="T20" fmla="*/ 69 w 125"/>
                <a:gd name="T21" fmla="*/ 11 h 154"/>
                <a:gd name="T22" fmla="*/ 31 w 125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154">
                  <a:moveTo>
                    <a:pt x="31" y="73"/>
                  </a:moveTo>
                  <a:cubicBezTo>
                    <a:pt x="31" y="103"/>
                    <a:pt x="39" y="138"/>
                    <a:pt x="75" y="138"/>
                  </a:cubicBezTo>
                  <a:cubicBezTo>
                    <a:pt x="94" y="138"/>
                    <a:pt x="106" y="128"/>
                    <a:pt x="114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8" y="153"/>
                    <a:pt x="69" y="153"/>
                  </a:cubicBezTo>
                  <a:cubicBezTo>
                    <a:pt x="21" y="154"/>
                    <a:pt x="0" y="125"/>
                    <a:pt x="0" y="78"/>
                  </a:cubicBezTo>
                  <a:cubicBezTo>
                    <a:pt x="0" y="38"/>
                    <a:pt x="19" y="0"/>
                    <a:pt x="73" y="0"/>
                  </a:cubicBezTo>
                  <a:cubicBezTo>
                    <a:pt x="105" y="0"/>
                    <a:pt x="125" y="15"/>
                    <a:pt x="125" y="29"/>
                  </a:cubicBezTo>
                  <a:cubicBezTo>
                    <a:pt x="125" y="40"/>
                    <a:pt x="113" y="44"/>
                    <a:pt x="107" y="44"/>
                  </a:cubicBezTo>
                  <a:cubicBezTo>
                    <a:pt x="101" y="44"/>
                    <a:pt x="100" y="41"/>
                    <a:pt x="98" y="37"/>
                  </a:cubicBezTo>
                  <a:cubicBezTo>
                    <a:pt x="92" y="20"/>
                    <a:pt x="83" y="11"/>
                    <a:pt x="69" y="11"/>
                  </a:cubicBezTo>
                  <a:cubicBezTo>
                    <a:pt x="49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gray">
            <a:xfrm>
              <a:off x="4706" y="1973"/>
              <a:ext cx="349" cy="351"/>
            </a:xfrm>
            <a:custGeom>
              <a:avLst/>
              <a:gdLst>
                <a:gd name="T0" fmla="*/ 21 w 146"/>
                <a:gd name="T1" fmla="*/ 30 h 149"/>
                <a:gd name="T2" fmla="*/ 20 w 146"/>
                <a:gd name="T3" fmla="*/ 149 h 149"/>
                <a:gd name="T4" fmla="*/ 48 w 146"/>
                <a:gd name="T5" fmla="*/ 149 h 149"/>
                <a:gd name="T6" fmla="*/ 49 w 146"/>
                <a:gd name="T7" fmla="*/ 54 h 149"/>
                <a:gd name="T8" fmla="*/ 52 w 146"/>
                <a:gd name="T9" fmla="*/ 38 h 149"/>
                <a:gd name="T10" fmla="*/ 87 w 146"/>
                <a:gd name="T11" fmla="*/ 16 h 149"/>
                <a:gd name="T12" fmla="*/ 118 w 146"/>
                <a:gd name="T13" fmla="*/ 53 h 149"/>
                <a:gd name="T14" fmla="*/ 119 w 146"/>
                <a:gd name="T15" fmla="*/ 149 h 149"/>
                <a:gd name="T16" fmla="*/ 146 w 146"/>
                <a:gd name="T17" fmla="*/ 149 h 149"/>
                <a:gd name="T18" fmla="*/ 146 w 146"/>
                <a:gd name="T19" fmla="*/ 47 h 149"/>
                <a:gd name="T20" fmla="*/ 103 w 146"/>
                <a:gd name="T21" fmla="*/ 0 h 149"/>
                <a:gd name="T22" fmla="*/ 48 w 146"/>
                <a:gd name="T23" fmla="*/ 23 h 149"/>
                <a:gd name="T24" fmla="*/ 44 w 146"/>
                <a:gd name="T25" fmla="*/ 0 h 149"/>
                <a:gd name="T26" fmla="*/ 0 w 146"/>
                <a:gd name="T27" fmla="*/ 8 h 149"/>
                <a:gd name="T28" fmla="*/ 0 w 146"/>
                <a:gd name="T29" fmla="*/ 15 h 149"/>
                <a:gd name="T30" fmla="*/ 11 w 146"/>
                <a:gd name="T31" fmla="*/ 16 h 149"/>
                <a:gd name="T32" fmla="*/ 21 w 146"/>
                <a:gd name="T33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9">
                  <a:moveTo>
                    <a:pt x="21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7"/>
                    <a:pt x="49" y="42"/>
                    <a:pt x="52" y="38"/>
                  </a:cubicBezTo>
                  <a:cubicBezTo>
                    <a:pt x="58" y="26"/>
                    <a:pt x="71" y="16"/>
                    <a:pt x="87" y="16"/>
                  </a:cubicBezTo>
                  <a:cubicBezTo>
                    <a:pt x="107" y="16"/>
                    <a:pt x="118" y="28"/>
                    <a:pt x="118" y="53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17"/>
                    <a:pt x="130" y="0"/>
                    <a:pt x="103" y="0"/>
                  </a:cubicBezTo>
                  <a:cubicBezTo>
                    <a:pt x="81" y="0"/>
                    <a:pt x="67" y="11"/>
                    <a:pt x="48" y="2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7" name="Oval 21"/>
            <p:cNvSpPr>
              <a:spLocks noChangeArrowheads="1"/>
            </p:cNvSpPr>
            <p:nvPr userDrawn="1"/>
          </p:nvSpPr>
          <p:spPr bwMode="gray">
            <a:xfrm>
              <a:off x="4194" y="1823"/>
              <a:ext cx="89" cy="82"/>
            </a:xfrm>
            <a:prstGeom prst="ellipse">
              <a:avLst/>
            </a:pr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gray">
            <a:xfrm>
              <a:off x="4157" y="1973"/>
              <a:ext cx="119" cy="351"/>
            </a:xfrm>
            <a:custGeom>
              <a:avLst/>
              <a:gdLst>
                <a:gd name="T0" fmla="*/ 20 w 48"/>
                <a:gd name="T1" fmla="*/ 30 h 149"/>
                <a:gd name="T2" fmla="*/ 20 w 48"/>
                <a:gd name="T3" fmla="*/ 149 h 149"/>
                <a:gd name="T4" fmla="*/ 48 w 48"/>
                <a:gd name="T5" fmla="*/ 149 h 149"/>
                <a:gd name="T6" fmla="*/ 48 w 48"/>
                <a:gd name="T7" fmla="*/ 2 h 149"/>
                <a:gd name="T8" fmla="*/ 46 w 48"/>
                <a:gd name="T9" fmla="*/ 0 h 149"/>
                <a:gd name="T10" fmla="*/ 0 w 48"/>
                <a:gd name="T11" fmla="*/ 8 h 149"/>
                <a:gd name="T12" fmla="*/ 0 w 48"/>
                <a:gd name="T13" fmla="*/ 15 h 149"/>
                <a:gd name="T14" fmla="*/ 11 w 48"/>
                <a:gd name="T15" fmla="*/ 17 h 149"/>
                <a:gd name="T16" fmla="*/ 20 w 48"/>
                <a:gd name="T17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49">
                  <a:moveTo>
                    <a:pt x="20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9" y="18"/>
                    <a:pt x="20" y="19"/>
                    <a:pt x="20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</p:grpSp>
      <p:sp>
        <p:nvSpPr>
          <p:cNvPr id="29" name="Foliennummernplatzhalter 1"/>
          <p:cNvSpPr txBox="1">
            <a:spLocks/>
          </p:cNvSpPr>
          <p:nvPr userDrawn="1"/>
        </p:nvSpPr>
        <p:spPr bwMode="gray">
          <a:xfrm>
            <a:off x="432873" y="6440586"/>
            <a:ext cx="792396" cy="433386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indent="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mtClean="0"/>
              <a:t>Page </a:t>
            </a:r>
            <a:fld id="{87F334AE-4EAC-4C2D-A638-92A76F09FC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62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3"/>
          <p:cNvSpPr>
            <a:spLocks noChangeArrowheads="1"/>
          </p:cNvSpPr>
          <p:nvPr userDrawn="1"/>
        </p:nvSpPr>
        <p:spPr bwMode="gray">
          <a:xfrm>
            <a:off x="0" y="0"/>
            <a:ext cx="8677275" cy="327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solidFill>
                <a:srgbClr val="676767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3" descr="B_SFABL_Logo_Cent-1_RGB_101217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671513" y="4122738"/>
            <a:ext cx="19431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Gerade Verbindung 20"/>
          <p:cNvCxnSpPr/>
          <p:nvPr userDrawn="1"/>
        </p:nvCxnSpPr>
        <p:spPr bwMode="gray">
          <a:xfrm>
            <a:off x="3024188" y="4127500"/>
            <a:ext cx="0" cy="118745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8"/>
          <p:cNvSpPr>
            <a:spLocks noChangeArrowheads="1"/>
          </p:cNvSpPr>
          <p:nvPr userDrawn="1"/>
        </p:nvSpPr>
        <p:spPr bwMode="gray">
          <a:xfrm>
            <a:off x="9007475" y="0"/>
            <a:ext cx="11113" cy="1463675"/>
          </a:xfrm>
          <a:prstGeom prst="rect">
            <a:avLst/>
          </a:prstGeom>
          <a:solidFill>
            <a:srgbClr val="6BC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>
              <a:solidFill>
                <a:srgbClr val="676767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/>
          </p:nvPr>
        </p:nvSpPr>
        <p:spPr bwMode="gray">
          <a:xfrm>
            <a:off x="3022556" y="1"/>
            <a:ext cx="2962800" cy="3422649"/>
          </a:xfr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noFill/>
          </a:ln>
        </p:spPr>
        <p:txBody>
          <a:bodyPr tIns="594000" rtlCol="0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/>
          </p:nvPr>
        </p:nvSpPr>
        <p:spPr bwMode="gray">
          <a:xfrm>
            <a:off x="6045112" y="1"/>
            <a:ext cx="2962800" cy="342264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noFill/>
          </a:ln>
        </p:spPr>
        <p:txBody>
          <a:bodyPr tIns="594000" rtlCol="0">
            <a:noAutofit/>
          </a:bodyPr>
          <a:lstStyle>
            <a:lvl1pPr algn="ctr">
              <a:defRPr lang="en-US" sz="1200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 bwMode="gray">
          <a:xfrm>
            <a:off x="0" y="1"/>
            <a:ext cx="2962800" cy="3422649"/>
          </a:xfr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noFill/>
          </a:ln>
        </p:spPr>
        <p:txBody>
          <a:bodyPr tIns="594000" rtlCol="0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384549" y="4978800"/>
            <a:ext cx="5292725" cy="307777"/>
          </a:xfrm>
        </p:spPr>
        <p:txBody>
          <a:bodyPr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3384549" y="4500000"/>
            <a:ext cx="5292725" cy="443198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 bwMode="gray">
          <a:xfrm>
            <a:off x="3384549" y="5926936"/>
            <a:ext cx="5292725" cy="235742"/>
          </a:xfrm>
        </p:spPr>
        <p:txBody>
          <a:bodyPr tIns="306000" anchor="b"/>
          <a:lstStyle>
            <a:lvl1pPr>
              <a:defRPr sz="12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676767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360363" y="6424613"/>
            <a:ext cx="482600" cy="433387"/>
          </a:xfrm>
          <a:prstGeom prst="rect">
            <a:avLst/>
          </a:prstGeo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676767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>
                <a:cs typeface="+mn-cs"/>
              </a:rPr>
              <a:t>Page </a:t>
            </a:r>
            <a:fld id="{AFFADA0B-1461-4FB4-8A64-FA5B0444C21C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350054"/>
      </p:ext>
    </p:extLst>
  </p:cSld>
  <p:clrMapOvr>
    <a:masterClrMapping/>
  </p:clrMapOvr>
  <p:transition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75" y="238125"/>
            <a:ext cx="515620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179513"/>
            <a:ext cx="39560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79513"/>
            <a:ext cx="3956050" cy="2443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5075"/>
            <a:ext cx="3956050" cy="244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0"/>
          </p:nvPr>
        </p:nvSpPr>
        <p:spPr bwMode="auto">
          <a:xfrm>
            <a:off x="0" y="6440488"/>
            <a:ext cx="874713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de-DE">
                <a:solidFill>
                  <a:srgbClr val="6C7AA3"/>
                </a:solidFill>
                <a:cs typeface="+mn-cs"/>
              </a:rPr>
              <a:t>Slide </a:t>
            </a:r>
            <a:fld id="{2791A520-5712-41A4-826C-362546B18FAD}" type="slidenum">
              <a:rPr lang="de-DE">
                <a:solidFill>
                  <a:srgbClr val="6C7AA3"/>
                </a:solidFill>
                <a:cs typeface="+mn-cs"/>
              </a:rPr>
              <a:pPr algn="l">
                <a:defRPr/>
              </a:pPr>
              <a:t>‹#›</a:t>
            </a:fld>
            <a:endParaRPr lang="de-DE">
              <a:solidFill>
                <a:srgbClr val="6C7AA3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965824"/>
      </p:ext>
    </p:extLst>
  </p:cSld>
  <p:clrMapOvr>
    <a:masterClrMapping/>
  </p:clrMapOvr>
  <p:transition spd="med">
    <p:cut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81375" y="4497388"/>
            <a:ext cx="5286375" cy="4429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Headline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81375" y="4976813"/>
            <a:ext cx="5289550" cy="30956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GB" noProof="0" smtClean="0"/>
              <a:t>Subheadline</a:t>
            </a:r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71513" y="4119563"/>
            <a:ext cx="19431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80" name="Line 12"/>
          <p:cNvSpPr>
            <a:spLocks noChangeShapeType="1"/>
          </p:cNvSpPr>
          <p:nvPr/>
        </p:nvSpPr>
        <p:spPr bwMode="gray">
          <a:xfrm>
            <a:off x="3022600" y="4122738"/>
            <a:ext cx="0" cy="11874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2400">
              <a:solidFill>
                <a:srgbClr val="676767"/>
              </a:solidFill>
              <a:ea typeface="ＭＳ Ｐゴシック" pitchFamily="34" charset="-128"/>
              <a:cs typeface="Arial"/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"/>
            <a:ext cx="9143245" cy="6857434"/>
          </a:xfrm>
          <a:prstGeom prst="rect">
            <a:avLst/>
          </a:prstGeom>
        </p:spPr>
      </p:pic>
      <p:grpSp>
        <p:nvGrpSpPr>
          <p:cNvPr id="8" name="Group 5"/>
          <p:cNvGrpSpPr>
            <a:grpSpLocks noChangeAspect="1"/>
          </p:cNvGrpSpPr>
          <p:nvPr userDrawn="1"/>
        </p:nvGrpSpPr>
        <p:grpSpPr bwMode="auto">
          <a:xfrm>
            <a:off x="7432675" y="6570663"/>
            <a:ext cx="1241425" cy="142875"/>
            <a:chOff x="-22" y="1823"/>
            <a:chExt cx="5804" cy="673"/>
          </a:xfrm>
        </p:grpSpPr>
        <p:sp>
          <p:nvSpPr>
            <p:cNvPr id="9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-22" y="1823"/>
              <a:ext cx="5804" cy="6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-22" y="1838"/>
              <a:ext cx="393" cy="486"/>
            </a:xfrm>
            <a:custGeom>
              <a:avLst/>
              <a:gdLst>
                <a:gd name="T0" fmla="*/ 93 w 167"/>
                <a:gd name="T1" fmla="*/ 206 h 206"/>
                <a:gd name="T2" fmla="*/ 167 w 167"/>
                <a:gd name="T3" fmla="*/ 149 h 206"/>
                <a:gd name="T4" fmla="*/ 113 w 167"/>
                <a:gd name="T5" fmla="*/ 94 h 206"/>
                <a:gd name="T6" fmla="*/ 113 w 167"/>
                <a:gd name="T7" fmla="*/ 93 h 206"/>
                <a:gd name="T8" fmla="*/ 158 w 167"/>
                <a:gd name="T9" fmla="*/ 48 h 206"/>
                <a:gd name="T10" fmla="*/ 139 w 167"/>
                <a:gd name="T11" fmla="*/ 11 h 206"/>
                <a:gd name="T12" fmla="*/ 86 w 167"/>
                <a:gd name="T13" fmla="*/ 0 h 206"/>
                <a:gd name="T14" fmla="*/ 0 w 167"/>
                <a:gd name="T15" fmla="*/ 0 h 206"/>
                <a:gd name="T16" fmla="*/ 0 w 167"/>
                <a:gd name="T17" fmla="*/ 9 h 206"/>
                <a:gd name="T18" fmla="*/ 27 w 167"/>
                <a:gd name="T19" fmla="*/ 28 h 206"/>
                <a:gd name="T20" fmla="*/ 27 w 167"/>
                <a:gd name="T21" fmla="*/ 179 h 206"/>
                <a:gd name="T22" fmla="*/ 0 w 167"/>
                <a:gd name="T23" fmla="*/ 198 h 206"/>
                <a:gd name="T24" fmla="*/ 0 w 167"/>
                <a:gd name="T25" fmla="*/ 206 h 206"/>
                <a:gd name="T26" fmla="*/ 93 w 167"/>
                <a:gd name="T27" fmla="*/ 206 h 206"/>
                <a:gd name="T28" fmla="*/ 57 w 167"/>
                <a:gd name="T29" fmla="*/ 101 h 206"/>
                <a:gd name="T30" fmla="*/ 78 w 167"/>
                <a:gd name="T31" fmla="*/ 101 h 206"/>
                <a:gd name="T32" fmla="*/ 135 w 167"/>
                <a:gd name="T33" fmla="*/ 151 h 206"/>
                <a:gd name="T34" fmla="*/ 85 w 167"/>
                <a:gd name="T35" fmla="*/ 196 h 206"/>
                <a:gd name="T36" fmla="*/ 57 w 167"/>
                <a:gd name="T37" fmla="*/ 173 h 206"/>
                <a:gd name="T38" fmla="*/ 57 w 167"/>
                <a:gd name="T39" fmla="*/ 101 h 206"/>
                <a:gd name="T40" fmla="*/ 57 w 167"/>
                <a:gd name="T41" fmla="*/ 26 h 206"/>
                <a:gd name="T42" fmla="*/ 81 w 167"/>
                <a:gd name="T43" fmla="*/ 11 h 206"/>
                <a:gd name="T44" fmla="*/ 126 w 167"/>
                <a:gd name="T45" fmla="*/ 49 h 206"/>
                <a:gd name="T46" fmla="*/ 76 w 167"/>
                <a:gd name="T47" fmla="*/ 90 h 206"/>
                <a:gd name="T48" fmla="*/ 57 w 167"/>
                <a:gd name="T49" fmla="*/ 90 h 206"/>
                <a:gd name="T50" fmla="*/ 57 w 167"/>
                <a:gd name="T51" fmla="*/ 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6">
                  <a:moveTo>
                    <a:pt x="93" y="206"/>
                  </a:moveTo>
                  <a:cubicBezTo>
                    <a:pt x="138" y="206"/>
                    <a:pt x="167" y="190"/>
                    <a:pt x="167" y="149"/>
                  </a:cubicBezTo>
                  <a:cubicBezTo>
                    <a:pt x="167" y="113"/>
                    <a:pt x="142" y="98"/>
                    <a:pt x="113" y="9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41" y="88"/>
                    <a:pt x="158" y="71"/>
                    <a:pt x="158" y="48"/>
                  </a:cubicBezTo>
                  <a:cubicBezTo>
                    <a:pt x="158" y="31"/>
                    <a:pt x="151" y="19"/>
                    <a:pt x="139" y="11"/>
                  </a:cubicBezTo>
                  <a:cubicBezTo>
                    <a:pt x="127" y="3"/>
                    <a:pt x="110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6" y="11"/>
                    <a:pt x="27" y="11"/>
                    <a:pt x="27" y="28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7" y="195"/>
                    <a:pt x="26" y="196"/>
                    <a:pt x="0" y="198"/>
                  </a:cubicBezTo>
                  <a:cubicBezTo>
                    <a:pt x="0" y="206"/>
                    <a:pt x="0" y="206"/>
                    <a:pt x="0" y="206"/>
                  </a:cubicBezTo>
                  <a:lnTo>
                    <a:pt x="93" y="206"/>
                  </a:lnTo>
                  <a:close/>
                  <a:moveTo>
                    <a:pt x="57" y="101"/>
                  </a:moveTo>
                  <a:cubicBezTo>
                    <a:pt x="78" y="101"/>
                    <a:pt x="78" y="101"/>
                    <a:pt x="78" y="101"/>
                  </a:cubicBezTo>
                  <a:cubicBezTo>
                    <a:pt x="115" y="101"/>
                    <a:pt x="135" y="119"/>
                    <a:pt x="135" y="151"/>
                  </a:cubicBezTo>
                  <a:cubicBezTo>
                    <a:pt x="135" y="186"/>
                    <a:pt x="111" y="196"/>
                    <a:pt x="85" y="196"/>
                  </a:cubicBezTo>
                  <a:cubicBezTo>
                    <a:pt x="61" y="196"/>
                    <a:pt x="57" y="192"/>
                    <a:pt x="57" y="173"/>
                  </a:cubicBezTo>
                  <a:lnTo>
                    <a:pt x="57" y="101"/>
                  </a:lnTo>
                  <a:close/>
                  <a:moveTo>
                    <a:pt x="57" y="26"/>
                  </a:moveTo>
                  <a:cubicBezTo>
                    <a:pt x="57" y="13"/>
                    <a:pt x="57" y="11"/>
                    <a:pt x="81" y="11"/>
                  </a:cubicBezTo>
                  <a:cubicBezTo>
                    <a:pt x="102" y="10"/>
                    <a:pt x="126" y="19"/>
                    <a:pt x="126" y="49"/>
                  </a:cubicBezTo>
                  <a:cubicBezTo>
                    <a:pt x="126" y="79"/>
                    <a:pt x="107" y="90"/>
                    <a:pt x="76" y="90"/>
                  </a:cubicBezTo>
                  <a:cubicBezTo>
                    <a:pt x="57" y="90"/>
                    <a:pt x="57" y="90"/>
                    <a:pt x="57" y="90"/>
                  </a:cubicBezTo>
                  <a:lnTo>
                    <a:pt x="57" y="2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gray">
            <a:xfrm>
              <a:off x="431" y="1973"/>
              <a:ext cx="319" cy="359"/>
            </a:xfrm>
            <a:custGeom>
              <a:avLst/>
              <a:gdLst>
                <a:gd name="T0" fmla="*/ 87 w 135"/>
                <a:gd name="T1" fmla="*/ 107 h 153"/>
                <a:gd name="T2" fmla="*/ 57 w 135"/>
                <a:gd name="T3" fmla="*/ 137 h 153"/>
                <a:gd name="T4" fmla="*/ 30 w 135"/>
                <a:gd name="T5" fmla="*/ 107 h 153"/>
                <a:gd name="T6" fmla="*/ 53 w 135"/>
                <a:gd name="T7" fmla="*/ 79 h 153"/>
                <a:gd name="T8" fmla="*/ 87 w 135"/>
                <a:gd name="T9" fmla="*/ 65 h 153"/>
                <a:gd name="T10" fmla="*/ 87 w 135"/>
                <a:gd name="T11" fmla="*/ 107 h 153"/>
                <a:gd name="T12" fmla="*/ 114 w 135"/>
                <a:gd name="T13" fmla="*/ 39 h 153"/>
                <a:gd name="T14" fmla="*/ 65 w 135"/>
                <a:gd name="T15" fmla="*/ 0 h 153"/>
                <a:gd name="T16" fmla="*/ 5 w 135"/>
                <a:gd name="T17" fmla="*/ 34 h 153"/>
                <a:gd name="T18" fmla="*/ 22 w 135"/>
                <a:gd name="T19" fmla="*/ 48 h 153"/>
                <a:gd name="T20" fmla="*/ 31 w 135"/>
                <a:gd name="T21" fmla="*/ 39 h 153"/>
                <a:gd name="T22" fmla="*/ 62 w 135"/>
                <a:gd name="T23" fmla="*/ 10 h 153"/>
                <a:gd name="T24" fmla="*/ 87 w 135"/>
                <a:gd name="T25" fmla="*/ 40 h 153"/>
                <a:gd name="T26" fmla="*/ 87 w 135"/>
                <a:gd name="T27" fmla="*/ 53 h 153"/>
                <a:gd name="T28" fmla="*/ 27 w 135"/>
                <a:gd name="T29" fmla="*/ 75 h 153"/>
                <a:gd name="T30" fmla="*/ 0 w 135"/>
                <a:gd name="T31" fmla="*/ 111 h 153"/>
                <a:gd name="T32" fmla="*/ 43 w 135"/>
                <a:gd name="T33" fmla="*/ 153 h 153"/>
                <a:gd name="T34" fmla="*/ 87 w 135"/>
                <a:gd name="T35" fmla="*/ 135 h 153"/>
                <a:gd name="T36" fmla="*/ 90 w 135"/>
                <a:gd name="T37" fmla="*/ 153 h 153"/>
                <a:gd name="T38" fmla="*/ 135 w 135"/>
                <a:gd name="T39" fmla="*/ 146 h 153"/>
                <a:gd name="T40" fmla="*/ 135 w 135"/>
                <a:gd name="T41" fmla="*/ 138 h 153"/>
                <a:gd name="T42" fmla="*/ 123 w 135"/>
                <a:gd name="T43" fmla="*/ 137 h 153"/>
                <a:gd name="T44" fmla="*/ 114 w 135"/>
                <a:gd name="T45" fmla="*/ 121 h 153"/>
                <a:gd name="T46" fmla="*/ 114 w 135"/>
                <a:gd name="T47" fmla="*/ 3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53">
                  <a:moveTo>
                    <a:pt x="87" y="107"/>
                  </a:moveTo>
                  <a:cubicBezTo>
                    <a:pt x="87" y="131"/>
                    <a:pt x="69" y="137"/>
                    <a:pt x="57" y="137"/>
                  </a:cubicBezTo>
                  <a:cubicBezTo>
                    <a:pt x="39" y="137"/>
                    <a:pt x="30" y="124"/>
                    <a:pt x="30" y="107"/>
                  </a:cubicBezTo>
                  <a:cubicBezTo>
                    <a:pt x="30" y="93"/>
                    <a:pt x="36" y="85"/>
                    <a:pt x="53" y="79"/>
                  </a:cubicBezTo>
                  <a:cubicBezTo>
                    <a:pt x="65" y="75"/>
                    <a:pt x="81" y="69"/>
                    <a:pt x="87" y="65"/>
                  </a:cubicBezTo>
                  <a:lnTo>
                    <a:pt x="87" y="107"/>
                  </a:lnTo>
                  <a:close/>
                  <a:moveTo>
                    <a:pt x="114" y="39"/>
                  </a:moveTo>
                  <a:cubicBezTo>
                    <a:pt x="114" y="22"/>
                    <a:pt x="110" y="0"/>
                    <a:pt x="65" y="0"/>
                  </a:cubicBezTo>
                  <a:cubicBezTo>
                    <a:pt x="32" y="0"/>
                    <a:pt x="5" y="17"/>
                    <a:pt x="5" y="34"/>
                  </a:cubicBezTo>
                  <a:cubicBezTo>
                    <a:pt x="5" y="43"/>
                    <a:pt x="16" y="48"/>
                    <a:pt x="22" y="48"/>
                  </a:cubicBezTo>
                  <a:cubicBezTo>
                    <a:pt x="28" y="48"/>
                    <a:pt x="30" y="45"/>
                    <a:pt x="31" y="39"/>
                  </a:cubicBezTo>
                  <a:cubicBezTo>
                    <a:pt x="38" y="17"/>
                    <a:pt x="50" y="10"/>
                    <a:pt x="62" y="10"/>
                  </a:cubicBezTo>
                  <a:cubicBezTo>
                    <a:pt x="74" y="10"/>
                    <a:pt x="87" y="16"/>
                    <a:pt x="87" y="40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0" y="60"/>
                    <a:pt x="51" y="68"/>
                    <a:pt x="27" y="75"/>
                  </a:cubicBezTo>
                  <a:cubicBezTo>
                    <a:pt x="6" y="82"/>
                    <a:pt x="0" y="97"/>
                    <a:pt x="0" y="111"/>
                  </a:cubicBezTo>
                  <a:cubicBezTo>
                    <a:pt x="0" y="133"/>
                    <a:pt x="15" y="153"/>
                    <a:pt x="43" y="153"/>
                  </a:cubicBezTo>
                  <a:cubicBezTo>
                    <a:pt x="61" y="152"/>
                    <a:pt x="77" y="141"/>
                    <a:pt x="87" y="135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15" y="136"/>
                    <a:pt x="114" y="133"/>
                    <a:pt x="114" y="121"/>
                  </a:cubicBezTo>
                  <a:lnTo>
                    <a:pt x="114" y="3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>
              <a:off x="742" y="1980"/>
              <a:ext cx="379" cy="516"/>
            </a:xfrm>
            <a:custGeom>
              <a:avLst/>
              <a:gdLst>
                <a:gd name="T0" fmla="*/ 0 w 159"/>
                <a:gd name="T1" fmla="*/ 0 h 219"/>
                <a:gd name="T2" fmla="*/ 0 w 159"/>
                <a:gd name="T3" fmla="*/ 9 h 219"/>
                <a:gd name="T4" fmla="*/ 22 w 159"/>
                <a:gd name="T5" fmla="*/ 25 h 219"/>
                <a:gd name="T6" fmla="*/ 69 w 159"/>
                <a:gd name="T7" fmla="*/ 144 h 219"/>
                <a:gd name="T8" fmla="*/ 72 w 159"/>
                <a:gd name="T9" fmla="*/ 159 h 219"/>
                <a:gd name="T10" fmla="*/ 64 w 159"/>
                <a:gd name="T11" fmla="*/ 184 h 219"/>
                <a:gd name="T12" fmla="*/ 51 w 159"/>
                <a:gd name="T13" fmla="*/ 197 h 219"/>
                <a:gd name="T14" fmla="*/ 40 w 159"/>
                <a:gd name="T15" fmla="*/ 191 h 219"/>
                <a:gd name="T16" fmla="*/ 31 w 159"/>
                <a:gd name="T17" fmla="*/ 186 h 219"/>
                <a:gd name="T18" fmla="*/ 18 w 159"/>
                <a:gd name="T19" fmla="*/ 203 h 219"/>
                <a:gd name="T20" fmla="*/ 39 w 159"/>
                <a:gd name="T21" fmla="*/ 219 h 219"/>
                <a:gd name="T22" fmla="*/ 81 w 159"/>
                <a:gd name="T23" fmla="*/ 171 h 219"/>
                <a:gd name="T24" fmla="*/ 137 w 159"/>
                <a:gd name="T25" fmla="*/ 24 h 219"/>
                <a:gd name="T26" fmla="*/ 159 w 159"/>
                <a:gd name="T27" fmla="*/ 9 h 219"/>
                <a:gd name="T28" fmla="*/ 159 w 159"/>
                <a:gd name="T29" fmla="*/ 0 h 219"/>
                <a:gd name="T30" fmla="*/ 101 w 159"/>
                <a:gd name="T31" fmla="*/ 0 h 219"/>
                <a:gd name="T32" fmla="*/ 101 w 159"/>
                <a:gd name="T33" fmla="*/ 9 h 219"/>
                <a:gd name="T34" fmla="*/ 117 w 159"/>
                <a:gd name="T35" fmla="*/ 11 h 219"/>
                <a:gd name="T36" fmla="*/ 121 w 159"/>
                <a:gd name="T37" fmla="*/ 21 h 219"/>
                <a:gd name="T38" fmla="*/ 88 w 159"/>
                <a:gd name="T39" fmla="*/ 119 h 219"/>
                <a:gd name="T40" fmla="*/ 87 w 159"/>
                <a:gd name="T41" fmla="*/ 119 h 219"/>
                <a:gd name="T42" fmla="*/ 51 w 159"/>
                <a:gd name="T43" fmla="*/ 19 h 219"/>
                <a:gd name="T44" fmla="*/ 55 w 159"/>
                <a:gd name="T45" fmla="*/ 10 h 219"/>
                <a:gd name="T46" fmla="*/ 68 w 159"/>
                <a:gd name="T47" fmla="*/ 9 h 219"/>
                <a:gd name="T48" fmla="*/ 68 w 159"/>
                <a:gd name="T49" fmla="*/ 0 h 219"/>
                <a:gd name="T50" fmla="*/ 0 w 159"/>
                <a:gd name="T5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" h="21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10"/>
                    <a:pt x="17" y="11"/>
                    <a:pt x="22" y="25"/>
                  </a:cubicBezTo>
                  <a:cubicBezTo>
                    <a:pt x="37" y="60"/>
                    <a:pt x="62" y="124"/>
                    <a:pt x="69" y="144"/>
                  </a:cubicBezTo>
                  <a:cubicBezTo>
                    <a:pt x="71" y="149"/>
                    <a:pt x="72" y="154"/>
                    <a:pt x="72" y="159"/>
                  </a:cubicBezTo>
                  <a:cubicBezTo>
                    <a:pt x="72" y="166"/>
                    <a:pt x="69" y="175"/>
                    <a:pt x="64" y="184"/>
                  </a:cubicBezTo>
                  <a:cubicBezTo>
                    <a:pt x="60" y="194"/>
                    <a:pt x="55" y="197"/>
                    <a:pt x="51" y="197"/>
                  </a:cubicBezTo>
                  <a:cubicBezTo>
                    <a:pt x="48" y="197"/>
                    <a:pt x="46" y="196"/>
                    <a:pt x="40" y="191"/>
                  </a:cubicBezTo>
                  <a:cubicBezTo>
                    <a:pt x="37" y="188"/>
                    <a:pt x="35" y="186"/>
                    <a:pt x="31" y="186"/>
                  </a:cubicBezTo>
                  <a:cubicBezTo>
                    <a:pt x="26" y="186"/>
                    <a:pt x="18" y="194"/>
                    <a:pt x="18" y="203"/>
                  </a:cubicBezTo>
                  <a:cubicBezTo>
                    <a:pt x="18" y="210"/>
                    <a:pt x="27" y="219"/>
                    <a:pt x="39" y="219"/>
                  </a:cubicBezTo>
                  <a:cubicBezTo>
                    <a:pt x="51" y="219"/>
                    <a:pt x="66" y="215"/>
                    <a:pt x="81" y="171"/>
                  </a:cubicBezTo>
                  <a:cubicBezTo>
                    <a:pt x="100" y="118"/>
                    <a:pt x="127" y="45"/>
                    <a:pt x="137" y="24"/>
                  </a:cubicBezTo>
                  <a:cubicBezTo>
                    <a:pt x="142" y="12"/>
                    <a:pt x="144" y="10"/>
                    <a:pt x="159" y="9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22" y="11"/>
                    <a:pt x="123" y="15"/>
                    <a:pt x="121" y="21"/>
                  </a:cubicBezTo>
                  <a:cubicBezTo>
                    <a:pt x="117" y="39"/>
                    <a:pt x="101" y="84"/>
                    <a:pt x="88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74" y="83"/>
                    <a:pt x="62" y="51"/>
                    <a:pt x="51" y="19"/>
                  </a:cubicBezTo>
                  <a:cubicBezTo>
                    <a:pt x="49" y="14"/>
                    <a:pt x="48" y="11"/>
                    <a:pt x="55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gray">
            <a:xfrm>
              <a:off x="1121" y="1973"/>
              <a:ext cx="304" cy="359"/>
            </a:xfrm>
            <a:custGeom>
              <a:avLst/>
              <a:gdLst>
                <a:gd name="T0" fmla="*/ 129 w 129"/>
                <a:gd name="T1" fmla="*/ 60 h 153"/>
                <a:gd name="T2" fmla="*/ 69 w 129"/>
                <a:gd name="T3" fmla="*/ 0 h 153"/>
                <a:gd name="T4" fmla="*/ 0 w 129"/>
                <a:gd name="T5" fmla="*/ 78 h 153"/>
                <a:gd name="T6" fmla="*/ 69 w 129"/>
                <a:gd name="T7" fmla="*/ 153 h 153"/>
                <a:gd name="T8" fmla="*/ 124 w 129"/>
                <a:gd name="T9" fmla="*/ 120 h 153"/>
                <a:gd name="T10" fmla="*/ 114 w 129"/>
                <a:gd name="T11" fmla="*/ 115 h 153"/>
                <a:gd name="T12" fmla="*/ 75 w 129"/>
                <a:gd name="T13" fmla="*/ 138 h 153"/>
                <a:gd name="T14" fmla="*/ 31 w 129"/>
                <a:gd name="T15" fmla="*/ 71 h 153"/>
                <a:gd name="T16" fmla="*/ 117 w 129"/>
                <a:gd name="T17" fmla="*/ 71 h 153"/>
                <a:gd name="T18" fmla="*/ 129 w 129"/>
                <a:gd name="T19" fmla="*/ 60 h 153"/>
                <a:gd name="T20" fmla="*/ 98 w 129"/>
                <a:gd name="T21" fmla="*/ 50 h 153"/>
                <a:gd name="T22" fmla="*/ 88 w 129"/>
                <a:gd name="T23" fmla="*/ 60 h 153"/>
                <a:gd name="T24" fmla="*/ 32 w 129"/>
                <a:gd name="T25" fmla="*/ 60 h 153"/>
                <a:gd name="T26" fmla="*/ 67 w 129"/>
                <a:gd name="T27" fmla="*/ 10 h 153"/>
                <a:gd name="T28" fmla="*/ 98 w 129"/>
                <a:gd name="T29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53">
                  <a:moveTo>
                    <a:pt x="129" y="60"/>
                  </a:moveTo>
                  <a:cubicBezTo>
                    <a:pt x="129" y="42"/>
                    <a:pt x="124" y="0"/>
                    <a:pt x="69" y="0"/>
                  </a:cubicBezTo>
                  <a:cubicBezTo>
                    <a:pt x="22" y="0"/>
                    <a:pt x="0" y="33"/>
                    <a:pt x="0" y="78"/>
                  </a:cubicBezTo>
                  <a:cubicBezTo>
                    <a:pt x="0" y="125"/>
                    <a:pt x="21" y="153"/>
                    <a:pt x="69" y="153"/>
                  </a:cubicBezTo>
                  <a:cubicBezTo>
                    <a:pt x="98" y="152"/>
                    <a:pt x="115" y="139"/>
                    <a:pt x="124" y="12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06" y="128"/>
                    <a:pt x="95" y="138"/>
                    <a:pt x="75" y="138"/>
                  </a:cubicBezTo>
                  <a:cubicBezTo>
                    <a:pt x="38" y="138"/>
                    <a:pt x="31" y="102"/>
                    <a:pt x="31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4" y="71"/>
                    <a:pt x="129" y="70"/>
                    <a:pt x="129" y="60"/>
                  </a:cubicBezTo>
                  <a:close/>
                  <a:moveTo>
                    <a:pt x="98" y="50"/>
                  </a:moveTo>
                  <a:cubicBezTo>
                    <a:pt x="98" y="56"/>
                    <a:pt x="96" y="60"/>
                    <a:pt x="8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48"/>
                    <a:pt x="36" y="10"/>
                    <a:pt x="67" y="10"/>
                  </a:cubicBezTo>
                  <a:cubicBezTo>
                    <a:pt x="95" y="10"/>
                    <a:pt x="98" y="39"/>
                    <a:pt x="98" y="5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gray">
            <a:xfrm>
              <a:off x="1470" y="1973"/>
              <a:ext cx="252" cy="351"/>
            </a:xfrm>
            <a:custGeom>
              <a:avLst/>
              <a:gdLst>
                <a:gd name="T0" fmla="*/ 46 w 104"/>
                <a:gd name="T1" fmla="*/ 0 h 149"/>
                <a:gd name="T2" fmla="*/ 0 w 104"/>
                <a:gd name="T3" fmla="*/ 7 h 149"/>
                <a:gd name="T4" fmla="*/ 0 w 104"/>
                <a:gd name="T5" fmla="*/ 15 h 149"/>
                <a:gd name="T6" fmla="*/ 12 w 104"/>
                <a:gd name="T7" fmla="*/ 16 h 149"/>
                <a:gd name="T8" fmla="*/ 21 w 104"/>
                <a:gd name="T9" fmla="*/ 30 h 149"/>
                <a:gd name="T10" fmla="*/ 21 w 104"/>
                <a:gd name="T11" fmla="*/ 149 h 149"/>
                <a:gd name="T12" fmla="*/ 49 w 104"/>
                <a:gd name="T13" fmla="*/ 149 h 149"/>
                <a:gd name="T14" fmla="*/ 49 w 104"/>
                <a:gd name="T15" fmla="*/ 54 h 149"/>
                <a:gd name="T16" fmla="*/ 66 w 104"/>
                <a:gd name="T17" fmla="*/ 23 h 149"/>
                <a:gd name="T18" fmla="*/ 85 w 104"/>
                <a:gd name="T19" fmla="*/ 30 h 149"/>
                <a:gd name="T20" fmla="*/ 91 w 104"/>
                <a:gd name="T21" fmla="*/ 31 h 149"/>
                <a:gd name="T22" fmla="*/ 104 w 104"/>
                <a:gd name="T23" fmla="*/ 14 h 149"/>
                <a:gd name="T24" fmla="*/ 89 w 104"/>
                <a:gd name="T25" fmla="*/ 0 h 149"/>
                <a:gd name="T26" fmla="*/ 49 w 104"/>
                <a:gd name="T27" fmla="*/ 24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7"/>
                    <a:pt x="21" y="19"/>
                    <a:pt x="21" y="30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31"/>
                    <a:pt x="59" y="23"/>
                    <a:pt x="66" y="23"/>
                  </a:cubicBezTo>
                  <a:cubicBezTo>
                    <a:pt x="71" y="23"/>
                    <a:pt x="76" y="25"/>
                    <a:pt x="85" y="30"/>
                  </a:cubicBezTo>
                  <a:cubicBezTo>
                    <a:pt x="87" y="31"/>
                    <a:pt x="89" y="31"/>
                    <a:pt x="91" y="31"/>
                  </a:cubicBezTo>
                  <a:cubicBezTo>
                    <a:pt x="98" y="31"/>
                    <a:pt x="104" y="24"/>
                    <a:pt x="104" y="14"/>
                  </a:cubicBezTo>
                  <a:cubicBezTo>
                    <a:pt x="104" y="8"/>
                    <a:pt x="100" y="0"/>
                    <a:pt x="89" y="0"/>
                  </a:cubicBezTo>
                  <a:cubicBezTo>
                    <a:pt x="78" y="0"/>
                    <a:pt x="69" y="6"/>
                    <a:pt x="49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gray">
            <a:xfrm>
              <a:off x="2360" y="1973"/>
              <a:ext cx="245" cy="351"/>
            </a:xfrm>
            <a:custGeom>
              <a:avLst/>
              <a:gdLst>
                <a:gd name="T0" fmla="*/ 46 w 104"/>
                <a:gd name="T1" fmla="*/ 0 h 149"/>
                <a:gd name="T2" fmla="*/ 49 w 104"/>
                <a:gd name="T3" fmla="*/ 24 h 149"/>
                <a:gd name="T4" fmla="*/ 89 w 104"/>
                <a:gd name="T5" fmla="*/ 0 h 149"/>
                <a:gd name="T6" fmla="*/ 104 w 104"/>
                <a:gd name="T7" fmla="*/ 15 h 149"/>
                <a:gd name="T8" fmla="*/ 91 w 104"/>
                <a:gd name="T9" fmla="*/ 31 h 149"/>
                <a:gd name="T10" fmla="*/ 85 w 104"/>
                <a:gd name="T11" fmla="*/ 30 h 149"/>
                <a:gd name="T12" fmla="*/ 66 w 104"/>
                <a:gd name="T13" fmla="*/ 23 h 149"/>
                <a:gd name="T14" fmla="*/ 49 w 104"/>
                <a:gd name="T15" fmla="*/ 54 h 149"/>
                <a:gd name="T16" fmla="*/ 49 w 104"/>
                <a:gd name="T17" fmla="*/ 149 h 149"/>
                <a:gd name="T18" fmla="*/ 21 w 104"/>
                <a:gd name="T19" fmla="*/ 149 h 149"/>
                <a:gd name="T20" fmla="*/ 21 w 104"/>
                <a:gd name="T21" fmla="*/ 30 h 149"/>
                <a:gd name="T22" fmla="*/ 12 w 104"/>
                <a:gd name="T23" fmla="*/ 16 h 149"/>
                <a:gd name="T24" fmla="*/ 0 w 104"/>
                <a:gd name="T25" fmla="*/ 15 h 149"/>
                <a:gd name="T26" fmla="*/ 0 w 104"/>
                <a:gd name="T27" fmla="*/ 7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69" y="7"/>
                    <a:pt x="78" y="0"/>
                    <a:pt x="89" y="0"/>
                  </a:cubicBezTo>
                  <a:cubicBezTo>
                    <a:pt x="100" y="0"/>
                    <a:pt x="104" y="8"/>
                    <a:pt x="104" y="15"/>
                  </a:cubicBezTo>
                  <a:cubicBezTo>
                    <a:pt x="104" y="24"/>
                    <a:pt x="98" y="31"/>
                    <a:pt x="91" y="31"/>
                  </a:cubicBezTo>
                  <a:cubicBezTo>
                    <a:pt x="89" y="31"/>
                    <a:pt x="87" y="31"/>
                    <a:pt x="85" y="30"/>
                  </a:cubicBezTo>
                  <a:cubicBezTo>
                    <a:pt x="76" y="25"/>
                    <a:pt x="71" y="23"/>
                    <a:pt x="66" y="23"/>
                  </a:cubicBezTo>
                  <a:cubicBezTo>
                    <a:pt x="59" y="23"/>
                    <a:pt x="49" y="31"/>
                    <a:pt x="49" y="54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9"/>
                    <a:pt x="20" y="18"/>
                    <a:pt x="1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gray">
            <a:xfrm>
              <a:off x="1893" y="1823"/>
              <a:ext cx="423" cy="508"/>
            </a:xfrm>
            <a:custGeom>
              <a:avLst/>
              <a:gdLst>
                <a:gd name="T0" fmla="*/ 174 w 179"/>
                <a:gd name="T1" fmla="*/ 12 h 215"/>
                <a:gd name="T2" fmla="*/ 111 w 179"/>
                <a:gd name="T3" fmla="*/ 0 h 215"/>
                <a:gd name="T4" fmla="*/ 27 w 179"/>
                <a:gd name="T5" fmla="*/ 31 h 215"/>
                <a:gd name="T6" fmla="*/ 0 w 179"/>
                <a:gd name="T7" fmla="*/ 109 h 215"/>
                <a:gd name="T8" fmla="*/ 28 w 179"/>
                <a:gd name="T9" fmla="*/ 190 h 215"/>
                <a:gd name="T10" fmla="*/ 109 w 179"/>
                <a:gd name="T11" fmla="*/ 215 h 215"/>
                <a:gd name="T12" fmla="*/ 175 w 179"/>
                <a:gd name="T13" fmla="*/ 201 h 215"/>
                <a:gd name="T14" fmla="*/ 179 w 179"/>
                <a:gd name="T15" fmla="*/ 151 h 215"/>
                <a:gd name="T16" fmla="*/ 170 w 179"/>
                <a:gd name="T17" fmla="*/ 151 h 215"/>
                <a:gd name="T18" fmla="*/ 108 w 179"/>
                <a:gd name="T19" fmla="*/ 205 h 215"/>
                <a:gd name="T20" fmla="*/ 33 w 179"/>
                <a:gd name="T21" fmla="*/ 108 h 215"/>
                <a:gd name="T22" fmla="*/ 108 w 179"/>
                <a:gd name="T23" fmla="*/ 10 h 215"/>
                <a:gd name="T24" fmla="*/ 165 w 179"/>
                <a:gd name="T25" fmla="*/ 58 h 215"/>
                <a:gd name="T26" fmla="*/ 174 w 179"/>
                <a:gd name="T27" fmla="*/ 58 h 215"/>
                <a:gd name="T28" fmla="*/ 174 w 179"/>
                <a:gd name="T29" fmla="*/ 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215">
                  <a:moveTo>
                    <a:pt x="174" y="12"/>
                  </a:moveTo>
                  <a:cubicBezTo>
                    <a:pt x="161" y="5"/>
                    <a:pt x="138" y="0"/>
                    <a:pt x="111" y="0"/>
                  </a:cubicBezTo>
                  <a:cubicBezTo>
                    <a:pt x="74" y="0"/>
                    <a:pt x="45" y="11"/>
                    <a:pt x="27" y="31"/>
                  </a:cubicBezTo>
                  <a:cubicBezTo>
                    <a:pt x="10" y="50"/>
                    <a:pt x="0" y="75"/>
                    <a:pt x="0" y="109"/>
                  </a:cubicBezTo>
                  <a:cubicBezTo>
                    <a:pt x="0" y="144"/>
                    <a:pt x="10" y="172"/>
                    <a:pt x="28" y="190"/>
                  </a:cubicBezTo>
                  <a:cubicBezTo>
                    <a:pt x="47" y="208"/>
                    <a:pt x="76" y="215"/>
                    <a:pt x="109" y="215"/>
                  </a:cubicBezTo>
                  <a:cubicBezTo>
                    <a:pt x="133" y="215"/>
                    <a:pt x="161" y="209"/>
                    <a:pt x="175" y="201"/>
                  </a:cubicBezTo>
                  <a:cubicBezTo>
                    <a:pt x="179" y="151"/>
                    <a:pt x="179" y="151"/>
                    <a:pt x="179" y="151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62" y="182"/>
                    <a:pt x="147" y="205"/>
                    <a:pt x="108" y="205"/>
                  </a:cubicBezTo>
                  <a:cubicBezTo>
                    <a:pt x="46" y="205"/>
                    <a:pt x="33" y="144"/>
                    <a:pt x="33" y="108"/>
                  </a:cubicBezTo>
                  <a:cubicBezTo>
                    <a:pt x="33" y="59"/>
                    <a:pt x="53" y="10"/>
                    <a:pt x="108" y="10"/>
                  </a:cubicBezTo>
                  <a:cubicBezTo>
                    <a:pt x="139" y="10"/>
                    <a:pt x="160" y="23"/>
                    <a:pt x="165" y="58"/>
                  </a:cubicBezTo>
                  <a:cubicBezTo>
                    <a:pt x="174" y="58"/>
                    <a:pt x="174" y="58"/>
                    <a:pt x="174" y="58"/>
                  </a:cubicBezTo>
                  <a:lnTo>
                    <a:pt x="174" y="1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gray">
            <a:xfrm>
              <a:off x="2620" y="1973"/>
              <a:ext cx="334" cy="359"/>
            </a:xfrm>
            <a:custGeom>
              <a:avLst/>
              <a:gdLst>
                <a:gd name="T0" fmla="*/ 72 w 143"/>
                <a:gd name="T1" fmla="*/ 0 h 153"/>
                <a:gd name="T2" fmla="*/ 0 w 143"/>
                <a:gd name="T3" fmla="*/ 77 h 153"/>
                <a:gd name="T4" fmla="*/ 72 w 143"/>
                <a:gd name="T5" fmla="*/ 153 h 153"/>
                <a:gd name="T6" fmla="*/ 143 w 143"/>
                <a:gd name="T7" fmla="*/ 77 h 153"/>
                <a:gd name="T8" fmla="*/ 72 w 143"/>
                <a:gd name="T9" fmla="*/ 0 h 153"/>
                <a:gd name="T10" fmla="*/ 31 w 143"/>
                <a:gd name="T11" fmla="*/ 77 h 153"/>
                <a:gd name="T12" fmla="*/ 72 w 143"/>
                <a:gd name="T13" fmla="*/ 11 h 153"/>
                <a:gd name="T14" fmla="*/ 112 w 143"/>
                <a:gd name="T15" fmla="*/ 77 h 153"/>
                <a:gd name="T16" fmla="*/ 72 w 143"/>
                <a:gd name="T17" fmla="*/ 143 h 153"/>
                <a:gd name="T18" fmla="*/ 31 w 143"/>
                <a:gd name="T1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53">
                  <a:moveTo>
                    <a:pt x="72" y="0"/>
                  </a:moveTo>
                  <a:cubicBezTo>
                    <a:pt x="24" y="0"/>
                    <a:pt x="0" y="28"/>
                    <a:pt x="0" y="77"/>
                  </a:cubicBezTo>
                  <a:cubicBezTo>
                    <a:pt x="0" y="125"/>
                    <a:pt x="24" y="153"/>
                    <a:pt x="72" y="153"/>
                  </a:cubicBezTo>
                  <a:cubicBezTo>
                    <a:pt x="120" y="153"/>
                    <a:pt x="143" y="125"/>
                    <a:pt x="143" y="77"/>
                  </a:cubicBezTo>
                  <a:cubicBezTo>
                    <a:pt x="143" y="28"/>
                    <a:pt x="120" y="0"/>
                    <a:pt x="72" y="0"/>
                  </a:cubicBezTo>
                  <a:close/>
                  <a:moveTo>
                    <a:pt x="31" y="77"/>
                  </a:moveTo>
                  <a:cubicBezTo>
                    <a:pt x="31" y="36"/>
                    <a:pt x="44" y="11"/>
                    <a:pt x="72" y="11"/>
                  </a:cubicBezTo>
                  <a:cubicBezTo>
                    <a:pt x="99" y="11"/>
                    <a:pt x="112" y="36"/>
                    <a:pt x="112" y="77"/>
                  </a:cubicBezTo>
                  <a:cubicBezTo>
                    <a:pt x="112" y="118"/>
                    <a:pt x="99" y="143"/>
                    <a:pt x="72" y="143"/>
                  </a:cubicBezTo>
                  <a:cubicBezTo>
                    <a:pt x="44" y="143"/>
                    <a:pt x="31" y="118"/>
                    <a:pt x="31" y="77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gray">
            <a:xfrm>
              <a:off x="2999" y="1973"/>
              <a:ext cx="379" cy="516"/>
            </a:xfrm>
            <a:custGeom>
              <a:avLst/>
              <a:gdLst>
                <a:gd name="T0" fmla="*/ 49 w 158"/>
                <a:gd name="T1" fmla="*/ 54 h 221"/>
                <a:gd name="T2" fmla="*/ 53 w 158"/>
                <a:gd name="T3" fmla="*/ 37 h 221"/>
                <a:gd name="T4" fmla="*/ 88 w 158"/>
                <a:gd name="T5" fmla="*/ 16 h 221"/>
                <a:gd name="T6" fmla="*/ 127 w 158"/>
                <a:gd name="T7" fmla="*/ 75 h 221"/>
                <a:gd name="T8" fmla="*/ 83 w 158"/>
                <a:gd name="T9" fmla="*/ 143 h 221"/>
                <a:gd name="T10" fmla="*/ 51 w 158"/>
                <a:gd name="T11" fmla="*/ 121 h 221"/>
                <a:gd name="T12" fmla="*/ 49 w 158"/>
                <a:gd name="T13" fmla="*/ 103 h 221"/>
                <a:gd name="T14" fmla="*/ 49 w 158"/>
                <a:gd name="T15" fmla="*/ 54 h 221"/>
                <a:gd name="T16" fmla="*/ 0 w 158"/>
                <a:gd name="T17" fmla="*/ 7 h 221"/>
                <a:gd name="T18" fmla="*/ 0 w 158"/>
                <a:gd name="T19" fmla="*/ 15 h 221"/>
                <a:gd name="T20" fmla="*/ 11 w 158"/>
                <a:gd name="T21" fmla="*/ 16 h 221"/>
                <a:gd name="T22" fmla="*/ 21 w 158"/>
                <a:gd name="T23" fmla="*/ 30 h 221"/>
                <a:gd name="T24" fmla="*/ 21 w 158"/>
                <a:gd name="T25" fmla="*/ 221 h 221"/>
                <a:gd name="T26" fmla="*/ 49 w 158"/>
                <a:gd name="T27" fmla="*/ 221 h 221"/>
                <a:gd name="T28" fmla="*/ 49 w 158"/>
                <a:gd name="T29" fmla="*/ 146 h 221"/>
                <a:gd name="T30" fmla="*/ 83 w 158"/>
                <a:gd name="T31" fmla="*/ 153 h 221"/>
                <a:gd name="T32" fmla="*/ 158 w 158"/>
                <a:gd name="T33" fmla="*/ 73 h 221"/>
                <a:gd name="T34" fmla="*/ 100 w 158"/>
                <a:gd name="T35" fmla="*/ 0 h 221"/>
                <a:gd name="T36" fmla="*/ 49 w 158"/>
                <a:gd name="T37" fmla="*/ 22 h 221"/>
                <a:gd name="T38" fmla="*/ 45 w 158"/>
                <a:gd name="T39" fmla="*/ 0 h 221"/>
                <a:gd name="T40" fmla="*/ 0 w 158"/>
                <a:gd name="T41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21">
                  <a:moveTo>
                    <a:pt x="49" y="54"/>
                  </a:moveTo>
                  <a:cubicBezTo>
                    <a:pt x="49" y="47"/>
                    <a:pt x="50" y="42"/>
                    <a:pt x="53" y="37"/>
                  </a:cubicBezTo>
                  <a:cubicBezTo>
                    <a:pt x="60" y="23"/>
                    <a:pt x="72" y="16"/>
                    <a:pt x="88" y="16"/>
                  </a:cubicBezTo>
                  <a:cubicBezTo>
                    <a:pt x="100" y="16"/>
                    <a:pt x="127" y="24"/>
                    <a:pt x="127" y="75"/>
                  </a:cubicBezTo>
                  <a:cubicBezTo>
                    <a:pt x="127" y="119"/>
                    <a:pt x="113" y="143"/>
                    <a:pt x="83" y="143"/>
                  </a:cubicBezTo>
                  <a:cubicBezTo>
                    <a:pt x="68" y="143"/>
                    <a:pt x="56" y="135"/>
                    <a:pt x="51" y="121"/>
                  </a:cubicBezTo>
                  <a:cubicBezTo>
                    <a:pt x="49" y="116"/>
                    <a:pt x="49" y="110"/>
                    <a:pt x="49" y="103"/>
                  </a:cubicBezTo>
                  <a:lnTo>
                    <a:pt x="49" y="54"/>
                  </a:lnTo>
                  <a:close/>
                  <a:moveTo>
                    <a:pt x="0" y="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ubicBezTo>
                    <a:pt x="21" y="221"/>
                    <a:pt x="21" y="221"/>
                    <a:pt x="21" y="221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55" y="150"/>
                    <a:pt x="69" y="153"/>
                    <a:pt x="83" y="153"/>
                  </a:cubicBezTo>
                  <a:cubicBezTo>
                    <a:pt x="123" y="153"/>
                    <a:pt x="158" y="135"/>
                    <a:pt x="158" y="73"/>
                  </a:cubicBezTo>
                  <a:cubicBezTo>
                    <a:pt x="158" y="52"/>
                    <a:pt x="154" y="0"/>
                    <a:pt x="100" y="0"/>
                  </a:cubicBezTo>
                  <a:cubicBezTo>
                    <a:pt x="78" y="0"/>
                    <a:pt x="61" y="15"/>
                    <a:pt x="49" y="22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gray">
            <a:xfrm>
              <a:off x="5478" y="1973"/>
              <a:ext cx="304" cy="359"/>
            </a:xfrm>
            <a:custGeom>
              <a:avLst/>
              <a:gdLst>
                <a:gd name="T0" fmla="*/ 116 w 128"/>
                <a:gd name="T1" fmla="*/ 71 h 154"/>
                <a:gd name="T2" fmla="*/ 31 w 128"/>
                <a:gd name="T3" fmla="*/ 71 h 154"/>
                <a:gd name="T4" fmla="*/ 74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8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6 w 128"/>
                <a:gd name="T19" fmla="*/ 71 h 154"/>
                <a:gd name="T20" fmla="*/ 31 w 128"/>
                <a:gd name="T21" fmla="*/ 60 h 154"/>
                <a:gd name="T22" fmla="*/ 66 w 128"/>
                <a:gd name="T23" fmla="*/ 11 h 154"/>
                <a:gd name="T24" fmla="*/ 97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6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7" y="138"/>
                    <a:pt x="74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8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6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5" y="11"/>
                    <a:pt x="66" y="11"/>
                  </a:cubicBezTo>
                  <a:cubicBezTo>
                    <a:pt x="94" y="11"/>
                    <a:pt x="97" y="39"/>
                    <a:pt x="97" y="50"/>
                  </a:cubicBezTo>
                  <a:cubicBezTo>
                    <a:pt x="97" y="56"/>
                    <a:pt x="95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gray">
            <a:xfrm>
              <a:off x="4357" y="1973"/>
              <a:ext cx="304" cy="359"/>
            </a:xfrm>
            <a:custGeom>
              <a:avLst/>
              <a:gdLst>
                <a:gd name="T0" fmla="*/ 117 w 128"/>
                <a:gd name="T1" fmla="*/ 71 h 154"/>
                <a:gd name="T2" fmla="*/ 31 w 128"/>
                <a:gd name="T3" fmla="*/ 71 h 154"/>
                <a:gd name="T4" fmla="*/ 75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9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7 w 128"/>
                <a:gd name="T19" fmla="*/ 71 h 154"/>
                <a:gd name="T20" fmla="*/ 31 w 128"/>
                <a:gd name="T21" fmla="*/ 60 h 154"/>
                <a:gd name="T22" fmla="*/ 67 w 128"/>
                <a:gd name="T23" fmla="*/ 11 h 154"/>
                <a:gd name="T24" fmla="*/ 98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7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7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6" y="11"/>
                    <a:pt x="67" y="11"/>
                  </a:cubicBezTo>
                  <a:cubicBezTo>
                    <a:pt x="94" y="11"/>
                    <a:pt x="98" y="39"/>
                    <a:pt x="98" y="50"/>
                  </a:cubicBezTo>
                  <a:cubicBezTo>
                    <a:pt x="98" y="56"/>
                    <a:pt x="96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gray">
            <a:xfrm>
              <a:off x="3451" y="1823"/>
              <a:ext cx="319" cy="508"/>
            </a:xfrm>
            <a:custGeom>
              <a:avLst/>
              <a:gdLst>
                <a:gd name="T0" fmla="*/ 3 w 135"/>
                <a:gd name="T1" fmla="*/ 197 h 215"/>
                <a:gd name="T2" fmla="*/ 61 w 135"/>
                <a:gd name="T3" fmla="*/ 215 h 215"/>
                <a:gd name="T4" fmla="*/ 135 w 135"/>
                <a:gd name="T5" fmla="*/ 155 h 215"/>
                <a:gd name="T6" fmla="*/ 76 w 135"/>
                <a:gd name="T7" fmla="*/ 90 h 215"/>
                <a:gd name="T8" fmla="*/ 67 w 135"/>
                <a:gd name="T9" fmla="*/ 86 h 215"/>
                <a:gd name="T10" fmla="*/ 30 w 135"/>
                <a:gd name="T11" fmla="*/ 48 h 215"/>
                <a:gd name="T12" fmla="*/ 68 w 135"/>
                <a:gd name="T13" fmla="*/ 11 h 215"/>
                <a:gd name="T14" fmla="*/ 113 w 135"/>
                <a:gd name="T15" fmla="*/ 55 h 215"/>
                <a:gd name="T16" fmla="*/ 122 w 135"/>
                <a:gd name="T17" fmla="*/ 55 h 215"/>
                <a:gd name="T18" fmla="*/ 122 w 135"/>
                <a:gd name="T19" fmla="*/ 13 h 215"/>
                <a:gd name="T20" fmla="*/ 72 w 135"/>
                <a:gd name="T21" fmla="*/ 0 h 215"/>
                <a:gd name="T22" fmla="*/ 3 w 135"/>
                <a:gd name="T23" fmla="*/ 58 h 215"/>
                <a:gd name="T24" fmla="*/ 59 w 135"/>
                <a:gd name="T25" fmla="*/ 116 h 215"/>
                <a:gd name="T26" fmla="*/ 65 w 135"/>
                <a:gd name="T27" fmla="*/ 118 h 215"/>
                <a:gd name="T28" fmla="*/ 106 w 135"/>
                <a:gd name="T29" fmla="*/ 164 h 215"/>
                <a:gd name="T30" fmla="*/ 63 w 135"/>
                <a:gd name="T31" fmla="*/ 205 h 215"/>
                <a:gd name="T32" fmla="*/ 9 w 135"/>
                <a:gd name="T33" fmla="*/ 150 h 215"/>
                <a:gd name="T34" fmla="*/ 0 w 135"/>
                <a:gd name="T35" fmla="*/ 150 h 215"/>
                <a:gd name="T36" fmla="*/ 3 w 135"/>
                <a:gd name="T37" fmla="*/ 19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15">
                  <a:moveTo>
                    <a:pt x="3" y="197"/>
                  </a:moveTo>
                  <a:cubicBezTo>
                    <a:pt x="16" y="210"/>
                    <a:pt x="41" y="215"/>
                    <a:pt x="61" y="215"/>
                  </a:cubicBezTo>
                  <a:cubicBezTo>
                    <a:pt x="114" y="215"/>
                    <a:pt x="135" y="185"/>
                    <a:pt x="135" y="155"/>
                  </a:cubicBezTo>
                  <a:cubicBezTo>
                    <a:pt x="135" y="120"/>
                    <a:pt x="111" y="103"/>
                    <a:pt x="76" y="90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47" y="79"/>
                    <a:pt x="30" y="66"/>
                    <a:pt x="30" y="48"/>
                  </a:cubicBezTo>
                  <a:cubicBezTo>
                    <a:pt x="30" y="27"/>
                    <a:pt x="43" y="11"/>
                    <a:pt x="68" y="11"/>
                  </a:cubicBezTo>
                  <a:cubicBezTo>
                    <a:pt x="94" y="11"/>
                    <a:pt x="108" y="25"/>
                    <a:pt x="113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2" y="5"/>
                    <a:pt x="92" y="0"/>
                    <a:pt x="72" y="0"/>
                  </a:cubicBezTo>
                  <a:cubicBezTo>
                    <a:pt x="35" y="0"/>
                    <a:pt x="3" y="18"/>
                    <a:pt x="3" y="58"/>
                  </a:cubicBezTo>
                  <a:cubicBezTo>
                    <a:pt x="3" y="89"/>
                    <a:pt x="28" y="105"/>
                    <a:pt x="59" y="116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78" y="123"/>
                    <a:pt x="106" y="137"/>
                    <a:pt x="106" y="164"/>
                  </a:cubicBezTo>
                  <a:cubicBezTo>
                    <a:pt x="106" y="189"/>
                    <a:pt x="90" y="205"/>
                    <a:pt x="63" y="205"/>
                  </a:cubicBezTo>
                  <a:cubicBezTo>
                    <a:pt x="35" y="205"/>
                    <a:pt x="17" y="183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lnTo>
                    <a:pt x="3" y="19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gray">
            <a:xfrm>
              <a:off x="5129" y="1973"/>
              <a:ext cx="297" cy="359"/>
            </a:xfrm>
            <a:custGeom>
              <a:avLst/>
              <a:gdLst>
                <a:gd name="T0" fmla="*/ 31 w 124"/>
                <a:gd name="T1" fmla="*/ 73 h 154"/>
                <a:gd name="T2" fmla="*/ 75 w 124"/>
                <a:gd name="T3" fmla="*/ 138 h 154"/>
                <a:gd name="T4" fmla="*/ 113 w 124"/>
                <a:gd name="T5" fmla="*/ 115 h 154"/>
                <a:gd name="T6" fmla="*/ 123 w 124"/>
                <a:gd name="T7" fmla="*/ 120 h 154"/>
                <a:gd name="T8" fmla="*/ 69 w 124"/>
                <a:gd name="T9" fmla="*/ 153 h 154"/>
                <a:gd name="T10" fmla="*/ 0 w 124"/>
                <a:gd name="T11" fmla="*/ 78 h 154"/>
                <a:gd name="T12" fmla="*/ 72 w 124"/>
                <a:gd name="T13" fmla="*/ 0 h 154"/>
                <a:gd name="T14" fmla="*/ 124 w 124"/>
                <a:gd name="T15" fmla="*/ 29 h 154"/>
                <a:gd name="T16" fmla="*/ 106 w 124"/>
                <a:gd name="T17" fmla="*/ 44 h 154"/>
                <a:gd name="T18" fmla="*/ 97 w 124"/>
                <a:gd name="T19" fmla="*/ 37 h 154"/>
                <a:gd name="T20" fmla="*/ 69 w 124"/>
                <a:gd name="T21" fmla="*/ 11 h 154"/>
                <a:gd name="T22" fmla="*/ 31 w 124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54">
                  <a:moveTo>
                    <a:pt x="31" y="73"/>
                  </a:moveTo>
                  <a:cubicBezTo>
                    <a:pt x="30" y="103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8"/>
                    <a:pt x="18" y="0"/>
                    <a:pt x="72" y="0"/>
                  </a:cubicBezTo>
                  <a:cubicBezTo>
                    <a:pt x="104" y="0"/>
                    <a:pt x="124" y="15"/>
                    <a:pt x="124" y="29"/>
                  </a:cubicBezTo>
                  <a:cubicBezTo>
                    <a:pt x="124" y="40"/>
                    <a:pt x="112" y="44"/>
                    <a:pt x="106" y="44"/>
                  </a:cubicBezTo>
                  <a:cubicBezTo>
                    <a:pt x="101" y="44"/>
                    <a:pt x="99" y="41"/>
                    <a:pt x="97" y="37"/>
                  </a:cubicBezTo>
                  <a:cubicBezTo>
                    <a:pt x="91" y="20"/>
                    <a:pt x="83" y="11"/>
                    <a:pt x="69" y="11"/>
                  </a:cubicBezTo>
                  <a:cubicBezTo>
                    <a:pt x="48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gray">
            <a:xfrm>
              <a:off x="3830" y="1973"/>
              <a:ext cx="297" cy="359"/>
            </a:xfrm>
            <a:custGeom>
              <a:avLst/>
              <a:gdLst>
                <a:gd name="T0" fmla="*/ 31 w 125"/>
                <a:gd name="T1" fmla="*/ 73 h 154"/>
                <a:gd name="T2" fmla="*/ 75 w 125"/>
                <a:gd name="T3" fmla="*/ 138 h 154"/>
                <a:gd name="T4" fmla="*/ 114 w 125"/>
                <a:gd name="T5" fmla="*/ 115 h 154"/>
                <a:gd name="T6" fmla="*/ 123 w 125"/>
                <a:gd name="T7" fmla="*/ 120 h 154"/>
                <a:gd name="T8" fmla="*/ 69 w 125"/>
                <a:gd name="T9" fmla="*/ 153 h 154"/>
                <a:gd name="T10" fmla="*/ 0 w 125"/>
                <a:gd name="T11" fmla="*/ 78 h 154"/>
                <a:gd name="T12" fmla="*/ 73 w 125"/>
                <a:gd name="T13" fmla="*/ 0 h 154"/>
                <a:gd name="T14" fmla="*/ 125 w 125"/>
                <a:gd name="T15" fmla="*/ 29 h 154"/>
                <a:gd name="T16" fmla="*/ 107 w 125"/>
                <a:gd name="T17" fmla="*/ 44 h 154"/>
                <a:gd name="T18" fmla="*/ 98 w 125"/>
                <a:gd name="T19" fmla="*/ 37 h 154"/>
                <a:gd name="T20" fmla="*/ 69 w 125"/>
                <a:gd name="T21" fmla="*/ 11 h 154"/>
                <a:gd name="T22" fmla="*/ 31 w 125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154">
                  <a:moveTo>
                    <a:pt x="31" y="73"/>
                  </a:moveTo>
                  <a:cubicBezTo>
                    <a:pt x="31" y="103"/>
                    <a:pt x="39" y="138"/>
                    <a:pt x="75" y="138"/>
                  </a:cubicBezTo>
                  <a:cubicBezTo>
                    <a:pt x="94" y="138"/>
                    <a:pt x="106" y="128"/>
                    <a:pt x="114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8" y="153"/>
                    <a:pt x="69" y="153"/>
                  </a:cubicBezTo>
                  <a:cubicBezTo>
                    <a:pt x="21" y="154"/>
                    <a:pt x="0" y="125"/>
                    <a:pt x="0" y="78"/>
                  </a:cubicBezTo>
                  <a:cubicBezTo>
                    <a:pt x="0" y="38"/>
                    <a:pt x="19" y="0"/>
                    <a:pt x="73" y="0"/>
                  </a:cubicBezTo>
                  <a:cubicBezTo>
                    <a:pt x="105" y="0"/>
                    <a:pt x="125" y="15"/>
                    <a:pt x="125" y="29"/>
                  </a:cubicBezTo>
                  <a:cubicBezTo>
                    <a:pt x="125" y="40"/>
                    <a:pt x="113" y="44"/>
                    <a:pt x="107" y="44"/>
                  </a:cubicBezTo>
                  <a:cubicBezTo>
                    <a:pt x="101" y="44"/>
                    <a:pt x="100" y="41"/>
                    <a:pt x="98" y="37"/>
                  </a:cubicBezTo>
                  <a:cubicBezTo>
                    <a:pt x="92" y="20"/>
                    <a:pt x="83" y="11"/>
                    <a:pt x="69" y="11"/>
                  </a:cubicBezTo>
                  <a:cubicBezTo>
                    <a:pt x="49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gray">
            <a:xfrm>
              <a:off x="4706" y="1973"/>
              <a:ext cx="349" cy="351"/>
            </a:xfrm>
            <a:custGeom>
              <a:avLst/>
              <a:gdLst>
                <a:gd name="T0" fmla="*/ 21 w 146"/>
                <a:gd name="T1" fmla="*/ 30 h 149"/>
                <a:gd name="T2" fmla="*/ 20 w 146"/>
                <a:gd name="T3" fmla="*/ 149 h 149"/>
                <a:gd name="T4" fmla="*/ 48 w 146"/>
                <a:gd name="T5" fmla="*/ 149 h 149"/>
                <a:gd name="T6" fmla="*/ 49 w 146"/>
                <a:gd name="T7" fmla="*/ 54 h 149"/>
                <a:gd name="T8" fmla="*/ 52 w 146"/>
                <a:gd name="T9" fmla="*/ 38 h 149"/>
                <a:gd name="T10" fmla="*/ 87 w 146"/>
                <a:gd name="T11" fmla="*/ 16 h 149"/>
                <a:gd name="T12" fmla="*/ 118 w 146"/>
                <a:gd name="T13" fmla="*/ 53 h 149"/>
                <a:gd name="T14" fmla="*/ 119 w 146"/>
                <a:gd name="T15" fmla="*/ 149 h 149"/>
                <a:gd name="T16" fmla="*/ 146 w 146"/>
                <a:gd name="T17" fmla="*/ 149 h 149"/>
                <a:gd name="T18" fmla="*/ 146 w 146"/>
                <a:gd name="T19" fmla="*/ 47 h 149"/>
                <a:gd name="T20" fmla="*/ 103 w 146"/>
                <a:gd name="T21" fmla="*/ 0 h 149"/>
                <a:gd name="T22" fmla="*/ 48 w 146"/>
                <a:gd name="T23" fmla="*/ 23 h 149"/>
                <a:gd name="T24" fmla="*/ 44 w 146"/>
                <a:gd name="T25" fmla="*/ 0 h 149"/>
                <a:gd name="T26" fmla="*/ 0 w 146"/>
                <a:gd name="T27" fmla="*/ 8 h 149"/>
                <a:gd name="T28" fmla="*/ 0 w 146"/>
                <a:gd name="T29" fmla="*/ 15 h 149"/>
                <a:gd name="T30" fmla="*/ 11 w 146"/>
                <a:gd name="T31" fmla="*/ 16 h 149"/>
                <a:gd name="T32" fmla="*/ 21 w 146"/>
                <a:gd name="T33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9">
                  <a:moveTo>
                    <a:pt x="21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7"/>
                    <a:pt x="49" y="42"/>
                    <a:pt x="52" y="38"/>
                  </a:cubicBezTo>
                  <a:cubicBezTo>
                    <a:pt x="58" y="26"/>
                    <a:pt x="71" y="16"/>
                    <a:pt x="87" y="16"/>
                  </a:cubicBezTo>
                  <a:cubicBezTo>
                    <a:pt x="107" y="16"/>
                    <a:pt x="118" y="28"/>
                    <a:pt x="118" y="53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17"/>
                    <a:pt x="130" y="0"/>
                    <a:pt x="103" y="0"/>
                  </a:cubicBezTo>
                  <a:cubicBezTo>
                    <a:pt x="81" y="0"/>
                    <a:pt x="67" y="11"/>
                    <a:pt x="48" y="2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6" name="Oval 21"/>
            <p:cNvSpPr>
              <a:spLocks noChangeArrowheads="1"/>
            </p:cNvSpPr>
            <p:nvPr userDrawn="1"/>
          </p:nvSpPr>
          <p:spPr bwMode="gray">
            <a:xfrm>
              <a:off x="4194" y="1823"/>
              <a:ext cx="89" cy="82"/>
            </a:xfrm>
            <a:prstGeom prst="ellipse">
              <a:avLst/>
            </a:pr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gray">
            <a:xfrm>
              <a:off x="4157" y="1973"/>
              <a:ext cx="119" cy="351"/>
            </a:xfrm>
            <a:custGeom>
              <a:avLst/>
              <a:gdLst>
                <a:gd name="T0" fmla="*/ 20 w 48"/>
                <a:gd name="T1" fmla="*/ 30 h 149"/>
                <a:gd name="T2" fmla="*/ 20 w 48"/>
                <a:gd name="T3" fmla="*/ 149 h 149"/>
                <a:gd name="T4" fmla="*/ 48 w 48"/>
                <a:gd name="T5" fmla="*/ 149 h 149"/>
                <a:gd name="T6" fmla="*/ 48 w 48"/>
                <a:gd name="T7" fmla="*/ 2 h 149"/>
                <a:gd name="T8" fmla="*/ 46 w 48"/>
                <a:gd name="T9" fmla="*/ 0 h 149"/>
                <a:gd name="T10" fmla="*/ 0 w 48"/>
                <a:gd name="T11" fmla="*/ 8 h 149"/>
                <a:gd name="T12" fmla="*/ 0 w 48"/>
                <a:gd name="T13" fmla="*/ 15 h 149"/>
                <a:gd name="T14" fmla="*/ 11 w 48"/>
                <a:gd name="T15" fmla="*/ 17 h 149"/>
                <a:gd name="T16" fmla="*/ 20 w 48"/>
                <a:gd name="T17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49">
                  <a:moveTo>
                    <a:pt x="20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9" y="18"/>
                    <a:pt x="20" y="19"/>
                    <a:pt x="20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72266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424613"/>
            <a:ext cx="792396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</a:rPr>
              <a:t>Page </a:t>
            </a:r>
            <a:fld id="{87F334AE-4EAC-4C2D-A638-92A76F09FCC4}" type="slidenum">
              <a:rPr lang="en-US" smtClean="0">
                <a:solidFill>
                  <a:srgbClr val="676767"/>
                </a:solidFill>
              </a:rPr>
              <a:pPr/>
              <a:t>‹#›</a:t>
            </a:fld>
            <a:endParaRPr lang="en-US" dirty="0">
              <a:solidFill>
                <a:srgbClr val="676767"/>
              </a:solidFill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 bwMode="gray">
          <a:xfrm>
            <a:off x="1153551" y="6424613"/>
            <a:ext cx="5718983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</a:rPr>
              <a:t>Bee Health Update to Sandra Peterson </a:t>
            </a:r>
            <a:r>
              <a:rPr lang="en-US" dirty="0" smtClean="0">
                <a:solidFill>
                  <a:srgbClr val="676767"/>
                </a:solidFill>
                <a:sym typeface="Wingdings"/>
              </a:rPr>
              <a:t> May 17, 2012</a:t>
            </a:r>
            <a:endParaRPr lang="en-US" dirty="0">
              <a:solidFill>
                <a:srgbClr val="676767"/>
              </a:solidFill>
            </a:endParaRPr>
          </a:p>
        </p:txBody>
      </p:sp>
      <p:grpSp>
        <p:nvGrpSpPr>
          <p:cNvPr id="8" name="Group 5"/>
          <p:cNvGrpSpPr>
            <a:grpSpLocks noChangeAspect="1"/>
          </p:cNvGrpSpPr>
          <p:nvPr userDrawn="1"/>
        </p:nvGrpSpPr>
        <p:grpSpPr bwMode="auto">
          <a:xfrm>
            <a:off x="7432675" y="6570663"/>
            <a:ext cx="1241425" cy="142875"/>
            <a:chOff x="-22" y="1823"/>
            <a:chExt cx="5804" cy="673"/>
          </a:xfrm>
        </p:grpSpPr>
        <p:sp>
          <p:nvSpPr>
            <p:cNvPr id="9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-22" y="1823"/>
              <a:ext cx="5804" cy="6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-22" y="1838"/>
              <a:ext cx="393" cy="486"/>
            </a:xfrm>
            <a:custGeom>
              <a:avLst/>
              <a:gdLst>
                <a:gd name="T0" fmla="*/ 93 w 167"/>
                <a:gd name="T1" fmla="*/ 206 h 206"/>
                <a:gd name="T2" fmla="*/ 167 w 167"/>
                <a:gd name="T3" fmla="*/ 149 h 206"/>
                <a:gd name="T4" fmla="*/ 113 w 167"/>
                <a:gd name="T5" fmla="*/ 94 h 206"/>
                <a:gd name="T6" fmla="*/ 113 w 167"/>
                <a:gd name="T7" fmla="*/ 93 h 206"/>
                <a:gd name="T8" fmla="*/ 158 w 167"/>
                <a:gd name="T9" fmla="*/ 48 h 206"/>
                <a:gd name="T10" fmla="*/ 139 w 167"/>
                <a:gd name="T11" fmla="*/ 11 h 206"/>
                <a:gd name="T12" fmla="*/ 86 w 167"/>
                <a:gd name="T13" fmla="*/ 0 h 206"/>
                <a:gd name="T14" fmla="*/ 0 w 167"/>
                <a:gd name="T15" fmla="*/ 0 h 206"/>
                <a:gd name="T16" fmla="*/ 0 w 167"/>
                <a:gd name="T17" fmla="*/ 9 h 206"/>
                <a:gd name="T18" fmla="*/ 27 w 167"/>
                <a:gd name="T19" fmla="*/ 28 h 206"/>
                <a:gd name="T20" fmla="*/ 27 w 167"/>
                <a:gd name="T21" fmla="*/ 179 h 206"/>
                <a:gd name="T22" fmla="*/ 0 w 167"/>
                <a:gd name="T23" fmla="*/ 198 h 206"/>
                <a:gd name="T24" fmla="*/ 0 w 167"/>
                <a:gd name="T25" fmla="*/ 206 h 206"/>
                <a:gd name="T26" fmla="*/ 93 w 167"/>
                <a:gd name="T27" fmla="*/ 206 h 206"/>
                <a:gd name="T28" fmla="*/ 57 w 167"/>
                <a:gd name="T29" fmla="*/ 101 h 206"/>
                <a:gd name="T30" fmla="*/ 78 w 167"/>
                <a:gd name="T31" fmla="*/ 101 h 206"/>
                <a:gd name="T32" fmla="*/ 135 w 167"/>
                <a:gd name="T33" fmla="*/ 151 h 206"/>
                <a:gd name="T34" fmla="*/ 85 w 167"/>
                <a:gd name="T35" fmla="*/ 196 h 206"/>
                <a:gd name="T36" fmla="*/ 57 w 167"/>
                <a:gd name="T37" fmla="*/ 173 h 206"/>
                <a:gd name="T38" fmla="*/ 57 w 167"/>
                <a:gd name="T39" fmla="*/ 101 h 206"/>
                <a:gd name="T40" fmla="*/ 57 w 167"/>
                <a:gd name="T41" fmla="*/ 26 h 206"/>
                <a:gd name="T42" fmla="*/ 81 w 167"/>
                <a:gd name="T43" fmla="*/ 11 h 206"/>
                <a:gd name="T44" fmla="*/ 126 w 167"/>
                <a:gd name="T45" fmla="*/ 49 h 206"/>
                <a:gd name="T46" fmla="*/ 76 w 167"/>
                <a:gd name="T47" fmla="*/ 90 h 206"/>
                <a:gd name="T48" fmla="*/ 57 w 167"/>
                <a:gd name="T49" fmla="*/ 90 h 206"/>
                <a:gd name="T50" fmla="*/ 57 w 167"/>
                <a:gd name="T51" fmla="*/ 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6">
                  <a:moveTo>
                    <a:pt x="93" y="206"/>
                  </a:moveTo>
                  <a:cubicBezTo>
                    <a:pt x="138" y="206"/>
                    <a:pt x="167" y="190"/>
                    <a:pt x="167" y="149"/>
                  </a:cubicBezTo>
                  <a:cubicBezTo>
                    <a:pt x="167" y="113"/>
                    <a:pt x="142" y="98"/>
                    <a:pt x="113" y="9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41" y="88"/>
                    <a:pt x="158" y="71"/>
                    <a:pt x="158" y="48"/>
                  </a:cubicBezTo>
                  <a:cubicBezTo>
                    <a:pt x="158" y="31"/>
                    <a:pt x="151" y="19"/>
                    <a:pt x="139" y="11"/>
                  </a:cubicBezTo>
                  <a:cubicBezTo>
                    <a:pt x="127" y="3"/>
                    <a:pt x="110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6" y="11"/>
                    <a:pt x="27" y="11"/>
                    <a:pt x="27" y="28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7" y="195"/>
                    <a:pt x="26" y="196"/>
                    <a:pt x="0" y="198"/>
                  </a:cubicBezTo>
                  <a:cubicBezTo>
                    <a:pt x="0" y="206"/>
                    <a:pt x="0" y="206"/>
                    <a:pt x="0" y="206"/>
                  </a:cubicBezTo>
                  <a:lnTo>
                    <a:pt x="93" y="206"/>
                  </a:lnTo>
                  <a:close/>
                  <a:moveTo>
                    <a:pt x="57" y="101"/>
                  </a:moveTo>
                  <a:cubicBezTo>
                    <a:pt x="78" y="101"/>
                    <a:pt x="78" y="101"/>
                    <a:pt x="78" y="101"/>
                  </a:cubicBezTo>
                  <a:cubicBezTo>
                    <a:pt x="115" y="101"/>
                    <a:pt x="135" y="119"/>
                    <a:pt x="135" y="151"/>
                  </a:cubicBezTo>
                  <a:cubicBezTo>
                    <a:pt x="135" y="186"/>
                    <a:pt x="111" y="196"/>
                    <a:pt x="85" y="196"/>
                  </a:cubicBezTo>
                  <a:cubicBezTo>
                    <a:pt x="61" y="196"/>
                    <a:pt x="57" y="192"/>
                    <a:pt x="57" y="173"/>
                  </a:cubicBezTo>
                  <a:lnTo>
                    <a:pt x="57" y="101"/>
                  </a:lnTo>
                  <a:close/>
                  <a:moveTo>
                    <a:pt x="57" y="26"/>
                  </a:moveTo>
                  <a:cubicBezTo>
                    <a:pt x="57" y="13"/>
                    <a:pt x="57" y="11"/>
                    <a:pt x="81" y="11"/>
                  </a:cubicBezTo>
                  <a:cubicBezTo>
                    <a:pt x="102" y="10"/>
                    <a:pt x="126" y="19"/>
                    <a:pt x="126" y="49"/>
                  </a:cubicBezTo>
                  <a:cubicBezTo>
                    <a:pt x="126" y="79"/>
                    <a:pt x="107" y="90"/>
                    <a:pt x="76" y="90"/>
                  </a:cubicBezTo>
                  <a:cubicBezTo>
                    <a:pt x="57" y="90"/>
                    <a:pt x="57" y="90"/>
                    <a:pt x="57" y="90"/>
                  </a:cubicBezTo>
                  <a:lnTo>
                    <a:pt x="57" y="2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gray">
            <a:xfrm>
              <a:off x="431" y="1973"/>
              <a:ext cx="319" cy="359"/>
            </a:xfrm>
            <a:custGeom>
              <a:avLst/>
              <a:gdLst>
                <a:gd name="T0" fmla="*/ 87 w 135"/>
                <a:gd name="T1" fmla="*/ 107 h 153"/>
                <a:gd name="T2" fmla="*/ 57 w 135"/>
                <a:gd name="T3" fmla="*/ 137 h 153"/>
                <a:gd name="T4" fmla="*/ 30 w 135"/>
                <a:gd name="T5" fmla="*/ 107 h 153"/>
                <a:gd name="T6" fmla="*/ 53 w 135"/>
                <a:gd name="T7" fmla="*/ 79 h 153"/>
                <a:gd name="T8" fmla="*/ 87 w 135"/>
                <a:gd name="T9" fmla="*/ 65 h 153"/>
                <a:gd name="T10" fmla="*/ 87 w 135"/>
                <a:gd name="T11" fmla="*/ 107 h 153"/>
                <a:gd name="T12" fmla="*/ 114 w 135"/>
                <a:gd name="T13" fmla="*/ 39 h 153"/>
                <a:gd name="T14" fmla="*/ 65 w 135"/>
                <a:gd name="T15" fmla="*/ 0 h 153"/>
                <a:gd name="T16" fmla="*/ 5 w 135"/>
                <a:gd name="T17" fmla="*/ 34 h 153"/>
                <a:gd name="T18" fmla="*/ 22 w 135"/>
                <a:gd name="T19" fmla="*/ 48 h 153"/>
                <a:gd name="T20" fmla="*/ 31 w 135"/>
                <a:gd name="T21" fmla="*/ 39 h 153"/>
                <a:gd name="T22" fmla="*/ 62 w 135"/>
                <a:gd name="T23" fmla="*/ 10 h 153"/>
                <a:gd name="T24" fmla="*/ 87 w 135"/>
                <a:gd name="T25" fmla="*/ 40 h 153"/>
                <a:gd name="T26" fmla="*/ 87 w 135"/>
                <a:gd name="T27" fmla="*/ 53 h 153"/>
                <a:gd name="T28" fmla="*/ 27 w 135"/>
                <a:gd name="T29" fmla="*/ 75 h 153"/>
                <a:gd name="T30" fmla="*/ 0 w 135"/>
                <a:gd name="T31" fmla="*/ 111 h 153"/>
                <a:gd name="T32" fmla="*/ 43 w 135"/>
                <a:gd name="T33" fmla="*/ 153 h 153"/>
                <a:gd name="T34" fmla="*/ 87 w 135"/>
                <a:gd name="T35" fmla="*/ 135 h 153"/>
                <a:gd name="T36" fmla="*/ 90 w 135"/>
                <a:gd name="T37" fmla="*/ 153 h 153"/>
                <a:gd name="T38" fmla="*/ 135 w 135"/>
                <a:gd name="T39" fmla="*/ 146 h 153"/>
                <a:gd name="T40" fmla="*/ 135 w 135"/>
                <a:gd name="T41" fmla="*/ 138 h 153"/>
                <a:gd name="T42" fmla="*/ 123 w 135"/>
                <a:gd name="T43" fmla="*/ 137 h 153"/>
                <a:gd name="T44" fmla="*/ 114 w 135"/>
                <a:gd name="T45" fmla="*/ 121 h 153"/>
                <a:gd name="T46" fmla="*/ 114 w 135"/>
                <a:gd name="T47" fmla="*/ 3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53">
                  <a:moveTo>
                    <a:pt x="87" y="107"/>
                  </a:moveTo>
                  <a:cubicBezTo>
                    <a:pt x="87" y="131"/>
                    <a:pt x="69" y="137"/>
                    <a:pt x="57" y="137"/>
                  </a:cubicBezTo>
                  <a:cubicBezTo>
                    <a:pt x="39" y="137"/>
                    <a:pt x="30" y="124"/>
                    <a:pt x="30" y="107"/>
                  </a:cubicBezTo>
                  <a:cubicBezTo>
                    <a:pt x="30" y="93"/>
                    <a:pt x="36" y="85"/>
                    <a:pt x="53" y="79"/>
                  </a:cubicBezTo>
                  <a:cubicBezTo>
                    <a:pt x="65" y="75"/>
                    <a:pt x="81" y="69"/>
                    <a:pt x="87" y="65"/>
                  </a:cubicBezTo>
                  <a:lnTo>
                    <a:pt x="87" y="107"/>
                  </a:lnTo>
                  <a:close/>
                  <a:moveTo>
                    <a:pt x="114" y="39"/>
                  </a:moveTo>
                  <a:cubicBezTo>
                    <a:pt x="114" y="22"/>
                    <a:pt x="110" y="0"/>
                    <a:pt x="65" y="0"/>
                  </a:cubicBezTo>
                  <a:cubicBezTo>
                    <a:pt x="32" y="0"/>
                    <a:pt x="5" y="17"/>
                    <a:pt x="5" y="34"/>
                  </a:cubicBezTo>
                  <a:cubicBezTo>
                    <a:pt x="5" y="43"/>
                    <a:pt x="16" y="48"/>
                    <a:pt x="22" y="48"/>
                  </a:cubicBezTo>
                  <a:cubicBezTo>
                    <a:pt x="28" y="48"/>
                    <a:pt x="30" y="45"/>
                    <a:pt x="31" y="39"/>
                  </a:cubicBezTo>
                  <a:cubicBezTo>
                    <a:pt x="38" y="17"/>
                    <a:pt x="50" y="10"/>
                    <a:pt x="62" y="10"/>
                  </a:cubicBezTo>
                  <a:cubicBezTo>
                    <a:pt x="74" y="10"/>
                    <a:pt x="87" y="16"/>
                    <a:pt x="87" y="40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0" y="60"/>
                    <a:pt x="51" y="68"/>
                    <a:pt x="27" y="75"/>
                  </a:cubicBezTo>
                  <a:cubicBezTo>
                    <a:pt x="6" y="82"/>
                    <a:pt x="0" y="97"/>
                    <a:pt x="0" y="111"/>
                  </a:cubicBezTo>
                  <a:cubicBezTo>
                    <a:pt x="0" y="133"/>
                    <a:pt x="15" y="153"/>
                    <a:pt x="43" y="153"/>
                  </a:cubicBezTo>
                  <a:cubicBezTo>
                    <a:pt x="61" y="152"/>
                    <a:pt x="77" y="141"/>
                    <a:pt x="87" y="135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15" y="136"/>
                    <a:pt x="114" y="133"/>
                    <a:pt x="114" y="121"/>
                  </a:cubicBezTo>
                  <a:lnTo>
                    <a:pt x="114" y="3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>
              <a:off x="742" y="1980"/>
              <a:ext cx="379" cy="516"/>
            </a:xfrm>
            <a:custGeom>
              <a:avLst/>
              <a:gdLst>
                <a:gd name="T0" fmla="*/ 0 w 159"/>
                <a:gd name="T1" fmla="*/ 0 h 219"/>
                <a:gd name="T2" fmla="*/ 0 w 159"/>
                <a:gd name="T3" fmla="*/ 9 h 219"/>
                <a:gd name="T4" fmla="*/ 22 w 159"/>
                <a:gd name="T5" fmla="*/ 25 h 219"/>
                <a:gd name="T6" fmla="*/ 69 w 159"/>
                <a:gd name="T7" fmla="*/ 144 h 219"/>
                <a:gd name="T8" fmla="*/ 72 w 159"/>
                <a:gd name="T9" fmla="*/ 159 h 219"/>
                <a:gd name="T10" fmla="*/ 64 w 159"/>
                <a:gd name="T11" fmla="*/ 184 h 219"/>
                <a:gd name="T12" fmla="*/ 51 w 159"/>
                <a:gd name="T13" fmla="*/ 197 h 219"/>
                <a:gd name="T14" fmla="*/ 40 w 159"/>
                <a:gd name="T15" fmla="*/ 191 h 219"/>
                <a:gd name="T16" fmla="*/ 31 w 159"/>
                <a:gd name="T17" fmla="*/ 186 h 219"/>
                <a:gd name="T18" fmla="*/ 18 w 159"/>
                <a:gd name="T19" fmla="*/ 203 h 219"/>
                <a:gd name="T20" fmla="*/ 39 w 159"/>
                <a:gd name="T21" fmla="*/ 219 h 219"/>
                <a:gd name="T22" fmla="*/ 81 w 159"/>
                <a:gd name="T23" fmla="*/ 171 h 219"/>
                <a:gd name="T24" fmla="*/ 137 w 159"/>
                <a:gd name="T25" fmla="*/ 24 h 219"/>
                <a:gd name="T26" fmla="*/ 159 w 159"/>
                <a:gd name="T27" fmla="*/ 9 h 219"/>
                <a:gd name="T28" fmla="*/ 159 w 159"/>
                <a:gd name="T29" fmla="*/ 0 h 219"/>
                <a:gd name="T30" fmla="*/ 101 w 159"/>
                <a:gd name="T31" fmla="*/ 0 h 219"/>
                <a:gd name="T32" fmla="*/ 101 w 159"/>
                <a:gd name="T33" fmla="*/ 9 h 219"/>
                <a:gd name="T34" fmla="*/ 117 w 159"/>
                <a:gd name="T35" fmla="*/ 11 h 219"/>
                <a:gd name="T36" fmla="*/ 121 w 159"/>
                <a:gd name="T37" fmla="*/ 21 h 219"/>
                <a:gd name="T38" fmla="*/ 88 w 159"/>
                <a:gd name="T39" fmla="*/ 119 h 219"/>
                <a:gd name="T40" fmla="*/ 87 w 159"/>
                <a:gd name="T41" fmla="*/ 119 h 219"/>
                <a:gd name="T42" fmla="*/ 51 w 159"/>
                <a:gd name="T43" fmla="*/ 19 h 219"/>
                <a:gd name="T44" fmla="*/ 55 w 159"/>
                <a:gd name="T45" fmla="*/ 10 h 219"/>
                <a:gd name="T46" fmla="*/ 68 w 159"/>
                <a:gd name="T47" fmla="*/ 9 h 219"/>
                <a:gd name="T48" fmla="*/ 68 w 159"/>
                <a:gd name="T49" fmla="*/ 0 h 219"/>
                <a:gd name="T50" fmla="*/ 0 w 159"/>
                <a:gd name="T5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" h="21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10"/>
                    <a:pt x="17" y="11"/>
                    <a:pt x="22" y="25"/>
                  </a:cubicBezTo>
                  <a:cubicBezTo>
                    <a:pt x="37" y="60"/>
                    <a:pt x="62" y="124"/>
                    <a:pt x="69" y="144"/>
                  </a:cubicBezTo>
                  <a:cubicBezTo>
                    <a:pt x="71" y="149"/>
                    <a:pt x="72" y="154"/>
                    <a:pt x="72" y="159"/>
                  </a:cubicBezTo>
                  <a:cubicBezTo>
                    <a:pt x="72" y="166"/>
                    <a:pt x="69" y="175"/>
                    <a:pt x="64" y="184"/>
                  </a:cubicBezTo>
                  <a:cubicBezTo>
                    <a:pt x="60" y="194"/>
                    <a:pt x="55" y="197"/>
                    <a:pt x="51" y="197"/>
                  </a:cubicBezTo>
                  <a:cubicBezTo>
                    <a:pt x="48" y="197"/>
                    <a:pt x="46" y="196"/>
                    <a:pt x="40" y="191"/>
                  </a:cubicBezTo>
                  <a:cubicBezTo>
                    <a:pt x="37" y="188"/>
                    <a:pt x="35" y="186"/>
                    <a:pt x="31" y="186"/>
                  </a:cubicBezTo>
                  <a:cubicBezTo>
                    <a:pt x="26" y="186"/>
                    <a:pt x="18" y="194"/>
                    <a:pt x="18" y="203"/>
                  </a:cubicBezTo>
                  <a:cubicBezTo>
                    <a:pt x="18" y="210"/>
                    <a:pt x="27" y="219"/>
                    <a:pt x="39" y="219"/>
                  </a:cubicBezTo>
                  <a:cubicBezTo>
                    <a:pt x="51" y="219"/>
                    <a:pt x="66" y="215"/>
                    <a:pt x="81" y="171"/>
                  </a:cubicBezTo>
                  <a:cubicBezTo>
                    <a:pt x="100" y="118"/>
                    <a:pt x="127" y="45"/>
                    <a:pt x="137" y="24"/>
                  </a:cubicBezTo>
                  <a:cubicBezTo>
                    <a:pt x="142" y="12"/>
                    <a:pt x="144" y="10"/>
                    <a:pt x="159" y="9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22" y="11"/>
                    <a:pt x="123" y="15"/>
                    <a:pt x="121" y="21"/>
                  </a:cubicBezTo>
                  <a:cubicBezTo>
                    <a:pt x="117" y="39"/>
                    <a:pt x="101" y="84"/>
                    <a:pt x="88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74" y="83"/>
                    <a:pt x="62" y="51"/>
                    <a:pt x="51" y="19"/>
                  </a:cubicBezTo>
                  <a:cubicBezTo>
                    <a:pt x="49" y="14"/>
                    <a:pt x="48" y="11"/>
                    <a:pt x="55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gray">
            <a:xfrm>
              <a:off x="1121" y="1973"/>
              <a:ext cx="304" cy="359"/>
            </a:xfrm>
            <a:custGeom>
              <a:avLst/>
              <a:gdLst>
                <a:gd name="T0" fmla="*/ 129 w 129"/>
                <a:gd name="T1" fmla="*/ 60 h 153"/>
                <a:gd name="T2" fmla="*/ 69 w 129"/>
                <a:gd name="T3" fmla="*/ 0 h 153"/>
                <a:gd name="T4" fmla="*/ 0 w 129"/>
                <a:gd name="T5" fmla="*/ 78 h 153"/>
                <a:gd name="T6" fmla="*/ 69 w 129"/>
                <a:gd name="T7" fmla="*/ 153 h 153"/>
                <a:gd name="T8" fmla="*/ 124 w 129"/>
                <a:gd name="T9" fmla="*/ 120 h 153"/>
                <a:gd name="T10" fmla="*/ 114 w 129"/>
                <a:gd name="T11" fmla="*/ 115 h 153"/>
                <a:gd name="T12" fmla="*/ 75 w 129"/>
                <a:gd name="T13" fmla="*/ 138 h 153"/>
                <a:gd name="T14" fmla="*/ 31 w 129"/>
                <a:gd name="T15" fmla="*/ 71 h 153"/>
                <a:gd name="T16" fmla="*/ 117 w 129"/>
                <a:gd name="T17" fmla="*/ 71 h 153"/>
                <a:gd name="T18" fmla="*/ 129 w 129"/>
                <a:gd name="T19" fmla="*/ 60 h 153"/>
                <a:gd name="T20" fmla="*/ 98 w 129"/>
                <a:gd name="T21" fmla="*/ 50 h 153"/>
                <a:gd name="T22" fmla="*/ 88 w 129"/>
                <a:gd name="T23" fmla="*/ 60 h 153"/>
                <a:gd name="T24" fmla="*/ 32 w 129"/>
                <a:gd name="T25" fmla="*/ 60 h 153"/>
                <a:gd name="T26" fmla="*/ 67 w 129"/>
                <a:gd name="T27" fmla="*/ 10 h 153"/>
                <a:gd name="T28" fmla="*/ 98 w 129"/>
                <a:gd name="T29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53">
                  <a:moveTo>
                    <a:pt x="129" y="60"/>
                  </a:moveTo>
                  <a:cubicBezTo>
                    <a:pt x="129" y="42"/>
                    <a:pt x="124" y="0"/>
                    <a:pt x="69" y="0"/>
                  </a:cubicBezTo>
                  <a:cubicBezTo>
                    <a:pt x="22" y="0"/>
                    <a:pt x="0" y="33"/>
                    <a:pt x="0" y="78"/>
                  </a:cubicBezTo>
                  <a:cubicBezTo>
                    <a:pt x="0" y="125"/>
                    <a:pt x="21" y="153"/>
                    <a:pt x="69" y="153"/>
                  </a:cubicBezTo>
                  <a:cubicBezTo>
                    <a:pt x="98" y="152"/>
                    <a:pt x="115" y="139"/>
                    <a:pt x="124" y="12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06" y="128"/>
                    <a:pt x="95" y="138"/>
                    <a:pt x="75" y="138"/>
                  </a:cubicBezTo>
                  <a:cubicBezTo>
                    <a:pt x="38" y="138"/>
                    <a:pt x="31" y="102"/>
                    <a:pt x="31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4" y="71"/>
                    <a:pt x="129" y="70"/>
                    <a:pt x="129" y="60"/>
                  </a:cubicBezTo>
                  <a:close/>
                  <a:moveTo>
                    <a:pt x="98" y="50"/>
                  </a:moveTo>
                  <a:cubicBezTo>
                    <a:pt x="98" y="56"/>
                    <a:pt x="96" y="60"/>
                    <a:pt x="8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48"/>
                    <a:pt x="36" y="10"/>
                    <a:pt x="67" y="10"/>
                  </a:cubicBezTo>
                  <a:cubicBezTo>
                    <a:pt x="95" y="10"/>
                    <a:pt x="98" y="39"/>
                    <a:pt x="98" y="5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gray">
            <a:xfrm>
              <a:off x="1470" y="1973"/>
              <a:ext cx="252" cy="351"/>
            </a:xfrm>
            <a:custGeom>
              <a:avLst/>
              <a:gdLst>
                <a:gd name="T0" fmla="*/ 46 w 104"/>
                <a:gd name="T1" fmla="*/ 0 h 149"/>
                <a:gd name="T2" fmla="*/ 0 w 104"/>
                <a:gd name="T3" fmla="*/ 7 h 149"/>
                <a:gd name="T4" fmla="*/ 0 w 104"/>
                <a:gd name="T5" fmla="*/ 15 h 149"/>
                <a:gd name="T6" fmla="*/ 12 w 104"/>
                <a:gd name="T7" fmla="*/ 16 h 149"/>
                <a:gd name="T8" fmla="*/ 21 w 104"/>
                <a:gd name="T9" fmla="*/ 30 h 149"/>
                <a:gd name="T10" fmla="*/ 21 w 104"/>
                <a:gd name="T11" fmla="*/ 149 h 149"/>
                <a:gd name="T12" fmla="*/ 49 w 104"/>
                <a:gd name="T13" fmla="*/ 149 h 149"/>
                <a:gd name="T14" fmla="*/ 49 w 104"/>
                <a:gd name="T15" fmla="*/ 54 h 149"/>
                <a:gd name="T16" fmla="*/ 66 w 104"/>
                <a:gd name="T17" fmla="*/ 23 h 149"/>
                <a:gd name="T18" fmla="*/ 85 w 104"/>
                <a:gd name="T19" fmla="*/ 30 h 149"/>
                <a:gd name="T20" fmla="*/ 91 w 104"/>
                <a:gd name="T21" fmla="*/ 31 h 149"/>
                <a:gd name="T22" fmla="*/ 104 w 104"/>
                <a:gd name="T23" fmla="*/ 14 h 149"/>
                <a:gd name="T24" fmla="*/ 89 w 104"/>
                <a:gd name="T25" fmla="*/ 0 h 149"/>
                <a:gd name="T26" fmla="*/ 49 w 104"/>
                <a:gd name="T27" fmla="*/ 24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7"/>
                    <a:pt x="21" y="19"/>
                    <a:pt x="21" y="30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31"/>
                    <a:pt x="59" y="23"/>
                    <a:pt x="66" y="23"/>
                  </a:cubicBezTo>
                  <a:cubicBezTo>
                    <a:pt x="71" y="23"/>
                    <a:pt x="76" y="25"/>
                    <a:pt x="85" y="30"/>
                  </a:cubicBezTo>
                  <a:cubicBezTo>
                    <a:pt x="87" y="31"/>
                    <a:pt x="89" y="31"/>
                    <a:pt x="91" y="31"/>
                  </a:cubicBezTo>
                  <a:cubicBezTo>
                    <a:pt x="98" y="31"/>
                    <a:pt x="104" y="24"/>
                    <a:pt x="104" y="14"/>
                  </a:cubicBezTo>
                  <a:cubicBezTo>
                    <a:pt x="104" y="8"/>
                    <a:pt x="100" y="0"/>
                    <a:pt x="89" y="0"/>
                  </a:cubicBezTo>
                  <a:cubicBezTo>
                    <a:pt x="78" y="0"/>
                    <a:pt x="69" y="6"/>
                    <a:pt x="49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gray">
            <a:xfrm>
              <a:off x="2360" y="1973"/>
              <a:ext cx="245" cy="351"/>
            </a:xfrm>
            <a:custGeom>
              <a:avLst/>
              <a:gdLst>
                <a:gd name="T0" fmla="*/ 46 w 104"/>
                <a:gd name="T1" fmla="*/ 0 h 149"/>
                <a:gd name="T2" fmla="*/ 49 w 104"/>
                <a:gd name="T3" fmla="*/ 24 h 149"/>
                <a:gd name="T4" fmla="*/ 89 w 104"/>
                <a:gd name="T5" fmla="*/ 0 h 149"/>
                <a:gd name="T6" fmla="*/ 104 w 104"/>
                <a:gd name="T7" fmla="*/ 15 h 149"/>
                <a:gd name="T8" fmla="*/ 91 w 104"/>
                <a:gd name="T9" fmla="*/ 31 h 149"/>
                <a:gd name="T10" fmla="*/ 85 w 104"/>
                <a:gd name="T11" fmla="*/ 30 h 149"/>
                <a:gd name="T12" fmla="*/ 66 w 104"/>
                <a:gd name="T13" fmla="*/ 23 h 149"/>
                <a:gd name="T14" fmla="*/ 49 w 104"/>
                <a:gd name="T15" fmla="*/ 54 h 149"/>
                <a:gd name="T16" fmla="*/ 49 w 104"/>
                <a:gd name="T17" fmla="*/ 149 h 149"/>
                <a:gd name="T18" fmla="*/ 21 w 104"/>
                <a:gd name="T19" fmla="*/ 149 h 149"/>
                <a:gd name="T20" fmla="*/ 21 w 104"/>
                <a:gd name="T21" fmla="*/ 30 h 149"/>
                <a:gd name="T22" fmla="*/ 12 w 104"/>
                <a:gd name="T23" fmla="*/ 16 h 149"/>
                <a:gd name="T24" fmla="*/ 0 w 104"/>
                <a:gd name="T25" fmla="*/ 15 h 149"/>
                <a:gd name="T26" fmla="*/ 0 w 104"/>
                <a:gd name="T27" fmla="*/ 7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69" y="7"/>
                    <a:pt x="78" y="0"/>
                    <a:pt x="89" y="0"/>
                  </a:cubicBezTo>
                  <a:cubicBezTo>
                    <a:pt x="100" y="0"/>
                    <a:pt x="104" y="8"/>
                    <a:pt x="104" y="15"/>
                  </a:cubicBezTo>
                  <a:cubicBezTo>
                    <a:pt x="104" y="24"/>
                    <a:pt x="98" y="31"/>
                    <a:pt x="91" y="31"/>
                  </a:cubicBezTo>
                  <a:cubicBezTo>
                    <a:pt x="89" y="31"/>
                    <a:pt x="87" y="31"/>
                    <a:pt x="85" y="30"/>
                  </a:cubicBezTo>
                  <a:cubicBezTo>
                    <a:pt x="76" y="25"/>
                    <a:pt x="71" y="23"/>
                    <a:pt x="66" y="23"/>
                  </a:cubicBezTo>
                  <a:cubicBezTo>
                    <a:pt x="59" y="23"/>
                    <a:pt x="49" y="31"/>
                    <a:pt x="49" y="54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9"/>
                    <a:pt x="20" y="18"/>
                    <a:pt x="1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gray">
            <a:xfrm>
              <a:off x="1893" y="1823"/>
              <a:ext cx="423" cy="508"/>
            </a:xfrm>
            <a:custGeom>
              <a:avLst/>
              <a:gdLst>
                <a:gd name="T0" fmla="*/ 174 w 179"/>
                <a:gd name="T1" fmla="*/ 12 h 215"/>
                <a:gd name="T2" fmla="*/ 111 w 179"/>
                <a:gd name="T3" fmla="*/ 0 h 215"/>
                <a:gd name="T4" fmla="*/ 27 w 179"/>
                <a:gd name="T5" fmla="*/ 31 h 215"/>
                <a:gd name="T6" fmla="*/ 0 w 179"/>
                <a:gd name="T7" fmla="*/ 109 h 215"/>
                <a:gd name="T8" fmla="*/ 28 w 179"/>
                <a:gd name="T9" fmla="*/ 190 h 215"/>
                <a:gd name="T10" fmla="*/ 109 w 179"/>
                <a:gd name="T11" fmla="*/ 215 h 215"/>
                <a:gd name="T12" fmla="*/ 175 w 179"/>
                <a:gd name="T13" fmla="*/ 201 h 215"/>
                <a:gd name="T14" fmla="*/ 179 w 179"/>
                <a:gd name="T15" fmla="*/ 151 h 215"/>
                <a:gd name="T16" fmla="*/ 170 w 179"/>
                <a:gd name="T17" fmla="*/ 151 h 215"/>
                <a:gd name="T18" fmla="*/ 108 w 179"/>
                <a:gd name="T19" fmla="*/ 205 h 215"/>
                <a:gd name="T20" fmla="*/ 33 w 179"/>
                <a:gd name="T21" fmla="*/ 108 h 215"/>
                <a:gd name="T22" fmla="*/ 108 w 179"/>
                <a:gd name="T23" fmla="*/ 10 h 215"/>
                <a:gd name="T24" fmla="*/ 165 w 179"/>
                <a:gd name="T25" fmla="*/ 58 h 215"/>
                <a:gd name="T26" fmla="*/ 174 w 179"/>
                <a:gd name="T27" fmla="*/ 58 h 215"/>
                <a:gd name="T28" fmla="*/ 174 w 179"/>
                <a:gd name="T29" fmla="*/ 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215">
                  <a:moveTo>
                    <a:pt x="174" y="12"/>
                  </a:moveTo>
                  <a:cubicBezTo>
                    <a:pt x="161" y="5"/>
                    <a:pt x="138" y="0"/>
                    <a:pt x="111" y="0"/>
                  </a:cubicBezTo>
                  <a:cubicBezTo>
                    <a:pt x="74" y="0"/>
                    <a:pt x="45" y="11"/>
                    <a:pt x="27" y="31"/>
                  </a:cubicBezTo>
                  <a:cubicBezTo>
                    <a:pt x="10" y="50"/>
                    <a:pt x="0" y="75"/>
                    <a:pt x="0" y="109"/>
                  </a:cubicBezTo>
                  <a:cubicBezTo>
                    <a:pt x="0" y="144"/>
                    <a:pt x="10" y="172"/>
                    <a:pt x="28" y="190"/>
                  </a:cubicBezTo>
                  <a:cubicBezTo>
                    <a:pt x="47" y="208"/>
                    <a:pt x="76" y="215"/>
                    <a:pt x="109" y="215"/>
                  </a:cubicBezTo>
                  <a:cubicBezTo>
                    <a:pt x="133" y="215"/>
                    <a:pt x="161" y="209"/>
                    <a:pt x="175" y="201"/>
                  </a:cubicBezTo>
                  <a:cubicBezTo>
                    <a:pt x="179" y="151"/>
                    <a:pt x="179" y="151"/>
                    <a:pt x="179" y="151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62" y="182"/>
                    <a:pt x="147" y="205"/>
                    <a:pt x="108" y="205"/>
                  </a:cubicBezTo>
                  <a:cubicBezTo>
                    <a:pt x="46" y="205"/>
                    <a:pt x="33" y="144"/>
                    <a:pt x="33" y="108"/>
                  </a:cubicBezTo>
                  <a:cubicBezTo>
                    <a:pt x="33" y="59"/>
                    <a:pt x="53" y="10"/>
                    <a:pt x="108" y="10"/>
                  </a:cubicBezTo>
                  <a:cubicBezTo>
                    <a:pt x="139" y="10"/>
                    <a:pt x="160" y="23"/>
                    <a:pt x="165" y="58"/>
                  </a:cubicBezTo>
                  <a:cubicBezTo>
                    <a:pt x="174" y="58"/>
                    <a:pt x="174" y="58"/>
                    <a:pt x="174" y="58"/>
                  </a:cubicBezTo>
                  <a:lnTo>
                    <a:pt x="174" y="1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gray">
            <a:xfrm>
              <a:off x="2620" y="1973"/>
              <a:ext cx="334" cy="359"/>
            </a:xfrm>
            <a:custGeom>
              <a:avLst/>
              <a:gdLst>
                <a:gd name="T0" fmla="*/ 72 w 143"/>
                <a:gd name="T1" fmla="*/ 0 h 153"/>
                <a:gd name="T2" fmla="*/ 0 w 143"/>
                <a:gd name="T3" fmla="*/ 77 h 153"/>
                <a:gd name="T4" fmla="*/ 72 w 143"/>
                <a:gd name="T5" fmla="*/ 153 h 153"/>
                <a:gd name="T6" fmla="*/ 143 w 143"/>
                <a:gd name="T7" fmla="*/ 77 h 153"/>
                <a:gd name="T8" fmla="*/ 72 w 143"/>
                <a:gd name="T9" fmla="*/ 0 h 153"/>
                <a:gd name="T10" fmla="*/ 31 w 143"/>
                <a:gd name="T11" fmla="*/ 77 h 153"/>
                <a:gd name="T12" fmla="*/ 72 w 143"/>
                <a:gd name="T13" fmla="*/ 11 h 153"/>
                <a:gd name="T14" fmla="*/ 112 w 143"/>
                <a:gd name="T15" fmla="*/ 77 h 153"/>
                <a:gd name="T16" fmla="*/ 72 w 143"/>
                <a:gd name="T17" fmla="*/ 143 h 153"/>
                <a:gd name="T18" fmla="*/ 31 w 143"/>
                <a:gd name="T1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53">
                  <a:moveTo>
                    <a:pt x="72" y="0"/>
                  </a:moveTo>
                  <a:cubicBezTo>
                    <a:pt x="24" y="0"/>
                    <a:pt x="0" y="28"/>
                    <a:pt x="0" y="77"/>
                  </a:cubicBezTo>
                  <a:cubicBezTo>
                    <a:pt x="0" y="125"/>
                    <a:pt x="24" y="153"/>
                    <a:pt x="72" y="153"/>
                  </a:cubicBezTo>
                  <a:cubicBezTo>
                    <a:pt x="120" y="153"/>
                    <a:pt x="143" y="125"/>
                    <a:pt x="143" y="77"/>
                  </a:cubicBezTo>
                  <a:cubicBezTo>
                    <a:pt x="143" y="28"/>
                    <a:pt x="120" y="0"/>
                    <a:pt x="72" y="0"/>
                  </a:cubicBezTo>
                  <a:close/>
                  <a:moveTo>
                    <a:pt x="31" y="77"/>
                  </a:moveTo>
                  <a:cubicBezTo>
                    <a:pt x="31" y="36"/>
                    <a:pt x="44" y="11"/>
                    <a:pt x="72" y="11"/>
                  </a:cubicBezTo>
                  <a:cubicBezTo>
                    <a:pt x="99" y="11"/>
                    <a:pt x="112" y="36"/>
                    <a:pt x="112" y="77"/>
                  </a:cubicBezTo>
                  <a:cubicBezTo>
                    <a:pt x="112" y="118"/>
                    <a:pt x="99" y="143"/>
                    <a:pt x="72" y="143"/>
                  </a:cubicBezTo>
                  <a:cubicBezTo>
                    <a:pt x="44" y="143"/>
                    <a:pt x="31" y="118"/>
                    <a:pt x="31" y="77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gray">
            <a:xfrm>
              <a:off x="2999" y="1973"/>
              <a:ext cx="379" cy="516"/>
            </a:xfrm>
            <a:custGeom>
              <a:avLst/>
              <a:gdLst>
                <a:gd name="T0" fmla="*/ 49 w 158"/>
                <a:gd name="T1" fmla="*/ 54 h 221"/>
                <a:gd name="T2" fmla="*/ 53 w 158"/>
                <a:gd name="T3" fmla="*/ 37 h 221"/>
                <a:gd name="T4" fmla="*/ 88 w 158"/>
                <a:gd name="T5" fmla="*/ 16 h 221"/>
                <a:gd name="T6" fmla="*/ 127 w 158"/>
                <a:gd name="T7" fmla="*/ 75 h 221"/>
                <a:gd name="T8" fmla="*/ 83 w 158"/>
                <a:gd name="T9" fmla="*/ 143 h 221"/>
                <a:gd name="T10" fmla="*/ 51 w 158"/>
                <a:gd name="T11" fmla="*/ 121 h 221"/>
                <a:gd name="T12" fmla="*/ 49 w 158"/>
                <a:gd name="T13" fmla="*/ 103 h 221"/>
                <a:gd name="T14" fmla="*/ 49 w 158"/>
                <a:gd name="T15" fmla="*/ 54 h 221"/>
                <a:gd name="T16" fmla="*/ 0 w 158"/>
                <a:gd name="T17" fmla="*/ 7 h 221"/>
                <a:gd name="T18" fmla="*/ 0 w 158"/>
                <a:gd name="T19" fmla="*/ 15 h 221"/>
                <a:gd name="T20" fmla="*/ 11 w 158"/>
                <a:gd name="T21" fmla="*/ 16 h 221"/>
                <a:gd name="T22" fmla="*/ 21 w 158"/>
                <a:gd name="T23" fmla="*/ 30 h 221"/>
                <a:gd name="T24" fmla="*/ 21 w 158"/>
                <a:gd name="T25" fmla="*/ 221 h 221"/>
                <a:gd name="T26" fmla="*/ 49 w 158"/>
                <a:gd name="T27" fmla="*/ 221 h 221"/>
                <a:gd name="T28" fmla="*/ 49 w 158"/>
                <a:gd name="T29" fmla="*/ 146 h 221"/>
                <a:gd name="T30" fmla="*/ 83 w 158"/>
                <a:gd name="T31" fmla="*/ 153 h 221"/>
                <a:gd name="T32" fmla="*/ 158 w 158"/>
                <a:gd name="T33" fmla="*/ 73 h 221"/>
                <a:gd name="T34" fmla="*/ 100 w 158"/>
                <a:gd name="T35" fmla="*/ 0 h 221"/>
                <a:gd name="T36" fmla="*/ 49 w 158"/>
                <a:gd name="T37" fmla="*/ 22 h 221"/>
                <a:gd name="T38" fmla="*/ 45 w 158"/>
                <a:gd name="T39" fmla="*/ 0 h 221"/>
                <a:gd name="T40" fmla="*/ 0 w 158"/>
                <a:gd name="T41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21">
                  <a:moveTo>
                    <a:pt x="49" y="54"/>
                  </a:moveTo>
                  <a:cubicBezTo>
                    <a:pt x="49" y="47"/>
                    <a:pt x="50" y="42"/>
                    <a:pt x="53" y="37"/>
                  </a:cubicBezTo>
                  <a:cubicBezTo>
                    <a:pt x="60" y="23"/>
                    <a:pt x="72" y="16"/>
                    <a:pt x="88" y="16"/>
                  </a:cubicBezTo>
                  <a:cubicBezTo>
                    <a:pt x="100" y="16"/>
                    <a:pt x="127" y="24"/>
                    <a:pt x="127" y="75"/>
                  </a:cubicBezTo>
                  <a:cubicBezTo>
                    <a:pt x="127" y="119"/>
                    <a:pt x="113" y="143"/>
                    <a:pt x="83" y="143"/>
                  </a:cubicBezTo>
                  <a:cubicBezTo>
                    <a:pt x="68" y="143"/>
                    <a:pt x="56" y="135"/>
                    <a:pt x="51" y="121"/>
                  </a:cubicBezTo>
                  <a:cubicBezTo>
                    <a:pt x="49" y="116"/>
                    <a:pt x="49" y="110"/>
                    <a:pt x="49" y="103"/>
                  </a:cubicBezTo>
                  <a:lnTo>
                    <a:pt x="49" y="54"/>
                  </a:lnTo>
                  <a:close/>
                  <a:moveTo>
                    <a:pt x="0" y="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ubicBezTo>
                    <a:pt x="21" y="221"/>
                    <a:pt x="21" y="221"/>
                    <a:pt x="21" y="221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55" y="150"/>
                    <a:pt x="69" y="153"/>
                    <a:pt x="83" y="153"/>
                  </a:cubicBezTo>
                  <a:cubicBezTo>
                    <a:pt x="123" y="153"/>
                    <a:pt x="158" y="135"/>
                    <a:pt x="158" y="73"/>
                  </a:cubicBezTo>
                  <a:cubicBezTo>
                    <a:pt x="158" y="52"/>
                    <a:pt x="154" y="0"/>
                    <a:pt x="100" y="0"/>
                  </a:cubicBezTo>
                  <a:cubicBezTo>
                    <a:pt x="78" y="0"/>
                    <a:pt x="61" y="15"/>
                    <a:pt x="49" y="22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 userDrawn="1"/>
          </p:nvSpPr>
          <p:spPr bwMode="gray">
            <a:xfrm>
              <a:off x="5478" y="1973"/>
              <a:ext cx="304" cy="359"/>
            </a:xfrm>
            <a:custGeom>
              <a:avLst/>
              <a:gdLst>
                <a:gd name="T0" fmla="*/ 116 w 128"/>
                <a:gd name="T1" fmla="*/ 71 h 154"/>
                <a:gd name="T2" fmla="*/ 31 w 128"/>
                <a:gd name="T3" fmla="*/ 71 h 154"/>
                <a:gd name="T4" fmla="*/ 74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8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6 w 128"/>
                <a:gd name="T19" fmla="*/ 71 h 154"/>
                <a:gd name="T20" fmla="*/ 31 w 128"/>
                <a:gd name="T21" fmla="*/ 60 h 154"/>
                <a:gd name="T22" fmla="*/ 66 w 128"/>
                <a:gd name="T23" fmla="*/ 11 h 154"/>
                <a:gd name="T24" fmla="*/ 97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6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7" y="138"/>
                    <a:pt x="74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8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6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5" y="11"/>
                    <a:pt x="66" y="11"/>
                  </a:cubicBezTo>
                  <a:cubicBezTo>
                    <a:pt x="94" y="11"/>
                    <a:pt x="97" y="39"/>
                    <a:pt x="97" y="50"/>
                  </a:cubicBezTo>
                  <a:cubicBezTo>
                    <a:pt x="97" y="56"/>
                    <a:pt x="95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 userDrawn="1"/>
          </p:nvSpPr>
          <p:spPr bwMode="gray">
            <a:xfrm>
              <a:off x="4357" y="1973"/>
              <a:ext cx="304" cy="359"/>
            </a:xfrm>
            <a:custGeom>
              <a:avLst/>
              <a:gdLst>
                <a:gd name="T0" fmla="*/ 117 w 128"/>
                <a:gd name="T1" fmla="*/ 71 h 154"/>
                <a:gd name="T2" fmla="*/ 31 w 128"/>
                <a:gd name="T3" fmla="*/ 71 h 154"/>
                <a:gd name="T4" fmla="*/ 75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9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7 w 128"/>
                <a:gd name="T19" fmla="*/ 71 h 154"/>
                <a:gd name="T20" fmla="*/ 31 w 128"/>
                <a:gd name="T21" fmla="*/ 60 h 154"/>
                <a:gd name="T22" fmla="*/ 67 w 128"/>
                <a:gd name="T23" fmla="*/ 11 h 154"/>
                <a:gd name="T24" fmla="*/ 98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7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7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6" y="11"/>
                    <a:pt x="67" y="11"/>
                  </a:cubicBezTo>
                  <a:cubicBezTo>
                    <a:pt x="94" y="11"/>
                    <a:pt x="98" y="39"/>
                    <a:pt x="98" y="50"/>
                  </a:cubicBezTo>
                  <a:cubicBezTo>
                    <a:pt x="98" y="56"/>
                    <a:pt x="96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gray">
            <a:xfrm>
              <a:off x="3451" y="1823"/>
              <a:ext cx="319" cy="508"/>
            </a:xfrm>
            <a:custGeom>
              <a:avLst/>
              <a:gdLst>
                <a:gd name="T0" fmla="*/ 3 w 135"/>
                <a:gd name="T1" fmla="*/ 197 h 215"/>
                <a:gd name="T2" fmla="*/ 61 w 135"/>
                <a:gd name="T3" fmla="*/ 215 h 215"/>
                <a:gd name="T4" fmla="*/ 135 w 135"/>
                <a:gd name="T5" fmla="*/ 155 h 215"/>
                <a:gd name="T6" fmla="*/ 76 w 135"/>
                <a:gd name="T7" fmla="*/ 90 h 215"/>
                <a:gd name="T8" fmla="*/ 67 w 135"/>
                <a:gd name="T9" fmla="*/ 86 h 215"/>
                <a:gd name="T10" fmla="*/ 30 w 135"/>
                <a:gd name="T11" fmla="*/ 48 h 215"/>
                <a:gd name="T12" fmla="*/ 68 w 135"/>
                <a:gd name="T13" fmla="*/ 11 h 215"/>
                <a:gd name="T14" fmla="*/ 113 w 135"/>
                <a:gd name="T15" fmla="*/ 55 h 215"/>
                <a:gd name="T16" fmla="*/ 122 w 135"/>
                <a:gd name="T17" fmla="*/ 55 h 215"/>
                <a:gd name="T18" fmla="*/ 122 w 135"/>
                <a:gd name="T19" fmla="*/ 13 h 215"/>
                <a:gd name="T20" fmla="*/ 72 w 135"/>
                <a:gd name="T21" fmla="*/ 0 h 215"/>
                <a:gd name="T22" fmla="*/ 3 w 135"/>
                <a:gd name="T23" fmla="*/ 58 h 215"/>
                <a:gd name="T24" fmla="*/ 59 w 135"/>
                <a:gd name="T25" fmla="*/ 116 h 215"/>
                <a:gd name="T26" fmla="*/ 65 w 135"/>
                <a:gd name="T27" fmla="*/ 118 h 215"/>
                <a:gd name="T28" fmla="*/ 106 w 135"/>
                <a:gd name="T29" fmla="*/ 164 h 215"/>
                <a:gd name="T30" fmla="*/ 63 w 135"/>
                <a:gd name="T31" fmla="*/ 205 h 215"/>
                <a:gd name="T32" fmla="*/ 9 w 135"/>
                <a:gd name="T33" fmla="*/ 150 h 215"/>
                <a:gd name="T34" fmla="*/ 0 w 135"/>
                <a:gd name="T35" fmla="*/ 150 h 215"/>
                <a:gd name="T36" fmla="*/ 3 w 135"/>
                <a:gd name="T37" fmla="*/ 19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15">
                  <a:moveTo>
                    <a:pt x="3" y="197"/>
                  </a:moveTo>
                  <a:cubicBezTo>
                    <a:pt x="16" y="210"/>
                    <a:pt x="41" y="215"/>
                    <a:pt x="61" y="215"/>
                  </a:cubicBezTo>
                  <a:cubicBezTo>
                    <a:pt x="114" y="215"/>
                    <a:pt x="135" y="185"/>
                    <a:pt x="135" y="155"/>
                  </a:cubicBezTo>
                  <a:cubicBezTo>
                    <a:pt x="135" y="120"/>
                    <a:pt x="111" y="103"/>
                    <a:pt x="76" y="90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47" y="79"/>
                    <a:pt x="30" y="66"/>
                    <a:pt x="30" y="48"/>
                  </a:cubicBezTo>
                  <a:cubicBezTo>
                    <a:pt x="30" y="27"/>
                    <a:pt x="43" y="11"/>
                    <a:pt x="68" y="11"/>
                  </a:cubicBezTo>
                  <a:cubicBezTo>
                    <a:pt x="94" y="11"/>
                    <a:pt x="108" y="25"/>
                    <a:pt x="113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2" y="5"/>
                    <a:pt x="92" y="0"/>
                    <a:pt x="72" y="0"/>
                  </a:cubicBezTo>
                  <a:cubicBezTo>
                    <a:pt x="35" y="0"/>
                    <a:pt x="3" y="18"/>
                    <a:pt x="3" y="58"/>
                  </a:cubicBezTo>
                  <a:cubicBezTo>
                    <a:pt x="3" y="89"/>
                    <a:pt x="28" y="105"/>
                    <a:pt x="59" y="116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78" y="123"/>
                    <a:pt x="106" y="137"/>
                    <a:pt x="106" y="164"/>
                  </a:cubicBezTo>
                  <a:cubicBezTo>
                    <a:pt x="106" y="189"/>
                    <a:pt x="90" y="205"/>
                    <a:pt x="63" y="205"/>
                  </a:cubicBezTo>
                  <a:cubicBezTo>
                    <a:pt x="35" y="205"/>
                    <a:pt x="17" y="183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lnTo>
                    <a:pt x="3" y="19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gray">
            <a:xfrm>
              <a:off x="5129" y="1973"/>
              <a:ext cx="297" cy="359"/>
            </a:xfrm>
            <a:custGeom>
              <a:avLst/>
              <a:gdLst>
                <a:gd name="T0" fmla="*/ 31 w 124"/>
                <a:gd name="T1" fmla="*/ 73 h 154"/>
                <a:gd name="T2" fmla="*/ 75 w 124"/>
                <a:gd name="T3" fmla="*/ 138 h 154"/>
                <a:gd name="T4" fmla="*/ 113 w 124"/>
                <a:gd name="T5" fmla="*/ 115 h 154"/>
                <a:gd name="T6" fmla="*/ 123 w 124"/>
                <a:gd name="T7" fmla="*/ 120 h 154"/>
                <a:gd name="T8" fmla="*/ 69 w 124"/>
                <a:gd name="T9" fmla="*/ 153 h 154"/>
                <a:gd name="T10" fmla="*/ 0 w 124"/>
                <a:gd name="T11" fmla="*/ 78 h 154"/>
                <a:gd name="T12" fmla="*/ 72 w 124"/>
                <a:gd name="T13" fmla="*/ 0 h 154"/>
                <a:gd name="T14" fmla="*/ 124 w 124"/>
                <a:gd name="T15" fmla="*/ 29 h 154"/>
                <a:gd name="T16" fmla="*/ 106 w 124"/>
                <a:gd name="T17" fmla="*/ 44 h 154"/>
                <a:gd name="T18" fmla="*/ 97 w 124"/>
                <a:gd name="T19" fmla="*/ 37 h 154"/>
                <a:gd name="T20" fmla="*/ 69 w 124"/>
                <a:gd name="T21" fmla="*/ 11 h 154"/>
                <a:gd name="T22" fmla="*/ 31 w 124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54">
                  <a:moveTo>
                    <a:pt x="31" y="73"/>
                  </a:moveTo>
                  <a:cubicBezTo>
                    <a:pt x="30" y="103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8"/>
                    <a:pt x="18" y="0"/>
                    <a:pt x="72" y="0"/>
                  </a:cubicBezTo>
                  <a:cubicBezTo>
                    <a:pt x="104" y="0"/>
                    <a:pt x="124" y="15"/>
                    <a:pt x="124" y="29"/>
                  </a:cubicBezTo>
                  <a:cubicBezTo>
                    <a:pt x="124" y="40"/>
                    <a:pt x="112" y="44"/>
                    <a:pt x="106" y="44"/>
                  </a:cubicBezTo>
                  <a:cubicBezTo>
                    <a:pt x="101" y="44"/>
                    <a:pt x="99" y="41"/>
                    <a:pt x="97" y="37"/>
                  </a:cubicBezTo>
                  <a:cubicBezTo>
                    <a:pt x="91" y="20"/>
                    <a:pt x="83" y="11"/>
                    <a:pt x="69" y="11"/>
                  </a:cubicBezTo>
                  <a:cubicBezTo>
                    <a:pt x="48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gray">
            <a:xfrm>
              <a:off x="3830" y="1973"/>
              <a:ext cx="297" cy="359"/>
            </a:xfrm>
            <a:custGeom>
              <a:avLst/>
              <a:gdLst>
                <a:gd name="T0" fmla="*/ 31 w 125"/>
                <a:gd name="T1" fmla="*/ 73 h 154"/>
                <a:gd name="T2" fmla="*/ 75 w 125"/>
                <a:gd name="T3" fmla="*/ 138 h 154"/>
                <a:gd name="T4" fmla="*/ 114 w 125"/>
                <a:gd name="T5" fmla="*/ 115 h 154"/>
                <a:gd name="T6" fmla="*/ 123 w 125"/>
                <a:gd name="T7" fmla="*/ 120 h 154"/>
                <a:gd name="T8" fmla="*/ 69 w 125"/>
                <a:gd name="T9" fmla="*/ 153 h 154"/>
                <a:gd name="T10" fmla="*/ 0 w 125"/>
                <a:gd name="T11" fmla="*/ 78 h 154"/>
                <a:gd name="T12" fmla="*/ 73 w 125"/>
                <a:gd name="T13" fmla="*/ 0 h 154"/>
                <a:gd name="T14" fmla="*/ 125 w 125"/>
                <a:gd name="T15" fmla="*/ 29 h 154"/>
                <a:gd name="T16" fmla="*/ 107 w 125"/>
                <a:gd name="T17" fmla="*/ 44 h 154"/>
                <a:gd name="T18" fmla="*/ 98 w 125"/>
                <a:gd name="T19" fmla="*/ 37 h 154"/>
                <a:gd name="T20" fmla="*/ 69 w 125"/>
                <a:gd name="T21" fmla="*/ 11 h 154"/>
                <a:gd name="T22" fmla="*/ 31 w 125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154">
                  <a:moveTo>
                    <a:pt x="31" y="73"/>
                  </a:moveTo>
                  <a:cubicBezTo>
                    <a:pt x="31" y="103"/>
                    <a:pt x="39" y="138"/>
                    <a:pt x="75" y="138"/>
                  </a:cubicBezTo>
                  <a:cubicBezTo>
                    <a:pt x="94" y="138"/>
                    <a:pt x="106" y="128"/>
                    <a:pt x="114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8" y="153"/>
                    <a:pt x="69" y="153"/>
                  </a:cubicBezTo>
                  <a:cubicBezTo>
                    <a:pt x="21" y="154"/>
                    <a:pt x="0" y="125"/>
                    <a:pt x="0" y="78"/>
                  </a:cubicBezTo>
                  <a:cubicBezTo>
                    <a:pt x="0" y="38"/>
                    <a:pt x="19" y="0"/>
                    <a:pt x="73" y="0"/>
                  </a:cubicBezTo>
                  <a:cubicBezTo>
                    <a:pt x="105" y="0"/>
                    <a:pt x="125" y="15"/>
                    <a:pt x="125" y="29"/>
                  </a:cubicBezTo>
                  <a:cubicBezTo>
                    <a:pt x="125" y="40"/>
                    <a:pt x="113" y="44"/>
                    <a:pt x="107" y="44"/>
                  </a:cubicBezTo>
                  <a:cubicBezTo>
                    <a:pt x="101" y="44"/>
                    <a:pt x="100" y="41"/>
                    <a:pt x="98" y="37"/>
                  </a:cubicBezTo>
                  <a:cubicBezTo>
                    <a:pt x="92" y="20"/>
                    <a:pt x="83" y="11"/>
                    <a:pt x="69" y="11"/>
                  </a:cubicBezTo>
                  <a:cubicBezTo>
                    <a:pt x="49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gray">
            <a:xfrm>
              <a:off x="4706" y="1973"/>
              <a:ext cx="349" cy="351"/>
            </a:xfrm>
            <a:custGeom>
              <a:avLst/>
              <a:gdLst>
                <a:gd name="T0" fmla="*/ 21 w 146"/>
                <a:gd name="T1" fmla="*/ 30 h 149"/>
                <a:gd name="T2" fmla="*/ 20 w 146"/>
                <a:gd name="T3" fmla="*/ 149 h 149"/>
                <a:gd name="T4" fmla="*/ 48 w 146"/>
                <a:gd name="T5" fmla="*/ 149 h 149"/>
                <a:gd name="T6" fmla="*/ 49 w 146"/>
                <a:gd name="T7" fmla="*/ 54 h 149"/>
                <a:gd name="T8" fmla="*/ 52 w 146"/>
                <a:gd name="T9" fmla="*/ 38 h 149"/>
                <a:gd name="T10" fmla="*/ 87 w 146"/>
                <a:gd name="T11" fmla="*/ 16 h 149"/>
                <a:gd name="T12" fmla="*/ 118 w 146"/>
                <a:gd name="T13" fmla="*/ 53 h 149"/>
                <a:gd name="T14" fmla="*/ 119 w 146"/>
                <a:gd name="T15" fmla="*/ 149 h 149"/>
                <a:gd name="T16" fmla="*/ 146 w 146"/>
                <a:gd name="T17" fmla="*/ 149 h 149"/>
                <a:gd name="T18" fmla="*/ 146 w 146"/>
                <a:gd name="T19" fmla="*/ 47 h 149"/>
                <a:gd name="T20" fmla="*/ 103 w 146"/>
                <a:gd name="T21" fmla="*/ 0 h 149"/>
                <a:gd name="T22" fmla="*/ 48 w 146"/>
                <a:gd name="T23" fmla="*/ 23 h 149"/>
                <a:gd name="T24" fmla="*/ 44 w 146"/>
                <a:gd name="T25" fmla="*/ 0 h 149"/>
                <a:gd name="T26" fmla="*/ 0 w 146"/>
                <a:gd name="T27" fmla="*/ 8 h 149"/>
                <a:gd name="T28" fmla="*/ 0 w 146"/>
                <a:gd name="T29" fmla="*/ 15 h 149"/>
                <a:gd name="T30" fmla="*/ 11 w 146"/>
                <a:gd name="T31" fmla="*/ 16 h 149"/>
                <a:gd name="T32" fmla="*/ 21 w 146"/>
                <a:gd name="T33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9">
                  <a:moveTo>
                    <a:pt x="21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7"/>
                    <a:pt x="49" y="42"/>
                    <a:pt x="52" y="38"/>
                  </a:cubicBezTo>
                  <a:cubicBezTo>
                    <a:pt x="58" y="26"/>
                    <a:pt x="71" y="16"/>
                    <a:pt x="87" y="16"/>
                  </a:cubicBezTo>
                  <a:cubicBezTo>
                    <a:pt x="107" y="16"/>
                    <a:pt x="118" y="28"/>
                    <a:pt x="118" y="53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17"/>
                    <a:pt x="130" y="0"/>
                    <a:pt x="103" y="0"/>
                  </a:cubicBezTo>
                  <a:cubicBezTo>
                    <a:pt x="81" y="0"/>
                    <a:pt x="67" y="11"/>
                    <a:pt x="48" y="2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5" name="Oval 21"/>
            <p:cNvSpPr>
              <a:spLocks noChangeArrowheads="1"/>
            </p:cNvSpPr>
            <p:nvPr userDrawn="1"/>
          </p:nvSpPr>
          <p:spPr bwMode="gray">
            <a:xfrm>
              <a:off x="4194" y="1823"/>
              <a:ext cx="89" cy="82"/>
            </a:xfrm>
            <a:prstGeom prst="ellipse">
              <a:avLst/>
            </a:pr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6" name="Freeform 22"/>
            <p:cNvSpPr>
              <a:spLocks/>
            </p:cNvSpPr>
            <p:nvPr userDrawn="1"/>
          </p:nvSpPr>
          <p:spPr bwMode="gray">
            <a:xfrm>
              <a:off x="4157" y="1973"/>
              <a:ext cx="119" cy="351"/>
            </a:xfrm>
            <a:custGeom>
              <a:avLst/>
              <a:gdLst>
                <a:gd name="T0" fmla="*/ 20 w 48"/>
                <a:gd name="T1" fmla="*/ 30 h 149"/>
                <a:gd name="T2" fmla="*/ 20 w 48"/>
                <a:gd name="T3" fmla="*/ 149 h 149"/>
                <a:gd name="T4" fmla="*/ 48 w 48"/>
                <a:gd name="T5" fmla="*/ 149 h 149"/>
                <a:gd name="T6" fmla="*/ 48 w 48"/>
                <a:gd name="T7" fmla="*/ 2 h 149"/>
                <a:gd name="T8" fmla="*/ 46 w 48"/>
                <a:gd name="T9" fmla="*/ 0 h 149"/>
                <a:gd name="T10" fmla="*/ 0 w 48"/>
                <a:gd name="T11" fmla="*/ 8 h 149"/>
                <a:gd name="T12" fmla="*/ 0 w 48"/>
                <a:gd name="T13" fmla="*/ 15 h 149"/>
                <a:gd name="T14" fmla="*/ 11 w 48"/>
                <a:gd name="T15" fmla="*/ 17 h 149"/>
                <a:gd name="T16" fmla="*/ 20 w 48"/>
                <a:gd name="T17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49">
                  <a:moveTo>
                    <a:pt x="20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9" y="18"/>
                    <a:pt x="20" y="19"/>
                    <a:pt x="20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56323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424613"/>
            <a:ext cx="792396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</a:rPr>
              <a:t>Page </a:t>
            </a:r>
            <a:fld id="{87F334AE-4EAC-4C2D-A638-92A76F09FCC4}" type="slidenum">
              <a:rPr lang="en-US" smtClean="0">
                <a:solidFill>
                  <a:srgbClr val="676767"/>
                </a:solidFill>
              </a:rPr>
              <a:pPr/>
              <a:t>‹#›</a:t>
            </a:fld>
            <a:endParaRPr lang="en-US" dirty="0">
              <a:solidFill>
                <a:srgbClr val="676767"/>
              </a:solidFill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 bwMode="gray">
          <a:xfrm>
            <a:off x="1153551" y="6424613"/>
            <a:ext cx="5718983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</a:rPr>
              <a:t>Bee Health Update to Sandra Peterson </a:t>
            </a:r>
            <a:r>
              <a:rPr lang="en-US" dirty="0" smtClean="0">
                <a:solidFill>
                  <a:srgbClr val="676767"/>
                </a:solidFill>
                <a:sym typeface="Wingdings"/>
              </a:rPr>
              <a:t> May 17, 2012</a:t>
            </a:r>
            <a:endParaRPr lang="en-US" dirty="0">
              <a:solidFill>
                <a:srgbClr val="676767"/>
              </a:solidFill>
            </a:endParaRPr>
          </a:p>
        </p:txBody>
      </p:sp>
      <p:grpSp>
        <p:nvGrpSpPr>
          <p:cNvPr id="8" name="Group 5"/>
          <p:cNvGrpSpPr>
            <a:grpSpLocks noChangeAspect="1"/>
          </p:cNvGrpSpPr>
          <p:nvPr userDrawn="1"/>
        </p:nvGrpSpPr>
        <p:grpSpPr bwMode="auto">
          <a:xfrm>
            <a:off x="7432675" y="6570663"/>
            <a:ext cx="1241425" cy="142875"/>
            <a:chOff x="-22" y="1823"/>
            <a:chExt cx="5804" cy="673"/>
          </a:xfrm>
        </p:grpSpPr>
        <p:sp>
          <p:nvSpPr>
            <p:cNvPr id="9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-22" y="1823"/>
              <a:ext cx="5804" cy="6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-22" y="1838"/>
              <a:ext cx="393" cy="486"/>
            </a:xfrm>
            <a:custGeom>
              <a:avLst/>
              <a:gdLst>
                <a:gd name="T0" fmla="*/ 93 w 167"/>
                <a:gd name="T1" fmla="*/ 206 h 206"/>
                <a:gd name="T2" fmla="*/ 167 w 167"/>
                <a:gd name="T3" fmla="*/ 149 h 206"/>
                <a:gd name="T4" fmla="*/ 113 w 167"/>
                <a:gd name="T5" fmla="*/ 94 h 206"/>
                <a:gd name="T6" fmla="*/ 113 w 167"/>
                <a:gd name="T7" fmla="*/ 93 h 206"/>
                <a:gd name="T8" fmla="*/ 158 w 167"/>
                <a:gd name="T9" fmla="*/ 48 h 206"/>
                <a:gd name="T10" fmla="*/ 139 w 167"/>
                <a:gd name="T11" fmla="*/ 11 h 206"/>
                <a:gd name="T12" fmla="*/ 86 w 167"/>
                <a:gd name="T13" fmla="*/ 0 h 206"/>
                <a:gd name="T14" fmla="*/ 0 w 167"/>
                <a:gd name="T15" fmla="*/ 0 h 206"/>
                <a:gd name="T16" fmla="*/ 0 w 167"/>
                <a:gd name="T17" fmla="*/ 9 h 206"/>
                <a:gd name="T18" fmla="*/ 27 w 167"/>
                <a:gd name="T19" fmla="*/ 28 h 206"/>
                <a:gd name="T20" fmla="*/ 27 w 167"/>
                <a:gd name="T21" fmla="*/ 179 h 206"/>
                <a:gd name="T22" fmla="*/ 0 w 167"/>
                <a:gd name="T23" fmla="*/ 198 h 206"/>
                <a:gd name="T24" fmla="*/ 0 w 167"/>
                <a:gd name="T25" fmla="*/ 206 h 206"/>
                <a:gd name="T26" fmla="*/ 93 w 167"/>
                <a:gd name="T27" fmla="*/ 206 h 206"/>
                <a:gd name="T28" fmla="*/ 57 w 167"/>
                <a:gd name="T29" fmla="*/ 101 h 206"/>
                <a:gd name="T30" fmla="*/ 78 w 167"/>
                <a:gd name="T31" fmla="*/ 101 h 206"/>
                <a:gd name="T32" fmla="*/ 135 w 167"/>
                <a:gd name="T33" fmla="*/ 151 h 206"/>
                <a:gd name="T34" fmla="*/ 85 w 167"/>
                <a:gd name="T35" fmla="*/ 196 h 206"/>
                <a:gd name="T36" fmla="*/ 57 w 167"/>
                <a:gd name="T37" fmla="*/ 173 h 206"/>
                <a:gd name="T38" fmla="*/ 57 w 167"/>
                <a:gd name="T39" fmla="*/ 101 h 206"/>
                <a:gd name="T40" fmla="*/ 57 w 167"/>
                <a:gd name="T41" fmla="*/ 26 h 206"/>
                <a:gd name="T42" fmla="*/ 81 w 167"/>
                <a:gd name="T43" fmla="*/ 11 h 206"/>
                <a:gd name="T44" fmla="*/ 126 w 167"/>
                <a:gd name="T45" fmla="*/ 49 h 206"/>
                <a:gd name="T46" fmla="*/ 76 w 167"/>
                <a:gd name="T47" fmla="*/ 90 h 206"/>
                <a:gd name="T48" fmla="*/ 57 w 167"/>
                <a:gd name="T49" fmla="*/ 90 h 206"/>
                <a:gd name="T50" fmla="*/ 57 w 167"/>
                <a:gd name="T51" fmla="*/ 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6">
                  <a:moveTo>
                    <a:pt x="93" y="206"/>
                  </a:moveTo>
                  <a:cubicBezTo>
                    <a:pt x="138" y="206"/>
                    <a:pt x="167" y="190"/>
                    <a:pt x="167" y="149"/>
                  </a:cubicBezTo>
                  <a:cubicBezTo>
                    <a:pt x="167" y="113"/>
                    <a:pt x="142" y="98"/>
                    <a:pt x="113" y="9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41" y="88"/>
                    <a:pt x="158" y="71"/>
                    <a:pt x="158" y="48"/>
                  </a:cubicBezTo>
                  <a:cubicBezTo>
                    <a:pt x="158" y="31"/>
                    <a:pt x="151" y="19"/>
                    <a:pt x="139" y="11"/>
                  </a:cubicBezTo>
                  <a:cubicBezTo>
                    <a:pt x="127" y="3"/>
                    <a:pt x="110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6" y="11"/>
                    <a:pt x="27" y="11"/>
                    <a:pt x="27" y="28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7" y="195"/>
                    <a:pt x="26" y="196"/>
                    <a:pt x="0" y="198"/>
                  </a:cubicBezTo>
                  <a:cubicBezTo>
                    <a:pt x="0" y="206"/>
                    <a:pt x="0" y="206"/>
                    <a:pt x="0" y="206"/>
                  </a:cubicBezTo>
                  <a:lnTo>
                    <a:pt x="93" y="206"/>
                  </a:lnTo>
                  <a:close/>
                  <a:moveTo>
                    <a:pt x="57" y="101"/>
                  </a:moveTo>
                  <a:cubicBezTo>
                    <a:pt x="78" y="101"/>
                    <a:pt x="78" y="101"/>
                    <a:pt x="78" y="101"/>
                  </a:cubicBezTo>
                  <a:cubicBezTo>
                    <a:pt x="115" y="101"/>
                    <a:pt x="135" y="119"/>
                    <a:pt x="135" y="151"/>
                  </a:cubicBezTo>
                  <a:cubicBezTo>
                    <a:pt x="135" y="186"/>
                    <a:pt x="111" y="196"/>
                    <a:pt x="85" y="196"/>
                  </a:cubicBezTo>
                  <a:cubicBezTo>
                    <a:pt x="61" y="196"/>
                    <a:pt x="57" y="192"/>
                    <a:pt x="57" y="173"/>
                  </a:cubicBezTo>
                  <a:lnTo>
                    <a:pt x="57" y="101"/>
                  </a:lnTo>
                  <a:close/>
                  <a:moveTo>
                    <a:pt x="57" y="26"/>
                  </a:moveTo>
                  <a:cubicBezTo>
                    <a:pt x="57" y="13"/>
                    <a:pt x="57" y="11"/>
                    <a:pt x="81" y="11"/>
                  </a:cubicBezTo>
                  <a:cubicBezTo>
                    <a:pt x="102" y="10"/>
                    <a:pt x="126" y="19"/>
                    <a:pt x="126" y="49"/>
                  </a:cubicBezTo>
                  <a:cubicBezTo>
                    <a:pt x="126" y="79"/>
                    <a:pt x="107" y="90"/>
                    <a:pt x="76" y="90"/>
                  </a:cubicBezTo>
                  <a:cubicBezTo>
                    <a:pt x="57" y="90"/>
                    <a:pt x="57" y="90"/>
                    <a:pt x="57" y="90"/>
                  </a:cubicBezTo>
                  <a:lnTo>
                    <a:pt x="57" y="2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gray">
            <a:xfrm>
              <a:off x="431" y="1973"/>
              <a:ext cx="319" cy="359"/>
            </a:xfrm>
            <a:custGeom>
              <a:avLst/>
              <a:gdLst>
                <a:gd name="T0" fmla="*/ 87 w 135"/>
                <a:gd name="T1" fmla="*/ 107 h 153"/>
                <a:gd name="T2" fmla="*/ 57 w 135"/>
                <a:gd name="T3" fmla="*/ 137 h 153"/>
                <a:gd name="T4" fmla="*/ 30 w 135"/>
                <a:gd name="T5" fmla="*/ 107 h 153"/>
                <a:gd name="T6" fmla="*/ 53 w 135"/>
                <a:gd name="T7" fmla="*/ 79 h 153"/>
                <a:gd name="T8" fmla="*/ 87 w 135"/>
                <a:gd name="T9" fmla="*/ 65 h 153"/>
                <a:gd name="T10" fmla="*/ 87 w 135"/>
                <a:gd name="T11" fmla="*/ 107 h 153"/>
                <a:gd name="T12" fmla="*/ 114 w 135"/>
                <a:gd name="T13" fmla="*/ 39 h 153"/>
                <a:gd name="T14" fmla="*/ 65 w 135"/>
                <a:gd name="T15" fmla="*/ 0 h 153"/>
                <a:gd name="T16" fmla="*/ 5 w 135"/>
                <a:gd name="T17" fmla="*/ 34 h 153"/>
                <a:gd name="T18" fmla="*/ 22 w 135"/>
                <a:gd name="T19" fmla="*/ 48 h 153"/>
                <a:gd name="T20" fmla="*/ 31 w 135"/>
                <a:gd name="T21" fmla="*/ 39 h 153"/>
                <a:gd name="T22" fmla="*/ 62 w 135"/>
                <a:gd name="T23" fmla="*/ 10 h 153"/>
                <a:gd name="T24" fmla="*/ 87 w 135"/>
                <a:gd name="T25" fmla="*/ 40 h 153"/>
                <a:gd name="T26" fmla="*/ 87 w 135"/>
                <a:gd name="T27" fmla="*/ 53 h 153"/>
                <a:gd name="T28" fmla="*/ 27 w 135"/>
                <a:gd name="T29" fmla="*/ 75 h 153"/>
                <a:gd name="T30" fmla="*/ 0 w 135"/>
                <a:gd name="T31" fmla="*/ 111 h 153"/>
                <a:gd name="T32" fmla="*/ 43 w 135"/>
                <a:gd name="T33" fmla="*/ 153 h 153"/>
                <a:gd name="T34" fmla="*/ 87 w 135"/>
                <a:gd name="T35" fmla="*/ 135 h 153"/>
                <a:gd name="T36" fmla="*/ 90 w 135"/>
                <a:gd name="T37" fmla="*/ 153 h 153"/>
                <a:gd name="T38" fmla="*/ 135 w 135"/>
                <a:gd name="T39" fmla="*/ 146 h 153"/>
                <a:gd name="T40" fmla="*/ 135 w 135"/>
                <a:gd name="T41" fmla="*/ 138 h 153"/>
                <a:gd name="T42" fmla="*/ 123 w 135"/>
                <a:gd name="T43" fmla="*/ 137 h 153"/>
                <a:gd name="T44" fmla="*/ 114 w 135"/>
                <a:gd name="T45" fmla="*/ 121 h 153"/>
                <a:gd name="T46" fmla="*/ 114 w 135"/>
                <a:gd name="T47" fmla="*/ 3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53">
                  <a:moveTo>
                    <a:pt x="87" y="107"/>
                  </a:moveTo>
                  <a:cubicBezTo>
                    <a:pt x="87" y="131"/>
                    <a:pt x="69" y="137"/>
                    <a:pt x="57" y="137"/>
                  </a:cubicBezTo>
                  <a:cubicBezTo>
                    <a:pt x="39" y="137"/>
                    <a:pt x="30" y="124"/>
                    <a:pt x="30" y="107"/>
                  </a:cubicBezTo>
                  <a:cubicBezTo>
                    <a:pt x="30" y="93"/>
                    <a:pt x="36" y="85"/>
                    <a:pt x="53" y="79"/>
                  </a:cubicBezTo>
                  <a:cubicBezTo>
                    <a:pt x="65" y="75"/>
                    <a:pt x="81" y="69"/>
                    <a:pt x="87" y="65"/>
                  </a:cubicBezTo>
                  <a:lnTo>
                    <a:pt x="87" y="107"/>
                  </a:lnTo>
                  <a:close/>
                  <a:moveTo>
                    <a:pt x="114" y="39"/>
                  </a:moveTo>
                  <a:cubicBezTo>
                    <a:pt x="114" y="22"/>
                    <a:pt x="110" y="0"/>
                    <a:pt x="65" y="0"/>
                  </a:cubicBezTo>
                  <a:cubicBezTo>
                    <a:pt x="32" y="0"/>
                    <a:pt x="5" y="17"/>
                    <a:pt x="5" y="34"/>
                  </a:cubicBezTo>
                  <a:cubicBezTo>
                    <a:pt x="5" y="43"/>
                    <a:pt x="16" y="48"/>
                    <a:pt x="22" y="48"/>
                  </a:cubicBezTo>
                  <a:cubicBezTo>
                    <a:pt x="28" y="48"/>
                    <a:pt x="30" y="45"/>
                    <a:pt x="31" y="39"/>
                  </a:cubicBezTo>
                  <a:cubicBezTo>
                    <a:pt x="38" y="17"/>
                    <a:pt x="50" y="10"/>
                    <a:pt x="62" y="10"/>
                  </a:cubicBezTo>
                  <a:cubicBezTo>
                    <a:pt x="74" y="10"/>
                    <a:pt x="87" y="16"/>
                    <a:pt x="87" y="40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0" y="60"/>
                    <a:pt x="51" y="68"/>
                    <a:pt x="27" y="75"/>
                  </a:cubicBezTo>
                  <a:cubicBezTo>
                    <a:pt x="6" y="82"/>
                    <a:pt x="0" y="97"/>
                    <a:pt x="0" y="111"/>
                  </a:cubicBezTo>
                  <a:cubicBezTo>
                    <a:pt x="0" y="133"/>
                    <a:pt x="15" y="153"/>
                    <a:pt x="43" y="153"/>
                  </a:cubicBezTo>
                  <a:cubicBezTo>
                    <a:pt x="61" y="152"/>
                    <a:pt x="77" y="141"/>
                    <a:pt x="87" y="135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15" y="136"/>
                    <a:pt x="114" y="133"/>
                    <a:pt x="114" y="121"/>
                  </a:cubicBezTo>
                  <a:lnTo>
                    <a:pt x="114" y="3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>
              <a:off x="742" y="1980"/>
              <a:ext cx="379" cy="516"/>
            </a:xfrm>
            <a:custGeom>
              <a:avLst/>
              <a:gdLst>
                <a:gd name="T0" fmla="*/ 0 w 159"/>
                <a:gd name="T1" fmla="*/ 0 h 219"/>
                <a:gd name="T2" fmla="*/ 0 w 159"/>
                <a:gd name="T3" fmla="*/ 9 h 219"/>
                <a:gd name="T4" fmla="*/ 22 w 159"/>
                <a:gd name="T5" fmla="*/ 25 h 219"/>
                <a:gd name="T6" fmla="*/ 69 w 159"/>
                <a:gd name="T7" fmla="*/ 144 h 219"/>
                <a:gd name="T8" fmla="*/ 72 w 159"/>
                <a:gd name="T9" fmla="*/ 159 h 219"/>
                <a:gd name="T10" fmla="*/ 64 w 159"/>
                <a:gd name="T11" fmla="*/ 184 h 219"/>
                <a:gd name="T12" fmla="*/ 51 w 159"/>
                <a:gd name="T13" fmla="*/ 197 h 219"/>
                <a:gd name="T14" fmla="*/ 40 w 159"/>
                <a:gd name="T15" fmla="*/ 191 h 219"/>
                <a:gd name="T16" fmla="*/ 31 w 159"/>
                <a:gd name="T17" fmla="*/ 186 h 219"/>
                <a:gd name="T18" fmla="*/ 18 w 159"/>
                <a:gd name="T19" fmla="*/ 203 h 219"/>
                <a:gd name="T20" fmla="*/ 39 w 159"/>
                <a:gd name="T21" fmla="*/ 219 h 219"/>
                <a:gd name="T22" fmla="*/ 81 w 159"/>
                <a:gd name="T23" fmla="*/ 171 h 219"/>
                <a:gd name="T24" fmla="*/ 137 w 159"/>
                <a:gd name="T25" fmla="*/ 24 h 219"/>
                <a:gd name="T26" fmla="*/ 159 w 159"/>
                <a:gd name="T27" fmla="*/ 9 h 219"/>
                <a:gd name="T28" fmla="*/ 159 w 159"/>
                <a:gd name="T29" fmla="*/ 0 h 219"/>
                <a:gd name="T30" fmla="*/ 101 w 159"/>
                <a:gd name="T31" fmla="*/ 0 h 219"/>
                <a:gd name="T32" fmla="*/ 101 w 159"/>
                <a:gd name="T33" fmla="*/ 9 h 219"/>
                <a:gd name="T34" fmla="*/ 117 w 159"/>
                <a:gd name="T35" fmla="*/ 11 h 219"/>
                <a:gd name="T36" fmla="*/ 121 w 159"/>
                <a:gd name="T37" fmla="*/ 21 h 219"/>
                <a:gd name="T38" fmla="*/ 88 w 159"/>
                <a:gd name="T39" fmla="*/ 119 h 219"/>
                <a:gd name="T40" fmla="*/ 87 w 159"/>
                <a:gd name="T41" fmla="*/ 119 h 219"/>
                <a:gd name="T42" fmla="*/ 51 w 159"/>
                <a:gd name="T43" fmla="*/ 19 h 219"/>
                <a:gd name="T44" fmla="*/ 55 w 159"/>
                <a:gd name="T45" fmla="*/ 10 h 219"/>
                <a:gd name="T46" fmla="*/ 68 w 159"/>
                <a:gd name="T47" fmla="*/ 9 h 219"/>
                <a:gd name="T48" fmla="*/ 68 w 159"/>
                <a:gd name="T49" fmla="*/ 0 h 219"/>
                <a:gd name="T50" fmla="*/ 0 w 159"/>
                <a:gd name="T5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" h="21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10"/>
                    <a:pt x="17" y="11"/>
                    <a:pt x="22" y="25"/>
                  </a:cubicBezTo>
                  <a:cubicBezTo>
                    <a:pt x="37" y="60"/>
                    <a:pt x="62" y="124"/>
                    <a:pt x="69" y="144"/>
                  </a:cubicBezTo>
                  <a:cubicBezTo>
                    <a:pt x="71" y="149"/>
                    <a:pt x="72" y="154"/>
                    <a:pt x="72" y="159"/>
                  </a:cubicBezTo>
                  <a:cubicBezTo>
                    <a:pt x="72" y="166"/>
                    <a:pt x="69" y="175"/>
                    <a:pt x="64" y="184"/>
                  </a:cubicBezTo>
                  <a:cubicBezTo>
                    <a:pt x="60" y="194"/>
                    <a:pt x="55" y="197"/>
                    <a:pt x="51" y="197"/>
                  </a:cubicBezTo>
                  <a:cubicBezTo>
                    <a:pt x="48" y="197"/>
                    <a:pt x="46" y="196"/>
                    <a:pt x="40" y="191"/>
                  </a:cubicBezTo>
                  <a:cubicBezTo>
                    <a:pt x="37" y="188"/>
                    <a:pt x="35" y="186"/>
                    <a:pt x="31" y="186"/>
                  </a:cubicBezTo>
                  <a:cubicBezTo>
                    <a:pt x="26" y="186"/>
                    <a:pt x="18" y="194"/>
                    <a:pt x="18" y="203"/>
                  </a:cubicBezTo>
                  <a:cubicBezTo>
                    <a:pt x="18" y="210"/>
                    <a:pt x="27" y="219"/>
                    <a:pt x="39" y="219"/>
                  </a:cubicBezTo>
                  <a:cubicBezTo>
                    <a:pt x="51" y="219"/>
                    <a:pt x="66" y="215"/>
                    <a:pt x="81" y="171"/>
                  </a:cubicBezTo>
                  <a:cubicBezTo>
                    <a:pt x="100" y="118"/>
                    <a:pt x="127" y="45"/>
                    <a:pt x="137" y="24"/>
                  </a:cubicBezTo>
                  <a:cubicBezTo>
                    <a:pt x="142" y="12"/>
                    <a:pt x="144" y="10"/>
                    <a:pt x="159" y="9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22" y="11"/>
                    <a:pt x="123" y="15"/>
                    <a:pt x="121" y="21"/>
                  </a:cubicBezTo>
                  <a:cubicBezTo>
                    <a:pt x="117" y="39"/>
                    <a:pt x="101" y="84"/>
                    <a:pt x="88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74" y="83"/>
                    <a:pt x="62" y="51"/>
                    <a:pt x="51" y="19"/>
                  </a:cubicBezTo>
                  <a:cubicBezTo>
                    <a:pt x="49" y="14"/>
                    <a:pt x="48" y="11"/>
                    <a:pt x="55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gray">
            <a:xfrm>
              <a:off x="1121" y="1973"/>
              <a:ext cx="304" cy="359"/>
            </a:xfrm>
            <a:custGeom>
              <a:avLst/>
              <a:gdLst>
                <a:gd name="T0" fmla="*/ 129 w 129"/>
                <a:gd name="T1" fmla="*/ 60 h 153"/>
                <a:gd name="T2" fmla="*/ 69 w 129"/>
                <a:gd name="T3" fmla="*/ 0 h 153"/>
                <a:gd name="T4" fmla="*/ 0 w 129"/>
                <a:gd name="T5" fmla="*/ 78 h 153"/>
                <a:gd name="T6" fmla="*/ 69 w 129"/>
                <a:gd name="T7" fmla="*/ 153 h 153"/>
                <a:gd name="T8" fmla="*/ 124 w 129"/>
                <a:gd name="T9" fmla="*/ 120 h 153"/>
                <a:gd name="T10" fmla="*/ 114 w 129"/>
                <a:gd name="T11" fmla="*/ 115 h 153"/>
                <a:gd name="T12" fmla="*/ 75 w 129"/>
                <a:gd name="T13" fmla="*/ 138 h 153"/>
                <a:gd name="T14" fmla="*/ 31 w 129"/>
                <a:gd name="T15" fmla="*/ 71 h 153"/>
                <a:gd name="T16" fmla="*/ 117 w 129"/>
                <a:gd name="T17" fmla="*/ 71 h 153"/>
                <a:gd name="T18" fmla="*/ 129 w 129"/>
                <a:gd name="T19" fmla="*/ 60 h 153"/>
                <a:gd name="T20" fmla="*/ 98 w 129"/>
                <a:gd name="T21" fmla="*/ 50 h 153"/>
                <a:gd name="T22" fmla="*/ 88 w 129"/>
                <a:gd name="T23" fmla="*/ 60 h 153"/>
                <a:gd name="T24" fmla="*/ 32 w 129"/>
                <a:gd name="T25" fmla="*/ 60 h 153"/>
                <a:gd name="T26" fmla="*/ 67 w 129"/>
                <a:gd name="T27" fmla="*/ 10 h 153"/>
                <a:gd name="T28" fmla="*/ 98 w 129"/>
                <a:gd name="T29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53">
                  <a:moveTo>
                    <a:pt x="129" y="60"/>
                  </a:moveTo>
                  <a:cubicBezTo>
                    <a:pt x="129" y="42"/>
                    <a:pt x="124" y="0"/>
                    <a:pt x="69" y="0"/>
                  </a:cubicBezTo>
                  <a:cubicBezTo>
                    <a:pt x="22" y="0"/>
                    <a:pt x="0" y="33"/>
                    <a:pt x="0" y="78"/>
                  </a:cubicBezTo>
                  <a:cubicBezTo>
                    <a:pt x="0" y="125"/>
                    <a:pt x="21" y="153"/>
                    <a:pt x="69" y="153"/>
                  </a:cubicBezTo>
                  <a:cubicBezTo>
                    <a:pt x="98" y="152"/>
                    <a:pt x="115" y="139"/>
                    <a:pt x="124" y="12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06" y="128"/>
                    <a:pt x="95" y="138"/>
                    <a:pt x="75" y="138"/>
                  </a:cubicBezTo>
                  <a:cubicBezTo>
                    <a:pt x="38" y="138"/>
                    <a:pt x="31" y="102"/>
                    <a:pt x="31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4" y="71"/>
                    <a:pt x="129" y="70"/>
                    <a:pt x="129" y="60"/>
                  </a:cubicBezTo>
                  <a:close/>
                  <a:moveTo>
                    <a:pt x="98" y="50"/>
                  </a:moveTo>
                  <a:cubicBezTo>
                    <a:pt x="98" y="56"/>
                    <a:pt x="96" y="60"/>
                    <a:pt x="8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48"/>
                    <a:pt x="36" y="10"/>
                    <a:pt x="67" y="10"/>
                  </a:cubicBezTo>
                  <a:cubicBezTo>
                    <a:pt x="95" y="10"/>
                    <a:pt x="98" y="39"/>
                    <a:pt x="98" y="5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gray">
            <a:xfrm>
              <a:off x="1470" y="1973"/>
              <a:ext cx="252" cy="351"/>
            </a:xfrm>
            <a:custGeom>
              <a:avLst/>
              <a:gdLst>
                <a:gd name="T0" fmla="*/ 46 w 104"/>
                <a:gd name="T1" fmla="*/ 0 h 149"/>
                <a:gd name="T2" fmla="*/ 0 w 104"/>
                <a:gd name="T3" fmla="*/ 7 h 149"/>
                <a:gd name="T4" fmla="*/ 0 w 104"/>
                <a:gd name="T5" fmla="*/ 15 h 149"/>
                <a:gd name="T6" fmla="*/ 12 w 104"/>
                <a:gd name="T7" fmla="*/ 16 h 149"/>
                <a:gd name="T8" fmla="*/ 21 w 104"/>
                <a:gd name="T9" fmla="*/ 30 h 149"/>
                <a:gd name="T10" fmla="*/ 21 w 104"/>
                <a:gd name="T11" fmla="*/ 149 h 149"/>
                <a:gd name="T12" fmla="*/ 49 w 104"/>
                <a:gd name="T13" fmla="*/ 149 h 149"/>
                <a:gd name="T14" fmla="*/ 49 w 104"/>
                <a:gd name="T15" fmla="*/ 54 h 149"/>
                <a:gd name="T16" fmla="*/ 66 w 104"/>
                <a:gd name="T17" fmla="*/ 23 h 149"/>
                <a:gd name="T18" fmla="*/ 85 w 104"/>
                <a:gd name="T19" fmla="*/ 30 h 149"/>
                <a:gd name="T20" fmla="*/ 91 w 104"/>
                <a:gd name="T21" fmla="*/ 31 h 149"/>
                <a:gd name="T22" fmla="*/ 104 w 104"/>
                <a:gd name="T23" fmla="*/ 14 h 149"/>
                <a:gd name="T24" fmla="*/ 89 w 104"/>
                <a:gd name="T25" fmla="*/ 0 h 149"/>
                <a:gd name="T26" fmla="*/ 49 w 104"/>
                <a:gd name="T27" fmla="*/ 24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7"/>
                    <a:pt x="21" y="19"/>
                    <a:pt x="21" y="30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31"/>
                    <a:pt x="59" y="23"/>
                    <a:pt x="66" y="23"/>
                  </a:cubicBezTo>
                  <a:cubicBezTo>
                    <a:pt x="71" y="23"/>
                    <a:pt x="76" y="25"/>
                    <a:pt x="85" y="30"/>
                  </a:cubicBezTo>
                  <a:cubicBezTo>
                    <a:pt x="87" y="31"/>
                    <a:pt x="89" y="31"/>
                    <a:pt x="91" y="31"/>
                  </a:cubicBezTo>
                  <a:cubicBezTo>
                    <a:pt x="98" y="31"/>
                    <a:pt x="104" y="24"/>
                    <a:pt x="104" y="14"/>
                  </a:cubicBezTo>
                  <a:cubicBezTo>
                    <a:pt x="104" y="8"/>
                    <a:pt x="100" y="0"/>
                    <a:pt x="89" y="0"/>
                  </a:cubicBezTo>
                  <a:cubicBezTo>
                    <a:pt x="78" y="0"/>
                    <a:pt x="69" y="6"/>
                    <a:pt x="49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gray">
            <a:xfrm>
              <a:off x="2360" y="1973"/>
              <a:ext cx="245" cy="351"/>
            </a:xfrm>
            <a:custGeom>
              <a:avLst/>
              <a:gdLst>
                <a:gd name="T0" fmla="*/ 46 w 104"/>
                <a:gd name="T1" fmla="*/ 0 h 149"/>
                <a:gd name="T2" fmla="*/ 49 w 104"/>
                <a:gd name="T3" fmla="*/ 24 h 149"/>
                <a:gd name="T4" fmla="*/ 89 w 104"/>
                <a:gd name="T5" fmla="*/ 0 h 149"/>
                <a:gd name="T6" fmla="*/ 104 w 104"/>
                <a:gd name="T7" fmla="*/ 15 h 149"/>
                <a:gd name="T8" fmla="*/ 91 w 104"/>
                <a:gd name="T9" fmla="*/ 31 h 149"/>
                <a:gd name="T10" fmla="*/ 85 w 104"/>
                <a:gd name="T11" fmla="*/ 30 h 149"/>
                <a:gd name="T12" fmla="*/ 66 w 104"/>
                <a:gd name="T13" fmla="*/ 23 h 149"/>
                <a:gd name="T14" fmla="*/ 49 w 104"/>
                <a:gd name="T15" fmla="*/ 54 h 149"/>
                <a:gd name="T16" fmla="*/ 49 w 104"/>
                <a:gd name="T17" fmla="*/ 149 h 149"/>
                <a:gd name="T18" fmla="*/ 21 w 104"/>
                <a:gd name="T19" fmla="*/ 149 h 149"/>
                <a:gd name="T20" fmla="*/ 21 w 104"/>
                <a:gd name="T21" fmla="*/ 30 h 149"/>
                <a:gd name="T22" fmla="*/ 12 w 104"/>
                <a:gd name="T23" fmla="*/ 16 h 149"/>
                <a:gd name="T24" fmla="*/ 0 w 104"/>
                <a:gd name="T25" fmla="*/ 15 h 149"/>
                <a:gd name="T26" fmla="*/ 0 w 104"/>
                <a:gd name="T27" fmla="*/ 7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69" y="7"/>
                    <a:pt x="78" y="0"/>
                    <a:pt x="89" y="0"/>
                  </a:cubicBezTo>
                  <a:cubicBezTo>
                    <a:pt x="100" y="0"/>
                    <a:pt x="104" y="8"/>
                    <a:pt x="104" y="15"/>
                  </a:cubicBezTo>
                  <a:cubicBezTo>
                    <a:pt x="104" y="24"/>
                    <a:pt x="98" y="31"/>
                    <a:pt x="91" y="31"/>
                  </a:cubicBezTo>
                  <a:cubicBezTo>
                    <a:pt x="89" y="31"/>
                    <a:pt x="87" y="31"/>
                    <a:pt x="85" y="30"/>
                  </a:cubicBezTo>
                  <a:cubicBezTo>
                    <a:pt x="76" y="25"/>
                    <a:pt x="71" y="23"/>
                    <a:pt x="66" y="23"/>
                  </a:cubicBezTo>
                  <a:cubicBezTo>
                    <a:pt x="59" y="23"/>
                    <a:pt x="49" y="31"/>
                    <a:pt x="49" y="54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9"/>
                    <a:pt x="20" y="18"/>
                    <a:pt x="1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gray">
            <a:xfrm>
              <a:off x="1893" y="1823"/>
              <a:ext cx="423" cy="508"/>
            </a:xfrm>
            <a:custGeom>
              <a:avLst/>
              <a:gdLst>
                <a:gd name="T0" fmla="*/ 174 w 179"/>
                <a:gd name="T1" fmla="*/ 12 h 215"/>
                <a:gd name="T2" fmla="*/ 111 w 179"/>
                <a:gd name="T3" fmla="*/ 0 h 215"/>
                <a:gd name="T4" fmla="*/ 27 w 179"/>
                <a:gd name="T5" fmla="*/ 31 h 215"/>
                <a:gd name="T6" fmla="*/ 0 w 179"/>
                <a:gd name="T7" fmla="*/ 109 h 215"/>
                <a:gd name="T8" fmla="*/ 28 w 179"/>
                <a:gd name="T9" fmla="*/ 190 h 215"/>
                <a:gd name="T10" fmla="*/ 109 w 179"/>
                <a:gd name="T11" fmla="*/ 215 h 215"/>
                <a:gd name="T12" fmla="*/ 175 w 179"/>
                <a:gd name="T13" fmla="*/ 201 h 215"/>
                <a:gd name="T14" fmla="*/ 179 w 179"/>
                <a:gd name="T15" fmla="*/ 151 h 215"/>
                <a:gd name="T16" fmla="*/ 170 w 179"/>
                <a:gd name="T17" fmla="*/ 151 h 215"/>
                <a:gd name="T18" fmla="*/ 108 w 179"/>
                <a:gd name="T19" fmla="*/ 205 h 215"/>
                <a:gd name="T20" fmla="*/ 33 w 179"/>
                <a:gd name="T21" fmla="*/ 108 h 215"/>
                <a:gd name="T22" fmla="*/ 108 w 179"/>
                <a:gd name="T23" fmla="*/ 10 h 215"/>
                <a:gd name="T24" fmla="*/ 165 w 179"/>
                <a:gd name="T25" fmla="*/ 58 h 215"/>
                <a:gd name="T26" fmla="*/ 174 w 179"/>
                <a:gd name="T27" fmla="*/ 58 h 215"/>
                <a:gd name="T28" fmla="*/ 174 w 179"/>
                <a:gd name="T29" fmla="*/ 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215">
                  <a:moveTo>
                    <a:pt x="174" y="12"/>
                  </a:moveTo>
                  <a:cubicBezTo>
                    <a:pt x="161" y="5"/>
                    <a:pt x="138" y="0"/>
                    <a:pt x="111" y="0"/>
                  </a:cubicBezTo>
                  <a:cubicBezTo>
                    <a:pt x="74" y="0"/>
                    <a:pt x="45" y="11"/>
                    <a:pt x="27" y="31"/>
                  </a:cubicBezTo>
                  <a:cubicBezTo>
                    <a:pt x="10" y="50"/>
                    <a:pt x="0" y="75"/>
                    <a:pt x="0" y="109"/>
                  </a:cubicBezTo>
                  <a:cubicBezTo>
                    <a:pt x="0" y="144"/>
                    <a:pt x="10" y="172"/>
                    <a:pt x="28" y="190"/>
                  </a:cubicBezTo>
                  <a:cubicBezTo>
                    <a:pt x="47" y="208"/>
                    <a:pt x="76" y="215"/>
                    <a:pt x="109" y="215"/>
                  </a:cubicBezTo>
                  <a:cubicBezTo>
                    <a:pt x="133" y="215"/>
                    <a:pt x="161" y="209"/>
                    <a:pt x="175" y="201"/>
                  </a:cubicBezTo>
                  <a:cubicBezTo>
                    <a:pt x="179" y="151"/>
                    <a:pt x="179" y="151"/>
                    <a:pt x="179" y="151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62" y="182"/>
                    <a:pt x="147" y="205"/>
                    <a:pt x="108" y="205"/>
                  </a:cubicBezTo>
                  <a:cubicBezTo>
                    <a:pt x="46" y="205"/>
                    <a:pt x="33" y="144"/>
                    <a:pt x="33" y="108"/>
                  </a:cubicBezTo>
                  <a:cubicBezTo>
                    <a:pt x="33" y="59"/>
                    <a:pt x="53" y="10"/>
                    <a:pt x="108" y="10"/>
                  </a:cubicBezTo>
                  <a:cubicBezTo>
                    <a:pt x="139" y="10"/>
                    <a:pt x="160" y="23"/>
                    <a:pt x="165" y="58"/>
                  </a:cubicBezTo>
                  <a:cubicBezTo>
                    <a:pt x="174" y="58"/>
                    <a:pt x="174" y="58"/>
                    <a:pt x="174" y="58"/>
                  </a:cubicBezTo>
                  <a:lnTo>
                    <a:pt x="174" y="1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gray">
            <a:xfrm>
              <a:off x="2620" y="1973"/>
              <a:ext cx="334" cy="359"/>
            </a:xfrm>
            <a:custGeom>
              <a:avLst/>
              <a:gdLst>
                <a:gd name="T0" fmla="*/ 72 w 143"/>
                <a:gd name="T1" fmla="*/ 0 h 153"/>
                <a:gd name="T2" fmla="*/ 0 w 143"/>
                <a:gd name="T3" fmla="*/ 77 h 153"/>
                <a:gd name="T4" fmla="*/ 72 w 143"/>
                <a:gd name="T5" fmla="*/ 153 h 153"/>
                <a:gd name="T6" fmla="*/ 143 w 143"/>
                <a:gd name="T7" fmla="*/ 77 h 153"/>
                <a:gd name="T8" fmla="*/ 72 w 143"/>
                <a:gd name="T9" fmla="*/ 0 h 153"/>
                <a:gd name="T10" fmla="*/ 31 w 143"/>
                <a:gd name="T11" fmla="*/ 77 h 153"/>
                <a:gd name="T12" fmla="*/ 72 w 143"/>
                <a:gd name="T13" fmla="*/ 11 h 153"/>
                <a:gd name="T14" fmla="*/ 112 w 143"/>
                <a:gd name="T15" fmla="*/ 77 h 153"/>
                <a:gd name="T16" fmla="*/ 72 w 143"/>
                <a:gd name="T17" fmla="*/ 143 h 153"/>
                <a:gd name="T18" fmla="*/ 31 w 143"/>
                <a:gd name="T1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53">
                  <a:moveTo>
                    <a:pt x="72" y="0"/>
                  </a:moveTo>
                  <a:cubicBezTo>
                    <a:pt x="24" y="0"/>
                    <a:pt x="0" y="28"/>
                    <a:pt x="0" y="77"/>
                  </a:cubicBezTo>
                  <a:cubicBezTo>
                    <a:pt x="0" y="125"/>
                    <a:pt x="24" y="153"/>
                    <a:pt x="72" y="153"/>
                  </a:cubicBezTo>
                  <a:cubicBezTo>
                    <a:pt x="120" y="153"/>
                    <a:pt x="143" y="125"/>
                    <a:pt x="143" y="77"/>
                  </a:cubicBezTo>
                  <a:cubicBezTo>
                    <a:pt x="143" y="28"/>
                    <a:pt x="120" y="0"/>
                    <a:pt x="72" y="0"/>
                  </a:cubicBezTo>
                  <a:close/>
                  <a:moveTo>
                    <a:pt x="31" y="77"/>
                  </a:moveTo>
                  <a:cubicBezTo>
                    <a:pt x="31" y="36"/>
                    <a:pt x="44" y="11"/>
                    <a:pt x="72" y="11"/>
                  </a:cubicBezTo>
                  <a:cubicBezTo>
                    <a:pt x="99" y="11"/>
                    <a:pt x="112" y="36"/>
                    <a:pt x="112" y="77"/>
                  </a:cubicBezTo>
                  <a:cubicBezTo>
                    <a:pt x="112" y="118"/>
                    <a:pt x="99" y="143"/>
                    <a:pt x="72" y="143"/>
                  </a:cubicBezTo>
                  <a:cubicBezTo>
                    <a:pt x="44" y="143"/>
                    <a:pt x="31" y="118"/>
                    <a:pt x="31" y="77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gray">
            <a:xfrm>
              <a:off x="2999" y="1973"/>
              <a:ext cx="379" cy="516"/>
            </a:xfrm>
            <a:custGeom>
              <a:avLst/>
              <a:gdLst>
                <a:gd name="T0" fmla="*/ 49 w 158"/>
                <a:gd name="T1" fmla="*/ 54 h 221"/>
                <a:gd name="T2" fmla="*/ 53 w 158"/>
                <a:gd name="T3" fmla="*/ 37 h 221"/>
                <a:gd name="T4" fmla="*/ 88 w 158"/>
                <a:gd name="T5" fmla="*/ 16 h 221"/>
                <a:gd name="T6" fmla="*/ 127 w 158"/>
                <a:gd name="T7" fmla="*/ 75 h 221"/>
                <a:gd name="T8" fmla="*/ 83 w 158"/>
                <a:gd name="T9" fmla="*/ 143 h 221"/>
                <a:gd name="T10" fmla="*/ 51 w 158"/>
                <a:gd name="T11" fmla="*/ 121 h 221"/>
                <a:gd name="T12" fmla="*/ 49 w 158"/>
                <a:gd name="T13" fmla="*/ 103 h 221"/>
                <a:gd name="T14" fmla="*/ 49 w 158"/>
                <a:gd name="T15" fmla="*/ 54 h 221"/>
                <a:gd name="T16" fmla="*/ 0 w 158"/>
                <a:gd name="T17" fmla="*/ 7 h 221"/>
                <a:gd name="T18" fmla="*/ 0 w 158"/>
                <a:gd name="T19" fmla="*/ 15 h 221"/>
                <a:gd name="T20" fmla="*/ 11 w 158"/>
                <a:gd name="T21" fmla="*/ 16 h 221"/>
                <a:gd name="T22" fmla="*/ 21 w 158"/>
                <a:gd name="T23" fmla="*/ 30 h 221"/>
                <a:gd name="T24" fmla="*/ 21 w 158"/>
                <a:gd name="T25" fmla="*/ 221 h 221"/>
                <a:gd name="T26" fmla="*/ 49 w 158"/>
                <a:gd name="T27" fmla="*/ 221 h 221"/>
                <a:gd name="T28" fmla="*/ 49 w 158"/>
                <a:gd name="T29" fmla="*/ 146 h 221"/>
                <a:gd name="T30" fmla="*/ 83 w 158"/>
                <a:gd name="T31" fmla="*/ 153 h 221"/>
                <a:gd name="T32" fmla="*/ 158 w 158"/>
                <a:gd name="T33" fmla="*/ 73 h 221"/>
                <a:gd name="T34" fmla="*/ 100 w 158"/>
                <a:gd name="T35" fmla="*/ 0 h 221"/>
                <a:gd name="T36" fmla="*/ 49 w 158"/>
                <a:gd name="T37" fmla="*/ 22 h 221"/>
                <a:gd name="T38" fmla="*/ 45 w 158"/>
                <a:gd name="T39" fmla="*/ 0 h 221"/>
                <a:gd name="T40" fmla="*/ 0 w 158"/>
                <a:gd name="T41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21">
                  <a:moveTo>
                    <a:pt x="49" y="54"/>
                  </a:moveTo>
                  <a:cubicBezTo>
                    <a:pt x="49" y="47"/>
                    <a:pt x="50" y="42"/>
                    <a:pt x="53" y="37"/>
                  </a:cubicBezTo>
                  <a:cubicBezTo>
                    <a:pt x="60" y="23"/>
                    <a:pt x="72" y="16"/>
                    <a:pt x="88" y="16"/>
                  </a:cubicBezTo>
                  <a:cubicBezTo>
                    <a:pt x="100" y="16"/>
                    <a:pt x="127" y="24"/>
                    <a:pt x="127" y="75"/>
                  </a:cubicBezTo>
                  <a:cubicBezTo>
                    <a:pt x="127" y="119"/>
                    <a:pt x="113" y="143"/>
                    <a:pt x="83" y="143"/>
                  </a:cubicBezTo>
                  <a:cubicBezTo>
                    <a:pt x="68" y="143"/>
                    <a:pt x="56" y="135"/>
                    <a:pt x="51" y="121"/>
                  </a:cubicBezTo>
                  <a:cubicBezTo>
                    <a:pt x="49" y="116"/>
                    <a:pt x="49" y="110"/>
                    <a:pt x="49" y="103"/>
                  </a:cubicBezTo>
                  <a:lnTo>
                    <a:pt x="49" y="54"/>
                  </a:lnTo>
                  <a:close/>
                  <a:moveTo>
                    <a:pt x="0" y="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ubicBezTo>
                    <a:pt x="21" y="221"/>
                    <a:pt x="21" y="221"/>
                    <a:pt x="21" y="221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55" y="150"/>
                    <a:pt x="69" y="153"/>
                    <a:pt x="83" y="153"/>
                  </a:cubicBezTo>
                  <a:cubicBezTo>
                    <a:pt x="123" y="153"/>
                    <a:pt x="158" y="135"/>
                    <a:pt x="158" y="73"/>
                  </a:cubicBezTo>
                  <a:cubicBezTo>
                    <a:pt x="158" y="52"/>
                    <a:pt x="154" y="0"/>
                    <a:pt x="100" y="0"/>
                  </a:cubicBezTo>
                  <a:cubicBezTo>
                    <a:pt x="78" y="0"/>
                    <a:pt x="61" y="15"/>
                    <a:pt x="49" y="22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 userDrawn="1"/>
          </p:nvSpPr>
          <p:spPr bwMode="gray">
            <a:xfrm>
              <a:off x="5478" y="1973"/>
              <a:ext cx="304" cy="359"/>
            </a:xfrm>
            <a:custGeom>
              <a:avLst/>
              <a:gdLst>
                <a:gd name="T0" fmla="*/ 116 w 128"/>
                <a:gd name="T1" fmla="*/ 71 h 154"/>
                <a:gd name="T2" fmla="*/ 31 w 128"/>
                <a:gd name="T3" fmla="*/ 71 h 154"/>
                <a:gd name="T4" fmla="*/ 74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8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6 w 128"/>
                <a:gd name="T19" fmla="*/ 71 h 154"/>
                <a:gd name="T20" fmla="*/ 31 w 128"/>
                <a:gd name="T21" fmla="*/ 60 h 154"/>
                <a:gd name="T22" fmla="*/ 66 w 128"/>
                <a:gd name="T23" fmla="*/ 11 h 154"/>
                <a:gd name="T24" fmla="*/ 97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6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7" y="138"/>
                    <a:pt x="74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8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6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5" y="11"/>
                    <a:pt x="66" y="11"/>
                  </a:cubicBezTo>
                  <a:cubicBezTo>
                    <a:pt x="94" y="11"/>
                    <a:pt x="97" y="39"/>
                    <a:pt x="97" y="50"/>
                  </a:cubicBezTo>
                  <a:cubicBezTo>
                    <a:pt x="97" y="56"/>
                    <a:pt x="95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 userDrawn="1"/>
          </p:nvSpPr>
          <p:spPr bwMode="gray">
            <a:xfrm>
              <a:off x="4357" y="1973"/>
              <a:ext cx="304" cy="359"/>
            </a:xfrm>
            <a:custGeom>
              <a:avLst/>
              <a:gdLst>
                <a:gd name="T0" fmla="*/ 117 w 128"/>
                <a:gd name="T1" fmla="*/ 71 h 154"/>
                <a:gd name="T2" fmla="*/ 31 w 128"/>
                <a:gd name="T3" fmla="*/ 71 h 154"/>
                <a:gd name="T4" fmla="*/ 75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9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7 w 128"/>
                <a:gd name="T19" fmla="*/ 71 h 154"/>
                <a:gd name="T20" fmla="*/ 31 w 128"/>
                <a:gd name="T21" fmla="*/ 60 h 154"/>
                <a:gd name="T22" fmla="*/ 67 w 128"/>
                <a:gd name="T23" fmla="*/ 11 h 154"/>
                <a:gd name="T24" fmla="*/ 98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7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7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6" y="11"/>
                    <a:pt x="67" y="11"/>
                  </a:cubicBezTo>
                  <a:cubicBezTo>
                    <a:pt x="94" y="11"/>
                    <a:pt x="98" y="39"/>
                    <a:pt x="98" y="50"/>
                  </a:cubicBezTo>
                  <a:cubicBezTo>
                    <a:pt x="98" y="56"/>
                    <a:pt x="96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gray">
            <a:xfrm>
              <a:off x="3451" y="1823"/>
              <a:ext cx="319" cy="508"/>
            </a:xfrm>
            <a:custGeom>
              <a:avLst/>
              <a:gdLst>
                <a:gd name="T0" fmla="*/ 3 w 135"/>
                <a:gd name="T1" fmla="*/ 197 h 215"/>
                <a:gd name="T2" fmla="*/ 61 w 135"/>
                <a:gd name="T3" fmla="*/ 215 h 215"/>
                <a:gd name="T4" fmla="*/ 135 w 135"/>
                <a:gd name="T5" fmla="*/ 155 h 215"/>
                <a:gd name="T6" fmla="*/ 76 w 135"/>
                <a:gd name="T7" fmla="*/ 90 h 215"/>
                <a:gd name="T8" fmla="*/ 67 w 135"/>
                <a:gd name="T9" fmla="*/ 86 h 215"/>
                <a:gd name="T10" fmla="*/ 30 w 135"/>
                <a:gd name="T11" fmla="*/ 48 h 215"/>
                <a:gd name="T12" fmla="*/ 68 w 135"/>
                <a:gd name="T13" fmla="*/ 11 h 215"/>
                <a:gd name="T14" fmla="*/ 113 w 135"/>
                <a:gd name="T15" fmla="*/ 55 h 215"/>
                <a:gd name="T16" fmla="*/ 122 w 135"/>
                <a:gd name="T17" fmla="*/ 55 h 215"/>
                <a:gd name="T18" fmla="*/ 122 w 135"/>
                <a:gd name="T19" fmla="*/ 13 h 215"/>
                <a:gd name="T20" fmla="*/ 72 w 135"/>
                <a:gd name="T21" fmla="*/ 0 h 215"/>
                <a:gd name="T22" fmla="*/ 3 w 135"/>
                <a:gd name="T23" fmla="*/ 58 h 215"/>
                <a:gd name="T24" fmla="*/ 59 w 135"/>
                <a:gd name="T25" fmla="*/ 116 h 215"/>
                <a:gd name="T26" fmla="*/ 65 w 135"/>
                <a:gd name="T27" fmla="*/ 118 h 215"/>
                <a:gd name="T28" fmla="*/ 106 w 135"/>
                <a:gd name="T29" fmla="*/ 164 h 215"/>
                <a:gd name="T30" fmla="*/ 63 w 135"/>
                <a:gd name="T31" fmla="*/ 205 h 215"/>
                <a:gd name="T32" fmla="*/ 9 w 135"/>
                <a:gd name="T33" fmla="*/ 150 h 215"/>
                <a:gd name="T34" fmla="*/ 0 w 135"/>
                <a:gd name="T35" fmla="*/ 150 h 215"/>
                <a:gd name="T36" fmla="*/ 3 w 135"/>
                <a:gd name="T37" fmla="*/ 19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15">
                  <a:moveTo>
                    <a:pt x="3" y="197"/>
                  </a:moveTo>
                  <a:cubicBezTo>
                    <a:pt x="16" y="210"/>
                    <a:pt x="41" y="215"/>
                    <a:pt x="61" y="215"/>
                  </a:cubicBezTo>
                  <a:cubicBezTo>
                    <a:pt x="114" y="215"/>
                    <a:pt x="135" y="185"/>
                    <a:pt x="135" y="155"/>
                  </a:cubicBezTo>
                  <a:cubicBezTo>
                    <a:pt x="135" y="120"/>
                    <a:pt x="111" y="103"/>
                    <a:pt x="76" y="90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47" y="79"/>
                    <a:pt x="30" y="66"/>
                    <a:pt x="30" y="48"/>
                  </a:cubicBezTo>
                  <a:cubicBezTo>
                    <a:pt x="30" y="27"/>
                    <a:pt x="43" y="11"/>
                    <a:pt x="68" y="11"/>
                  </a:cubicBezTo>
                  <a:cubicBezTo>
                    <a:pt x="94" y="11"/>
                    <a:pt x="108" y="25"/>
                    <a:pt x="113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2" y="5"/>
                    <a:pt x="92" y="0"/>
                    <a:pt x="72" y="0"/>
                  </a:cubicBezTo>
                  <a:cubicBezTo>
                    <a:pt x="35" y="0"/>
                    <a:pt x="3" y="18"/>
                    <a:pt x="3" y="58"/>
                  </a:cubicBezTo>
                  <a:cubicBezTo>
                    <a:pt x="3" y="89"/>
                    <a:pt x="28" y="105"/>
                    <a:pt x="59" y="116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78" y="123"/>
                    <a:pt x="106" y="137"/>
                    <a:pt x="106" y="164"/>
                  </a:cubicBezTo>
                  <a:cubicBezTo>
                    <a:pt x="106" y="189"/>
                    <a:pt x="90" y="205"/>
                    <a:pt x="63" y="205"/>
                  </a:cubicBezTo>
                  <a:cubicBezTo>
                    <a:pt x="35" y="205"/>
                    <a:pt x="17" y="183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lnTo>
                    <a:pt x="3" y="19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gray">
            <a:xfrm>
              <a:off x="5129" y="1973"/>
              <a:ext cx="297" cy="359"/>
            </a:xfrm>
            <a:custGeom>
              <a:avLst/>
              <a:gdLst>
                <a:gd name="T0" fmla="*/ 31 w 124"/>
                <a:gd name="T1" fmla="*/ 73 h 154"/>
                <a:gd name="T2" fmla="*/ 75 w 124"/>
                <a:gd name="T3" fmla="*/ 138 h 154"/>
                <a:gd name="T4" fmla="*/ 113 w 124"/>
                <a:gd name="T5" fmla="*/ 115 h 154"/>
                <a:gd name="T6" fmla="*/ 123 w 124"/>
                <a:gd name="T7" fmla="*/ 120 h 154"/>
                <a:gd name="T8" fmla="*/ 69 w 124"/>
                <a:gd name="T9" fmla="*/ 153 h 154"/>
                <a:gd name="T10" fmla="*/ 0 w 124"/>
                <a:gd name="T11" fmla="*/ 78 h 154"/>
                <a:gd name="T12" fmla="*/ 72 w 124"/>
                <a:gd name="T13" fmla="*/ 0 h 154"/>
                <a:gd name="T14" fmla="*/ 124 w 124"/>
                <a:gd name="T15" fmla="*/ 29 h 154"/>
                <a:gd name="T16" fmla="*/ 106 w 124"/>
                <a:gd name="T17" fmla="*/ 44 h 154"/>
                <a:gd name="T18" fmla="*/ 97 w 124"/>
                <a:gd name="T19" fmla="*/ 37 h 154"/>
                <a:gd name="T20" fmla="*/ 69 w 124"/>
                <a:gd name="T21" fmla="*/ 11 h 154"/>
                <a:gd name="T22" fmla="*/ 31 w 124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54">
                  <a:moveTo>
                    <a:pt x="31" y="73"/>
                  </a:moveTo>
                  <a:cubicBezTo>
                    <a:pt x="30" y="103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8"/>
                    <a:pt x="18" y="0"/>
                    <a:pt x="72" y="0"/>
                  </a:cubicBezTo>
                  <a:cubicBezTo>
                    <a:pt x="104" y="0"/>
                    <a:pt x="124" y="15"/>
                    <a:pt x="124" y="29"/>
                  </a:cubicBezTo>
                  <a:cubicBezTo>
                    <a:pt x="124" y="40"/>
                    <a:pt x="112" y="44"/>
                    <a:pt x="106" y="44"/>
                  </a:cubicBezTo>
                  <a:cubicBezTo>
                    <a:pt x="101" y="44"/>
                    <a:pt x="99" y="41"/>
                    <a:pt x="97" y="37"/>
                  </a:cubicBezTo>
                  <a:cubicBezTo>
                    <a:pt x="91" y="20"/>
                    <a:pt x="83" y="11"/>
                    <a:pt x="69" y="11"/>
                  </a:cubicBezTo>
                  <a:cubicBezTo>
                    <a:pt x="48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gray">
            <a:xfrm>
              <a:off x="3830" y="1973"/>
              <a:ext cx="297" cy="359"/>
            </a:xfrm>
            <a:custGeom>
              <a:avLst/>
              <a:gdLst>
                <a:gd name="T0" fmla="*/ 31 w 125"/>
                <a:gd name="T1" fmla="*/ 73 h 154"/>
                <a:gd name="T2" fmla="*/ 75 w 125"/>
                <a:gd name="T3" fmla="*/ 138 h 154"/>
                <a:gd name="T4" fmla="*/ 114 w 125"/>
                <a:gd name="T5" fmla="*/ 115 h 154"/>
                <a:gd name="T6" fmla="*/ 123 w 125"/>
                <a:gd name="T7" fmla="*/ 120 h 154"/>
                <a:gd name="T8" fmla="*/ 69 w 125"/>
                <a:gd name="T9" fmla="*/ 153 h 154"/>
                <a:gd name="T10" fmla="*/ 0 w 125"/>
                <a:gd name="T11" fmla="*/ 78 h 154"/>
                <a:gd name="T12" fmla="*/ 73 w 125"/>
                <a:gd name="T13" fmla="*/ 0 h 154"/>
                <a:gd name="T14" fmla="*/ 125 w 125"/>
                <a:gd name="T15" fmla="*/ 29 h 154"/>
                <a:gd name="T16" fmla="*/ 107 w 125"/>
                <a:gd name="T17" fmla="*/ 44 h 154"/>
                <a:gd name="T18" fmla="*/ 98 w 125"/>
                <a:gd name="T19" fmla="*/ 37 h 154"/>
                <a:gd name="T20" fmla="*/ 69 w 125"/>
                <a:gd name="T21" fmla="*/ 11 h 154"/>
                <a:gd name="T22" fmla="*/ 31 w 125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154">
                  <a:moveTo>
                    <a:pt x="31" y="73"/>
                  </a:moveTo>
                  <a:cubicBezTo>
                    <a:pt x="31" y="103"/>
                    <a:pt x="39" y="138"/>
                    <a:pt x="75" y="138"/>
                  </a:cubicBezTo>
                  <a:cubicBezTo>
                    <a:pt x="94" y="138"/>
                    <a:pt x="106" y="128"/>
                    <a:pt x="114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8" y="153"/>
                    <a:pt x="69" y="153"/>
                  </a:cubicBezTo>
                  <a:cubicBezTo>
                    <a:pt x="21" y="154"/>
                    <a:pt x="0" y="125"/>
                    <a:pt x="0" y="78"/>
                  </a:cubicBezTo>
                  <a:cubicBezTo>
                    <a:pt x="0" y="38"/>
                    <a:pt x="19" y="0"/>
                    <a:pt x="73" y="0"/>
                  </a:cubicBezTo>
                  <a:cubicBezTo>
                    <a:pt x="105" y="0"/>
                    <a:pt x="125" y="15"/>
                    <a:pt x="125" y="29"/>
                  </a:cubicBezTo>
                  <a:cubicBezTo>
                    <a:pt x="125" y="40"/>
                    <a:pt x="113" y="44"/>
                    <a:pt x="107" y="44"/>
                  </a:cubicBezTo>
                  <a:cubicBezTo>
                    <a:pt x="101" y="44"/>
                    <a:pt x="100" y="41"/>
                    <a:pt x="98" y="37"/>
                  </a:cubicBezTo>
                  <a:cubicBezTo>
                    <a:pt x="92" y="20"/>
                    <a:pt x="83" y="11"/>
                    <a:pt x="69" y="11"/>
                  </a:cubicBezTo>
                  <a:cubicBezTo>
                    <a:pt x="49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gray">
            <a:xfrm>
              <a:off x="4706" y="1973"/>
              <a:ext cx="349" cy="351"/>
            </a:xfrm>
            <a:custGeom>
              <a:avLst/>
              <a:gdLst>
                <a:gd name="T0" fmla="*/ 21 w 146"/>
                <a:gd name="T1" fmla="*/ 30 h 149"/>
                <a:gd name="T2" fmla="*/ 20 w 146"/>
                <a:gd name="T3" fmla="*/ 149 h 149"/>
                <a:gd name="T4" fmla="*/ 48 w 146"/>
                <a:gd name="T5" fmla="*/ 149 h 149"/>
                <a:gd name="T6" fmla="*/ 49 w 146"/>
                <a:gd name="T7" fmla="*/ 54 h 149"/>
                <a:gd name="T8" fmla="*/ 52 w 146"/>
                <a:gd name="T9" fmla="*/ 38 h 149"/>
                <a:gd name="T10" fmla="*/ 87 w 146"/>
                <a:gd name="T11" fmla="*/ 16 h 149"/>
                <a:gd name="T12" fmla="*/ 118 w 146"/>
                <a:gd name="T13" fmla="*/ 53 h 149"/>
                <a:gd name="T14" fmla="*/ 119 w 146"/>
                <a:gd name="T15" fmla="*/ 149 h 149"/>
                <a:gd name="T16" fmla="*/ 146 w 146"/>
                <a:gd name="T17" fmla="*/ 149 h 149"/>
                <a:gd name="T18" fmla="*/ 146 w 146"/>
                <a:gd name="T19" fmla="*/ 47 h 149"/>
                <a:gd name="T20" fmla="*/ 103 w 146"/>
                <a:gd name="T21" fmla="*/ 0 h 149"/>
                <a:gd name="T22" fmla="*/ 48 w 146"/>
                <a:gd name="T23" fmla="*/ 23 h 149"/>
                <a:gd name="T24" fmla="*/ 44 w 146"/>
                <a:gd name="T25" fmla="*/ 0 h 149"/>
                <a:gd name="T26" fmla="*/ 0 w 146"/>
                <a:gd name="T27" fmla="*/ 8 h 149"/>
                <a:gd name="T28" fmla="*/ 0 w 146"/>
                <a:gd name="T29" fmla="*/ 15 h 149"/>
                <a:gd name="T30" fmla="*/ 11 w 146"/>
                <a:gd name="T31" fmla="*/ 16 h 149"/>
                <a:gd name="T32" fmla="*/ 21 w 146"/>
                <a:gd name="T33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9">
                  <a:moveTo>
                    <a:pt x="21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7"/>
                    <a:pt x="49" y="42"/>
                    <a:pt x="52" y="38"/>
                  </a:cubicBezTo>
                  <a:cubicBezTo>
                    <a:pt x="58" y="26"/>
                    <a:pt x="71" y="16"/>
                    <a:pt x="87" y="16"/>
                  </a:cubicBezTo>
                  <a:cubicBezTo>
                    <a:pt x="107" y="16"/>
                    <a:pt x="118" y="28"/>
                    <a:pt x="118" y="53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17"/>
                    <a:pt x="130" y="0"/>
                    <a:pt x="103" y="0"/>
                  </a:cubicBezTo>
                  <a:cubicBezTo>
                    <a:pt x="81" y="0"/>
                    <a:pt x="67" y="11"/>
                    <a:pt x="48" y="2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5" name="Oval 21"/>
            <p:cNvSpPr>
              <a:spLocks noChangeArrowheads="1"/>
            </p:cNvSpPr>
            <p:nvPr userDrawn="1"/>
          </p:nvSpPr>
          <p:spPr bwMode="gray">
            <a:xfrm>
              <a:off x="4194" y="1823"/>
              <a:ext cx="89" cy="82"/>
            </a:xfrm>
            <a:prstGeom prst="ellipse">
              <a:avLst/>
            </a:pr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6" name="Freeform 22"/>
            <p:cNvSpPr>
              <a:spLocks/>
            </p:cNvSpPr>
            <p:nvPr userDrawn="1"/>
          </p:nvSpPr>
          <p:spPr bwMode="gray">
            <a:xfrm>
              <a:off x="4157" y="1973"/>
              <a:ext cx="119" cy="351"/>
            </a:xfrm>
            <a:custGeom>
              <a:avLst/>
              <a:gdLst>
                <a:gd name="T0" fmla="*/ 20 w 48"/>
                <a:gd name="T1" fmla="*/ 30 h 149"/>
                <a:gd name="T2" fmla="*/ 20 w 48"/>
                <a:gd name="T3" fmla="*/ 149 h 149"/>
                <a:gd name="T4" fmla="*/ 48 w 48"/>
                <a:gd name="T5" fmla="*/ 149 h 149"/>
                <a:gd name="T6" fmla="*/ 48 w 48"/>
                <a:gd name="T7" fmla="*/ 2 h 149"/>
                <a:gd name="T8" fmla="*/ 46 w 48"/>
                <a:gd name="T9" fmla="*/ 0 h 149"/>
                <a:gd name="T10" fmla="*/ 0 w 48"/>
                <a:gd name="T11" fmla="*/ 8 h 149"/>
                <a:gd name="T12" fmla="*/ 0 w 48"/>
                <a:gd name="T13" fmla="*/ 15 h 149"/>
                <a:gd name="T14" fmla="*/ 11 w 48"/>
                <a:gd name="T15" fmla="*/ 17 h 149"/>
                <a:gd name="T16" fmla="*/ 20 w 48"/>
                <a:gd name="T17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49">
                  <a:moveTo>
                    <a:pt x="20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9" y="18"/>
                    <a:pt x="20" y="19"/>
                    <a:pt x="20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28219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628775"/>
            <a:ext cx="4027488" cy="4535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28775"/>
            <a:ext cx="4029075" cy="4535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424613"/>
            <a:ext cx="792396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</a:rPr>
              <a:t>Page </a:t>
            </a:r>
            <a:fld id="{87F334AE-4EAC-4C2D-A638-92A76F09FCC4}" type="slidenum">
              <a:rPr lang="en-US" smtClean="0">
                <a:solidFill>
                  <a:srgbClr val="676767"/>
                </a:solidFill>
              </a:rPr>
              <a:pPr/>
              <a:t>‹#›</a:t>
            </a:fld>
            <a:endParaRPr lang="en-US" dirty="0">
              <a:solidFill>
                <a:srgbClr val="676767"/>
              </a:solidFill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 bwMode="gray">
          <a:xfrm>
            <a:off x="1153551" y="6424613"/>
            <a:ext cx="5718983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</a:rPr>
              <a:t>Bee Health Update to Sandra Peterson </a:t>
            </a:r>
            <a:r>
              <a:rPr lang="en-US" dirty="0" smtClean="0">
                <a:solidFill>
                  <a:srgbClr val="676767"/>
                </a:solidFill>
                <a:sym typeface="Wingdings"/>
              </a:rPr>
              <a:t> May 17, 2012</a:t>
            </a:r>
            <a:endParaRPr lang="en-US" dirty="0">
              <a:solidFill>
                <a:srgbClr val="676767"/>
              </a:solidFill>
            </a:endParaRPr>
          </a:p>
        </p:txBody>
      </p:sp>
      <p:grpSp>
        <p:nvGrpSpPr>
          <p:cNvPr id="9" name="Group 5"/>
          <p:cNvGrpSpPr>
            <a:grpSpLocks noChangeAspect="1"/>
          </p:cNvGrpSpPr>
          <p:nvPr userDrawn="1"/>
        </p:nvGrpSpPr>
        <p:grpSpPr bwMode="auto">
          <a:xfrm>
            <a:off x="7432675" y="6570663"/>
            <a:ext cx="1241425" cy="142875"/>
            <a:chOff x="-22" y="1823"/>
            <a:chExt cx="5804" cy="673"/>
          </a:xfrm>
        </p:grpSpPr>
        <p:sp>
          <p:nvSpPr>
            <p:cNvPr id="10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-22" y="1823"/>
              <a:ext cx="5804" cy="6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-22" y="1838"/>
              <a:ext cx="393" cy="486"/>
            </a:xfrm>
            <a:custGeom>
              <a:avLst/>
              <a:gdLst>
                <a:gd name="T0" fmla="*/ 93 w 167"/>
                <a:gd name="T1" fmla="*/ 206 h 206"/>
                <a:gd name="T2" fmla="*/ 167 w 167"/>
                <a:gd name="T3" fmla="*/ 149 h 206"/>
                <a:gd name="T4" fmla="*/ 113 w 167"/>
                <a:gd name="T5" fmla="*/ 94 h 206"/>
                <a:gd name="T6" fmla="*/ 113 w 167"/>
                <a:gd name="T7" fmla="*/ 93 h 206"/>
                <a:gd name="T8" fmla="*/ 158 w 167"/>
                <a:gd name="T9" fmla="*/ 48 h 206"/>
                <a:gd name="T10" fmla="*/ 139 w 167"/>
                <a:gd name="T11" fmla="*/ 11 h 206"/>
                <a:gd name="T12" fmla="*/ 86 w 167"/>
                <a:gd name="T13" fmla="*/ 0 h 206"/>
                <a:gd name="T14" fmla="*/ 0 w 167"/>
                <a:gd name="T15" fmla="*/ 0 h 206"/>
                <a:gd name="T16" fmla="*/ 0 w 167"/>
                <a:gd name="T17" fmla="*/ 9 h 206"/>
                <a:gd name="T18" fmla="*/ 27 w 167"/>
                <a:gd name="T19" fmla="*/ 28 h 206"/>
                <a:gd name="T20" fmla="*/ 27 w 167"/>
                <a:gd name="T21" fmla="*/ 179 h 206"/>
                <a:gd name="T22" fmla="*/ 0 w 167"/>
                <a:gd name="T23" fmla="*/ 198 h 206"/>
                <a:gd name="T24" fmla="*/ 0 w 167"/>
                <a:gd name="T25" fmla="*/ 206 h 206"/>
                <a:gd name="T26" fmla="*/ 93 w 167"/>
                <a:gd name="T27" fmla="*/ 206 h 206"/>
                <a:gd name="T28" fmla="*/ 57 w 167"/>
                <a:gd name="T29" fmla="*/ 101 h 206"/>
                <a:gd name="T30" fmla="*/ 78 w 167"/>
                <a:gd name="T31" fmla="*/ 101 h 206"/>
                <a:gd name="T32" fmla="*/ 135 w 167"/>
                <a:gd name="T33" fmla="*/ 151 h 206"/>
                <a:gd name="T34" fmla="*/ 85 w 167"/>
                <a:gd name="T35" fmla="*/ 196 h 206"/>
                <a:gd name="T36" fmla="*/ 57 w 167"/>
                <a:gd name="T37" fmla="*/ 173 h 206"/>
                <a:gd name="T38" fmla="*/ 57 w 167"/>
                <a:gd name="T39" fmla="*/ 101 h 206"/>
                <a:gd name="T40" fmla="*/ 57 w 167"/>
                <a:gd name="T41" fmla="*/ 26 h 206"/>
                <a:gd name="T42" fmla="*/ 81 w 167"/>
                <a:gd name="T43" fmla="*/ 11 h 206"/>
                <a:gd name="T44" fmla="*/ 126 w 167"/>
                <a:gd name="T45" fmla="*/ 49 h 206"/>
                <a:gd name="T46" fmla="*/ 76 w 167"/>
                <a:gd name="T47" fmla="*/ 90 h 206"/>
                <a:gd name="T48" fmla="*/ 57 w 167"/>
                <a:gd name="T49" fmla="*/ 90 h 206"/>
                <a:gd name="T50" fmla="*/ 57 w 167"/>
                <a:gd name="T51" fmla="*/ 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6">
                  <a:moveTo>
                    <a:pt x="93" y="206"/>
                  </a:moveTo>
                  <a:cubicBezTo>
                    <a:pt x="138" y="206"/>
                    <a:pt x="167" y="190"/>
                    <a:pt x="167" y="149"/>
                  </a:cubicBezTo>
                  <a:cubicBezTo>
                    <a:pt x="167" y="113"/>
                    <a:pt x="142" y="98"/>
                    <a:pt x="113" y="9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41" y="88"/>
                    <a:pt x="158" y="71"/>
                    <a:pt x="158" y="48"/>
                  </a:cubicBezTo>
                  <a:cubicBezTo>
                    <a:pt x="158" y="31"/>
                    <a:pt x="151" y="19"/>
                    <a:pt x="139" y="11"/>
                  </a:cubicBezTo>
                  <a:cubicBezTo>
                    <a:pt x="127" y="3"/>
                    <a:pt x="110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6" y="11"/>
                    <a:pt x="27" y="11"/>
                    <a:pt x="27" y="28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7" y="195"/>
                    <a:pt x="26" y="196"/>
                    <a:pt x="0" y="198"/>
                  </a:cubicBezTo>
                  <a:cubicBezTo>
                    <a:pt x="0" y="206"/>
                    <a:pt x="0" y="206"/>
                    <a:pt x="0" y="206"/>
                  </a:cubicBezTo>
                  <a:lnTo>
                    <a:pt x="93" y="206"/>
                  </a:lnTo>
                  <a:close/>
                  <a:moveTo>
                    <a:pt x="57" y="101"/>
                  </a:moveTo>
                  <a:cubicBezTo>
                    <a:pt x="78" y="101"/>
                    <a:pt x="78" y="101"/>
                    <a:pt x="78" y="101"/>
                  </a:cubicBezTo>
                  <a:cubicBezTo>
                    <a:pt x="115" y="101"/>
                    <a:pt x="135" y="119"/>
                    <a:pt x="135" y="151"/>
                  </a:cubicBezTo>
                  <a:cubicBezTo>
                    <a:pt x="135" y="186"/>
                    <a:pt x="111" y="196"/>
                    <a:pt x="85" y="196"/>
                  </a:cubicBezTo>
                  <a:cubicBezTo>
                    <a:pt x="61" y="196"/>
                    <a:pt x="57" y="192"/>
                    <a:pt x="57" y="173"/>
                  </a:cubicBezTo>
                  <a:lnTo>
                    <a:pt x="57" y="101"/>
                  </a:lnTo>
                  <a:close/>
                  <a:moveTo>
                    <a:pt x="57" y="26"/>
                  </a:moveTo>
                  <a:cubicBezTo>
                    <a:pt x="57" y="13"/>
                    <a:pt x="57" y="11"/>
                    <a:pt x="81" y="11"/>
                  </a:cubicBezTo>
                  <a:cubicBezTo>
                    <a:pt x="102" y="10"/>
                    <a:pt x="126" y="19"/>
                    <a:pt x="126" y="49"/>
                  </a:cubicBezTo>
                  <a:cubicBezTo>
                    <a:pt x="126" y="79"/>
                    <a:pt x="107" y="90"/>
                    <a:pt x="76" y="90"/>
                  </a:cubicBezTo>
                  <a:cubicBezTo>
                    <a:pt x="57" y="90"/>
                    <a:pt x="57" y="90"/>
                    <a:pt x="57" y="90"/>
                  </a:cubicBezTo>
                  <a:lnTo>
                    <a:pt x="57" y="2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gray">
            <a:xfrm>
              <a:off x="431" y="1973"/>
              <a:ext cx="319" cy="359"/>
            </a:xfrm>
            <a:custGeom>
              <a:avLst/>
              <a:gdLst>
                <a:gd name="T0" fmla="*/ 87 w 135"/>
                <a:gd name="T1" fmla="*/ 107 h 153"/>
                <a:gd name="T2" fmla="*/ 57 w 135"/>
                <a:gd name="T3" fmla="*/ 137 h 153"/>
                <a:gd name="T4" fmla="*/ 30 w 135"/>
                <a:gd name="T5" fmla="*/ 107 h 153"/>
                <a:gd name="T6" fmla="*/ 53 w 135"/>
                <a:gd name="T7" fmla="*/ 79 h 153"/>
                <a:gd name="T8" fmla="*/ 87 w 135"/>
                <a:gd name="T9" fmla="*/ 65 h 153"/>
                <a:gd name="T10" fmla="*/ 87 w 135"/>
                <a:gd name="T11" fmla="*/ 107 h 153"/>
                <a:gd name="T12" fmla="*/ 114 w 135"/>
                <a:gd name="T13" fmla="*/ 39 h 153"/>
                <a:gd name="T14" fmla="*/ 65 w 135"/>
                <a:gd name="T15" fmla="*/ 0 h 153"/>
                <a:gd name="T16" fmla="*/ 5 w 135"/>
                <a:gd name="T17" fmla="*/ 34 h 153"/>
                <a:gd name="T18" fmla="*/ 22 w 135"/>
                <a:gd name="T19" fmla="*/ 48 h 153"/>
                <a:gd name="T20" fmla="*/ 31 w 135"/>
                <a:gd name="T21" fmla="*/ 39 h 153"/>
                <a:gd name="T22" fmla="*/ 62 w 135"/>
                <a:gd name="T23" fmla="*/ 10 h 153"/>
                <a:gd name="T24" fmla="*/ 87 w 135"/>
                <a:gd name="T25" fmla="*/ 40 h 153"/>
                <a:gd name="T26" fmla="*/ 87 w 135"/>
                <a:gd name="T27" fmla="*/ 53 h 153"/>
                <a:gd name="T28" fmla="*/ 27 w 135"/>
                <a:gd name="T29" fmla="*/ 75 h 153"/>
                <a:gd name="T30" fmla="*/ 0 w 135"/>
                <a:gd name="T31" fmla="*/ 111 h 153"/>
                <a:gd name="T32" fmla="*/ 43 w 135"/>
                <a:gd name="T33" fmla="*/ 153 h 153"/>
                <a:gd name="T34" fmla="*/ 87 w 135"/>
                <a:gd name="T35" fmla="*/ 135 h 153"/>
                <a:gd name="T36" fmla="*/ 90 w 135"/>
                <a:gd name="T37" fmla="*/ 153 h 153"/>
                <a:gd name="T38" fmla="*/ 135 w 135"/>
                <a:gd name="T39" fmla="*/ 146 h 153"/>
                <a:gd name="T40" fmla="*/ 135 w 135"/>
                <a:gd name="T41" fmla="*/ 138 h 153"/>
                <a:gd name="T42" fmla="*/ 123 w 135"/>
                <a:gd name="T43" fmla="*/ 137 h 153"/>
                <a:gd name="T44" fmla="*/ 114 w 135"/>
                <a:gd name="T45" fmla="*/ 121 h 153"/>
                <a:gd name="T46" fmla="*/ 114 w 135"/>
                <a:gd name="T47" fmla="*/ 3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53">
                  <a:moveTo>
                    <a:pt x="87" y="107"/>
                  </a:moveTo>
                  <a:cubicBezTo>
                    <a:pt x="87" y="131"/>
                    <a:pt x="69" y="137"/>
                    <a:pt x="57" y="137"/>
                  </a:cubicBezTo>
                  <a:cubicBezTo>
                    <a:pt x="39" y="137"/>
                    <a:pt x="30" y="124"/>
                    <a:pt x="30" y="107"/>
                  </a:cubicBezTo>
                  <a:cubicBezTo>
                    <a:pt x="30" y="93"/>
                    <a:pt x="36" y="85"/>
                    <a:pt x="53" y="79"/>
                  </a:cubicBezTo>
                  <a:cubicBezTo>
                    <a:pt x="65" y="75"/>
                    <a:pt x="81" y="69"/>
                    <a:pt x="87" y="65"/>
                  </a:cubicBezTo>
                  <a:lnTo>
                    <a:pt x="87" y="107"/>
                  </a:lnTo>
                  <a:close/>
                  <a:moveTo>
                    <a:pt x="114" y="39"/>
                  </a:moveTo>
                  <a:cubicBezTo>
                    <a:pt x="114" y="22"/>
                    <a:pt x="110" y="0"/>
                    <a:pt x="65" y="0"/>
                  </a:cubicBezTo>
                  <a:cubicBezTo>
                    <a:pt x="32" y="0"/>
                    <a:pt x="5" y="17"/>
                    <a:pt x="5" y="34"/>
                  </a:cubicBezTo>
                  <a:cubicBezTo>
                    <a:pt x="5" y="43"/>
                    <a:pt x="16" y="48"/>
                    <a:pt x="22" y="48"/>
                  </a:cubicBezTo>
                  <a:cubicBezTo>
                    <a:pt x="28" y="48"/>
                    <a:pt x="30" y="45"/>
                    <a:pt x="31" y="39"/>
                  </a:cubicBezTo>
                  <a:cubicBezTo>
                    <a:pt x="38" y="17"/>
                    <a:pt x="50" y="10"/>
                    <a:pt x="62" y="10"/>
                  </a:cubicBezTo>
                  <a:cubicBezTo>
                    <a:pt x="74" y="10"/>
                    <a:pt x="87" y="16"/>
                    <a:pt x="87" y="40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0" y="60"/>
                    <a:pt x="51" y="68"/>
                    <a:pt x="27" y="75"/>
                  </a:cubicBezTo>
                  <a:cubicBezTo>
                    <a:pt x="6" y="82"/>
                    <a:pt x="0" y="97"/>
                    <a:pt x="0" y="111"/>
                  </a:cubicBezTo>
                  <a:cubicBezTo>
                    <a:pt x="0" y="133"/>
                    <a:pt x="15" y="153"/>
                    <a:pt x="43" y="153"/>
                  </a:cubicBezTo>
                  <a:cubicBezTo>
                    <a:pt x="61" y="152"/>
                    <a:pt x="77" y="141"/>
                    <a:pt x="87" y="135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15" y="136"/>
                    <a:pt x="114" y="133"/>
                    <a:pt x="114" y="121"/>
                  </a:cubicBezTo>
                  <a:lnTo>
                    <a:pt x="114" y="3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gray">
            <a:xfrm>
              <a:off x="742" y="1980"/>
              <a:ext cx="379" cy="516"/>
            </a:xfrm>
            <a:custGeom>
              <a:avLst/>
              <a:gdLst>
                <a:gd name="T0" fmla="*/ 0 w 159"/>
                <a:gd name="T1" fmla="*/ 0 h 219"/>
                <a:gd name="T2" fmla="*/ 0 w 159"/>
                <a:gd name="T3" fmla="*/ 9 h 219"/>
                <a:gd name="T4" fmla="*/ 22 w 159"/>
                <a:gd name="T5" fmla="*/ 25 h 219"/>
                <a:gd name="T6" fmla="*/ 69 w 159"/>
                <a:gd name="T7" fmla="*/ 144 h 219"/>
                <a:gd name="T8" fmla="*/ 72 w 159"/>
                <a:gd name="T9" fmla="*/ 159 h 219"/>
                <a:gd name="T10" fmla="*/ 64 w 159"/>
                <a:gd name="T11" fmla="*/ 184 h 219"/>
                <a:gd name="T12" fmla="*/ 51 w 159"/>
                <a:gd name="T13" fmla="*/ 197 h 219"/>
                <a:gd name="T14" fmla="*/ 40 w 159"/>
                <a:gd name="T15" fmla="*/ 191 h 219"/>
                <a:gd name="T16" fmla="*/ 31 w 159"/>
                <a:gd name="T17" fmla="*/ 186 h 219"/>
                <a:gd name="T18" fmla="*/ 18 w 159"/>
                <a:gd name="T19" fmla="*/ 203 h 219"/>
                <a:gd name="T20" fmla="*/ 39 w 159"/>
                <a:gd name="T21" fmla="*/ 219 h 219"/>
                <a:gd name="T22" fmla="*/ 81 w 159"/>
                <a:gd name="T23" fmla="*/ 171 h 219"/>
                <a:gd name="T24" fmla="*/ 137 w 159"/>
                <a:gd name="T25" fmla="*/ 24 h 219"/>
                <a:gd name="T26" fmla="*/ 159 w 159"/>
                <a:gd name="T27" fmla="*/ 9 h 219"/>
                <a:gd name="T28" fmla="*/ 159 w 159"/>
                <a:gd name="T29" fmla="*/ 0 h 219"/>
                <a:gd name="T30" fmla="*/ 101 w 159"/>
                <a:gd name="T31" fmla="*/ 0 h 219"/>
                <a:gd name="T32" fmla="*/ 101 w 159"/>
                <a:gd name="T33" fmla="*/ 9 h 219"/>
                <a:gd name="T34" fmla="*/ 117 w 159"/>
                <a:gd name="T35" fmla="*/ 11 h 219"/>
                <a:gd name="T36" fmla="*/ 121 w 159"/>
                <a:gd name="T37" fmla="*/ 21 h 219"/>
                <a:gd name="T38" fmla="*/ 88 w 159"/>
                <a:gd name="T39" fmla="*/ 119 h 219"/>
                <a:gd name="T40" fmla="*/ 87 w 159"/>
                <a:gd name="T41" fmla="*/ 119 h 219"/>
                <a:gd name="T42" fmla="*/ 51 w 159"/>
                <a:gd name="T43" fmla="*/ 19 h 219"/>
                <a:gd name="T44" fmla="*/ 55 w 159"/>
                <a:gd name="T45" fmla="*/ 10 h 219"/>
                <a:gd name="T46" fmla="*/ 68 w 159"/>
                <a:gd name="T47" fmla="*/ 9 h 219"/>
                <a:gd name="T48" fmla="*/ 68 w 159"/>
                <a:gd name="T49" fmla="*/ 0 h 219"/>
                <a:gd name="T50" fmla="*/ 0 w 159"/>
                <a:gd name="T5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" h="21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10"/>
                    <a:pt x="17" y="11"/>
                    <a:pt x="22" y="25"/>
                  </a:cubicBezTo>
                  <a:cubicBezTo>
                    <a:pt x="37" y="60"/>
                    <a:pt x="62" y="124"/>
                    <a:pt x="69" y="144"/>
                  </a:cubicBezTo>
                  <a:cubicBezTo>
                    <a:pt x="71" y="149"/>
                    <a:pt x="72" y="154"/>
                    <a:pt x="72" y="159"/>
                  </a:cubicBezTo>
                  <a:cubicBezTo>
                    <a:pt x="72" y="166"/>
                    <a:pt x="69" y="175"/>
                    <a:pt x="64" y="184"/>
                  </a:cubicBezTo>
                  <a:cubicBezTo>
                    <a:pt x="60" y="194"/>
                    <a:pt x="55" y="197"/>
                    <a:pt x="51" y="197"/>
                  </a:cubicBezTo>
                  <a:cubicBezTo>
                    <a:pt x="48" y="197"/>
                    <a:pt x="46" y="196"/>
                    <a:pt x="40" y="191"/>
                  </a:cubicBezTo>
                  <a:cubicBezTo>
                    <a:pt x="37" y="188"/>
                    <a:pt x="35" y="186"/>
                    <a:pt x="31" y="186"/>
                  </a:cubicBezTo>
                  <a:cubicBezTo>
                    <a:pt x="26" y="186"/>
                    <a:pt x="18" y="194"/>
                    <a:pt x="18" y="203"/>
                  </a:cubicBezTo>
                  <a:cubicBezTo>
                    <a:pt x="18" y="210"/>
                    <a:pt x="27" y="219"/>
                    <a:pt x="39" y="219"/>
                  </a:cubicBezTo>
                  <a:cubicBezTo>
                    <a:pt x="51" y="219"/>
                    <a:pt x="66" y="215"/>
                    <a:pt x="81" y="171"/>
                  </a:cubicBezTo>
                  <a:cubicBezTo>
                    <a:pt x="100" y="118"/>
                    <a:pt x="127" y="45"/>
                    <a:pt x="137" y="24"/>
                  </a:cubicBezTo>
                  <a:cubicBezTo>
                    <a:pt x="142" y="12"/>
                    <a:pt x="144" y="10"/>
                    <a:pt x="159" y="9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22" y="11"/>
                    <a:pt x="123" y="15"/>
                    <a:pt x="121" y="21"/>
                  </a:cubicBezTo>
                  <a:cubicBezTo>
                    <a:pt x="117" y="39"/>
                    <a:pt x="101" y="84"/>
                    <a:pt x="88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74" y="83"/>
                    <a:pt x="62" y="51"/>
                    <a:pt x="51" y="19"/>
                  </a:cubicBezTo>
                  <a:cubicBezTo>
                    <a:pt x="49" y="14"/>
                    <a:pt x="48" y="11"/>
                    <a:pt x="55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gray">
            <a:xfrm>
              <a:off x="1121" y="1973"/>
              <a:ext cx="304" cy="359"/>
            </a:xfrm>
            <a:custGeom>
              <a:avLst/>
              <a:gdLst>
                <a:gd name="T0" fmla="*/ 129 w 129"/>
                <a:gd name="T1" fmla="*/ 60 h 153"/>
                <a:gd name="T2" fmla="*/ 69 w 129"/>
                <a:gd name="T3" fmla="*/ 0 h 153"/>
                <a:gd name="T4" fmla="*/ 0 w 129"/>
                <a:gd name="T5" fmla="*/ 78 h 153"/>
                <a:gd name="T6" fmla="*/ 69 w 129"/>
                <a:gd name="T7" fmla="*/ 153 h 153"/>
                <a:gd name="T8" fmla="*/ 124 w 129"/>
                <a:gd name="T9" fmla="*/ 120 h 153"/>
                <a:gd name="T10" fmla="*/ 114 w 129"/>
                <a:gd name="T11" fmla="*/ 115 h 153"/>
                <a:gd name="T12" fmla="*/ 75 w 129"/>
                <a:gd name="T13" fmla="*/ 138 h 153"/>
                <a:gd name="T14" fmla="*/ 31 w 129"/>
                <a:gd name="T15" fmla="*/ 71 h 153"/>
                <a:gd name="T16" fmla="*/ 117 w 129"/>
                <a:gd name="T17" fmla="*/ 71 h 153"/>
                <a:gd name="T18" fmla="*/ 129 w 129"/>
                <a:gd name="T19" fmla="*/ 60 h 153"/>
                <a:gd name="T20" fmla="*/ 98 w 129"/>
                <a:gd name="T21" fmla="*/ 50 h 153"/>
                <a:gd name="T22" fmla="*/ 88 w 129"/>
                <a:gd name="T23" fmla="*/ 60 h 153"/>
                <a:gd name="T24" fmla="*/ 32 w 129"/>
                <a:gd name="T25" fmla="*/ 60 h 153"/>
                <a:gd name="T26" fmla="*/ 67 w 129"/>
                <a:gd name="T27" fmla="*/ 10 h 153"/>
                <a:gd name="T28" fmla="*/ 98 w 129"/>
                <a:gd name="T29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53">
                  <a:moveTo>
                    <a:pt x="129" y="60"/>
                  </a:moveTo>
                  <a:cubicBezTo>
                    <a:pt x="129" y="42"/>
                    <a:pt x="124" y="0"/>
                    <a:pt x="69" y="0"/>
                  </a:cubicBezTo>
                  <a:cubicBezTo>
                    <a:pt x="22" y="0"/>
                    <a:pt x="0" y="33"/>
                    <a:pt x="0" y="78"/>
                  </a:cubicBezTo>
                  <a:cubicBezTo>
                    <a:pt x="0" y="125"/>
                    <a:pt x="21" y="153"/>
                    <a:pt x="69" y="153"/>
                  </a:cubicBezTo>
                  <a:cubicBezTo>
                    <a:pt x="98" y="152"/>
                    <a:pt x="115" y="139"/>
                    <a:pt x="124" y="12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06" y="128"/>
                    <a:pt x="95" y="138"/>
                    <a:pt x="75" y="138"/>
                  </a:cubicBezTo>
                  <a:cubicBezTo>
                    <a:pt x="38" y="138"/>
                    <a:pt x="31" y="102"/>
                    <a:pt x="31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4" y="71"/>
                    <a:pt x="129" y="70"/>
                    <a:pt x="129" y="60"/>
                  </a:cubicBezTo>
                  <a:close/>
                  <a:moveTo>
                    <a:pt x="98" y="50"/>
                  </a:moveTo>
                  <a:cubicBezTo>
                    <a:pt x="98" y="56"/>
                    <a:pt x="96" y="60"/>
                    <a:pt x="8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48"/>
                    <a:pt x="36" y="10"/>
                    <a:pt x="67" y="10"/>
                  </a:cubicBezTo>
                  <a:cubicBezTo>
                    <a:pt x="95" y="10"/>
                    <a:pt x="98" y="39"/>
                    <a:pt x="98" y="5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gray">
            <a:xfrm>
              <a:off x="1470" y="1973"/>
              <a:ext cx="252" cy="351"/>
            </a:xfrm>
            <a:custGeom>
              <a:avLst/>
              <a:gdLst>
                <a:gd name="T0" fmla="*/ 46 w 104"/>
                <a:gd name="T1" fmla="*/ 0 h 149"/>
                <a:gd name="T2" fmla="*/ 0 w 104"/>
                <a:gd name="T3" fmla="*/ 7 h 149"/>
                <a:gd name="T4" fmla="*/ 0 w 104"/>
                <a:gd name="T5" fmla="*/ 15 h 149"/>
                <a:gd name="T6" fmla="*/ 12 w 104"/>
                <a:gd name="T7" fmla="*/ 16 h 149"/>
                <a:gd name="T8" fmla="*/ 21 w 104"/>
                <a:gd name="T9" fmla="*/ 30 h 149"/>
                <a:gd name="T10" fmla="*/ 21 w 104"/>
                <a:gd name="T11" fmla="*/ 149 h 149"/>
                <a:gd name="T12" fmla="*/ 49 w 104"/>
                <a:gd name="T13" fmla="*/ 149 h 149"/>
                <a:gd name="T14" fmla="*/ 49 w 104"/>
                <a:gd name="T15" fmla="*/ 54 h 149"/>
                <a:gd name="T16" fmla="*/ 66 w 104"/>
                <a:gd name="T17" fmla="*/ 23 h 149"/>
                <a:gd name="T18" fmla="*/ 85 w 104"/>
                <a:gd name="T19" fmla="*/ 30 h 149"/>
                <a:gd name="T20" fmla="*/ 91 w 104"/>
                <a:gd name="T21" fmla="*/ 31 h 149"/>
                <a:gd name="T22" fmla="*/ 104 w 104"/>
                <a:gd name="T23" fmla="*/ 14 h 149"/>
                <a:gd name="T24" fmla="*/ 89 w 104"/>
                <a:gd name="T25" fmla="*/ 0 h 149"/>
                <a:gd name="T26" fmla="*/ 49 w 104"/>
                <a:gd name="T27" fmla="*/ 24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7"/>
                    <a:pt x="21" y="19"/>
                    <a:pt x="21" y="30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31"/>
                    <a:pt x="59" y="23"/>
                    <a:pt x="66" y="23"/>
                  </a:cubicBezTo>
                  <a:cubicBezTo>
                    <a:pt x="71" y="23"/>
                    <a:pt x="76" y="25"/>
                    <a:pt x="85" y="30"/>
                  </a:cubicBezTo>
                  <a:cubicBezTo>
                    <a:pt x="87" y="31"/>
                    <a:pt x="89" y="31"/>
                    <a:pt x="91" y="31"/>
                  </a:cubicBezTo>
                  <a:cubicBezTo>
                    <a:pt x="98" y="31"/>
                    <a:pt x="104" y="24"/>
                    <a:pt x="104" y="14"/>
                  </a:cubicBezTo>
                  <a:cubicBezTo>
                    <a:pt x="104" y="8"/>
                    <a:pt x="100" y="0"/>
                    <a:pt x="89" y="0"/>
                  </a:cubicBezTo>
                  <a:cubicBezTo>
                    <a:pt x="78" y="0"/>
                    <a:pt x="69" y="6"/>
                    <a:pt x="49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gray">
            <a:xfrm>
              <a:off x="2360" y="1973"/>
              <a:ext cx="245" cy="351"/>
            </a:xfrm>
            <a:custGeom>
              <a:avLst/>
              <a:gdLst>
                <a:gd name="T0" fmla="*/ 46 w 104"/>
                <a:gd name="T1" fmla="*/ 0 h 149"/>
                <a:gd name="T2" fmla="*/ 49 w 104"/>
                <a:gd name="T3" fmla="*/ 24 h 149"/>
                <a:gd name="T4" fmla="*/ 89 w 104"/>
                <a:gd name="T5" fmla="*/ 0 h 149"/>
                <a:gd name="T6" fmla="*/ 104 w 104"/>
                <a:gd name="T7" fmla="*/ 15 h 149"/>
                <a:gd name="T8" fmla="*/ 91 w 104"/>
                <a:gd name="T9" fmla="*/ 31 h 149"/>
                <a:gd name="T10" fmla="*/ 85 w 104"/>
                <a:gd name="T11" fmla="*/ 30 h 149"/>
                <a:gd name="T12" fmla="*/ 66 w 104"/>
                <a:gd name="T13" fmla="*/ 23 h 149"/>
                <a:gd name="T14" fmla="*/ 49 w 104"/>
                <a:gd name="T15" fmla="*/ 54 h 149"/>
                <a:gd name="T16" fmla="*/ 49 w 104"/>
                <a:gd name="T17" fmla="*/ 149 h 149"/>
                <a:gd name="T18" fmla="*/ 21 w 104"/>
                <a:gd name="T19" fmla="*/ 149 h 149"/>
                <a:gd name="T20" fmla="*/ 21 w 104"/>
                <a:gd name="T21" fmla="*/ 30 h 149"/>
                <a:gd name="T22" fmla="*/ 12 w 104"/>
                <a:gd name="T23" fmla="*/ 16 h 149"/>
                <a:gd name="T24" fmla="*/ 0 w 104"/>
                <a:gd name="T25" fmla="*/ 15 h 149"/>
                <a:gd name="T26" fmla="*/ 0 w 104"/>
                <a:gd name="T27" fmla="*/ 7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69" y="7"/>
                    <a:pt x="78" y="0"/>
                    <a:pt x="89" y="0"/>
                  </a:cubicBezTo>
                  <a:cubicBezTo>
                    <a:pt x="100" y="0"/>
                    <a:pt x="104" y="8"/>
                    <a:pt x="104" y="15"/>
                  </a:cubicBezTo>
                  <a:cubicBezTo>
                    <a:pt x="104" y="24"/>
                    <a:pt x="98" y="31"/>
                    <a:pt x="91" y="31"/>
                  </a:cubicBezTo>
                  <a:cubicBezTo>
                    <a:pt x="89" y="31"/>
                    <a:pt x="87" y="31"/>
                    <a:pt x="85" y="30"/>
                  </a:cubicBezTo>
                  <a:cubicBezTo>
                    <a:pt x="76" y="25"/>
                    <a:pt x="71" y="23"/>
                    <a:pt x="66" y="23"/>
                  </a:cubicBezTo>
                  <a:cubicBezTo>
                    <a:pt x="59" y="23"/>
                    <a:pt x="49" y="31"/>
                    <a:pt x="49" y="54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9"/>
                    <a:pt x="20" y="18"/>
                    <a:pt x="1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gray">
            <a:xfrm>
              <a:off x="1893" y="1823"/>
              <a:ext cx="423" cy="508"/>
            </a:xfrm>
            <a:custGeom>
              <a:avLst/>
              <a:gdLst>
                <a:gd name="T0" fmla="*/ 174 w 179"/>
                <a:gd name="T1" fmla="*/ 12 h 215"/>
                <a:gd name="T2" fmla="*/ 111 w 179"/>
                <a:gd name="T3" fmla="*/ 0 h 215"/>
                <a:gd name="T4" fmla="*/ 27 w 179"/>
                <a:gd name="T5" fmla="*/ 31 h 215"/>
                <a:gd name="T6" fmla="*/ 0 w 179"/>
                <a:gd name="T7" fmla="*/ 109 h 215"/>
                <a:gd name="T8" fmla="*/ 28 w 179"/>
                <a:gd name="T9" fmla="*/ 190 h 215"/>
                <a:gd name="T10" fmla="*/ 109 w 179"/>
                <a:gd name="T11" fmla="*/ 215 h 215"/>
                <a:gd name="T12" fmla="*/ 175 w 179"/>
                <a:gd name="T13" fmla="*/ 201 h 215"/>
                <a:gd name="T14" fmla="*/ 179 w 179"/>
                <a:gd name="T15" fmla="*/ 151 h 215"/>
                <a:gd name="T16" fmla="*/ 170 w 179"/>
                <a:gd name="T17" fmla="*/ 151 h 215"/>
                <a:gd name="T18" fmla="*/ 108 w 179"/>
                <a:gd name="T19" fmla="*/ 205 h 215"/>
                <a:gd name="T20" fmla="*/ 33 w 179"/>
                <a:gd name="T21" fmla="*/ 108 h 215"/>
                <a:gd name="T22" fmla="*/ 108 w 179"/>
                <a:gd name="T23" fmla="*/ 10 h 215"/>
                <a:gd name="T24" fmla="*/ 165 w 179"/>
                <a:gd name="T25" fmla="*/ 58 h 215"/>
                <a:gd name="T26" fmla="*/ 174 w 179"/>
                <a:gd name="T27" fmla="*/ 58 h 215"/>
                <a:gd name="T28" fmla="*/ 174 w 179"/>
                <a:gd name="T29" fmla="*/ 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215">
                  <a:moveTo>
                    <a:pt x="174" y="12"/>
                  </a:moveTo>
                  <a:cubicBezTo>
                    <a:pt x="161" y="5"/>
                    <a:pt x="138" y="0"/>
                    <a:pt x="111" y="0"/>
                  </a:cubicBezTo>
                  <a:cubicBezTo>
                    <a:pt x="74" y="0"/>
                    <a:pt x="45" y="11"/>
                    <a:pt x="27" y="31"/>
                  </a:cubicBezTo>
                  <a:cubicBezTo>
                    <a:pt x="10" y="50"/>
                    <a:pt x="0" y="75"/>
                    <a:pt x="0" y="109"/>
                  </a:cubicBezTo>
                  <a:cubicBezTo>
                    <a:pt x="0" y="144"/>
                    <a:pt x="10" y="172"/>
                    <a:pt x="28" y="190"/>
                  </a:cubicBezTo>
                  <a:cubicBezTo>
                    <a:pt x="47" y="208"/>
                    <a:pt x="76" y="215"/>
                    <a:pt x="109" y="215"/>
                  </a:cubicBezTo>
                  <a:cubicBezTo>
                    <a:pt x="133" y="215"/>
                    <a:pt x="161" y="209"/>
                    <a:pt x="175" y="201"/>
                  </a:cubicBezTo>
                  <a:cubicBezTo>
                    <a:pt x="179" y="151"/>
                    <a:pt x="179" y="151"/>
                    <a:pt x="179" y="151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62" y="182"/>
                    <a:pt x="147" y="205"/>
                    <a:pt x="108" y="205"/>
                  </a:cubicBezTo>
                  <a:cubicBezTo>
                    <a:pt x="46" y="205"/>
                    <a:pt x="33" y="144"/>
                    <a:pt x="33" y="108"/>
                  </a:cubicBezTo>
                  <a:cubicBezTo>
                    <a:pt x="33" y="59"/>
                    <a:pt x="53" y="10"/>
                    <a:pt x="108" y="10"/>
                  </a:cubicBezTo>
                  <a:cubicBezTo>
                    <a:pt x="139" y="10"/>
                    <a:pt x="160" y="23"/>
                    <a:pt x="165" y="58"/>
                  </a:cubicBezTo>
                  <a:cubicBezTo>
                    <a:pt x="174" y="58"/>
                    <a:pt x="174" y="58"/>
                    <a:pt x="174" y="58"/>
                  </a:cubicBezTo>
                  <a:lnTo>
                    <a:pt x="174" y="1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gray">
            <a:xfrm>
              <a:off x="2620" y="1973"/>
              <a:ext cx="334" cy="359"/>
            </a:xfrm>
            <a:custGeom>
              <a:avLst/>
              <a:gdLst>
                <a:gd name="T0" fmla="*/ 72 w 143"/>
                <a:gd name="T1" fmla="*/ 0 h 153"/>
                <a:gd name="T2" fmla="*/ 0 w 143"/>
                <a:gd name="T3" fmla="*/ 77 h 153"/>
                <a:gd name="T4" fmla="*/ 72 w 143"/>
                <a:gd name="T5" fmla="*/ 153 h 153"/>
                <a:gd name="T6" fmla="*/ 143 w 143"/>
                <a:gd name="T7" fmla="*/ 77 h 153"/>
                <a:gd name="T8" fmla="*/ 72 w 143"/>
                <a:gd name="T9" fmla="*/ 0 h 153"/>
                <a:gd name="T10" fmla="*/ 31 w 143"/>
                <a:gd name="T11" fmla="*/ 77 h 153"/>
                <a:gd name="T12" fmla="*/ 72 w 143"/>
                <a:gd name="T13" fmla="*/ 11 h 153"/>
                <a:gd name="T14" fmla="*/ 112 w 143"/>
                <a:gd name="T15" fmla="*/ 77 h 153"/>
                <a:gd name="T16" fmla="*/ 72 w 143"/>
                <a:gd name="T17" fmla="*/ 143 h 153"/>
                <a:gd name="T18" fmla="*/ 31 w 143"/>
                <a:gd name="T1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53">
                  <a:moveTo>
                    <a:pt x="72" y="0"/>
                  </a:moveTo>
                  <a:cubicBezTo>
                    <a:pt x="24" y="0"/>
                    <a:pt x="0" y="28"/>
                    <a:pt x="0" y="77"/>
                  </a:cubicBezTo>
                  <a:cubicBezTo>
                    <a:pt x="0" y="125"/>
                    <a:pt x="24" y="153"/>
                    <a:pt x="72" y="153"/>
                  </a:cubicBezTo>
                  <a:cubicBezTo>
                    <a:pt x="120" y="153"/>
                    <a:pt x="143" y="125"/>
                    <a:pt x="143" y="77"/>
                  </a:cubicBezTo>
                  <a:cubicBezTo>
                    <a:pt x="143" y="28"/>
                    <a:pt x="120" y="0"/>
                    <a:pt x="72" y="0"/>
                  </a:cubicBezTo>
                  <a:close/>
                  <a:moveTo>
                    <a:pt x="31" y="77"/>
                  </a:moveTo>
                  <a:cubicBezTo>
                    <a:pt x="31" y="36"/>
                    <a:pt x="44" y="11"/>
                    <a:pt x="72" y="11"/>
                  </a:cubicBezTo>
                  <a:cubicBezTo>
                    <a:pt x="99" y="11"/>
                    <a:pt x="112" y="36"/>
                    <a:pt x="112" y="77"/>
                  </a:cubicBezTo>
                  <a:cubicBezTo>
                    <a:pt x="112" y="118"/>
                    <a:pt x="99" y="143"/>
                    <a:pt x="72" y="143"/>
                  </a:cubicBezTo>
                  <a:cubicBezTo>
                    <a:pt x="44" y="143"/>
                    <a:pt x="31" y="118"/>
                    <a:pt x="31" y="77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gray">
            <a:xfrm>
              <a:off x="2999" y="1973"/>
              <a:ext cx="379" cy="516"/>
            </a:xfrm>
            <a:custGeom>
              <a:avLst/>
              <a:gdLst>
                <a:gd name="T0" fmla="*/ 49 w 158"/>
                <a:gd name="T1" fmla="*/ 54 h 221"/>
                <a:gd name="T2" fmla="*/ 53 w 158"/>
                <a:gd name="T3" fmla="*/ 37 h 221"/>
                <a:gd name="T4" fmla="*/ 88 w 158"/>
                <a:gd name="T5" fmla="*/ 16 h 221"/>
                <a:gd name="T6" fmla="*/ 127 w 158"/>
                <a:gd name="T7" fmla="*/ 75 h 221"/>
                <a:gd name="T8" fmla="*/ 83 w 158"/>
                <a:gd name="T9" fmla="*/ 143 h 221"/>
                <a:gd name="T10" fmla="*/ 51 w 158"/>
                <a:gd name="T11" fmla="*/ 121 h 221"/>
                <a:gd name="T12" fmla="*/ 49 w 158"/>
                <a:gd name="T13" fmla="*/ 103 h 221"/>
                <a:gd name="T14" fmla="*/ 49 w 158"/>
                <a:gd name="T15" fmla="*/ 54 h 221"/>
                <a:gd name="T16" fmla="*/ 0 w 158"/>
                <a:gd name="T17" fmla="*/ 7 h 221"/>
                <a:gd name="T18" fmla="*/ 0 w 158"/>
                <a:gd name="T19" fmla="*/ 15 h 221"/>
                <a:gd name="T20" fmla="*/ 11 w 158"/>
                <a:gd name="T21" fmla="*/ 16 h 221"/>
                <a:gd name="T22" fmla="*/ 21 w 158"/>
                <a:gd name="T23" fmla="*/ 30 h 221"/>
                <a:gd name="T24" fmla="*/ 21 w 158"/>
                <a:gd name="T25" fmla="*/ 221 h 221"/>
                <a:gd name="T26" fmla="*/ 49 w 158"/>
                <a:gd name="T27" fmla="*/ 221 h 221"/>
                <a:gd name="T28" fmla="*/ 49 w 158"/>
                <a:gd name="T29" fmla="*/ 146 h 221"/>
                <a:gd name="T30" fmla="*/ 83 w 158"/>
                <a:gd name="T31" fmla="*/ 153 h 221"/>
                <a:gd name="T32" fmla="*/ 158 w 158"/>
                <a:gd name="T33" fmla="*/ 73 h 221"/>
                <a:gd name="T34" fmla="*/ 100 w 158"/>
                <a:gd name="T35" fmla="*/ 0 h 221"/>
                <a:gd name="T36" fmla="*/ 49 w 158"/>
                <a:gd name="T37" fmla="*/ 22 h 221"/>
                <a:gd name="T38" fmla="*/ 45 w 158"/>
                <a:gd name="T39" fmla="*/ 0 h 221"/>
                <a:gd name="T40" fmla="*/ 0 w 158"/>
                <a:gd name="T41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21">
                  <a:moveTo>
                    <a:pt x="49" y="54"/>
                  </a:moveTo>
                  <a:cubicBezTo>
                    <a:pt x="49" y="47"/>
                    <a:pt x="50" y="42"/>
                    <a:pt x="53" y="37"/>
                  </a:cubicBezTo>
                  <a:cubicBezTo>
                    <a:pt x="60" y="23"/>
                    <a:pt x="72" y="16"/>
                    <a:pt x="88" y="16"/>
                  </a:cubicBezTo>
                  <a:cubicBezTo>
                    <a:pt x="100" y="16"/>
                    <a:pt x="127" y="24"/>
                    <a:pt x="127" y="75"/>
                  </a:cubicBezTo>
                  <a:cubicBezTo>
                    <a:pt x="127" y="119"/>
                    <a:pt x="113" y="143"/>
                    <a:pt x="83" y="143"/>
                  </a:cubicBezTo>
                  <a:cubicBezTo>
                    <a:pt x="68" y="143"/>
                    <a:pt x="56" y="135"/>
                    <a:pt x="51" y="121"/>
                  </a:cubicBezTo>
                  <a:cubicBezTo>
                    <a:pt x="49" y="116"/>
                    <a:pt x="49" y="110"/>
                    <a:pt x="49" y="103"/>
                  </a:cubicBezTo>
                  <a:lnTo>
                    <a:pt x="49" y="54"/>
                  </a:lnTo>
                  <a:close/>
                  <a:moveTo>
                    <a:pt x="0" y="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ubicBezTo>
                    <a:pt x="21" y="221"/>
                    <a:pt x="21" y="221"/>
                    <a:pt x="21" y="221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55" y="150"/>
                    <a:pt x="69" y="153"/>
                    <a:pt x="83" y="153"/>
                  </a:cubicBezTo>
                  <a:cubicBezTo>
                    <a:pt x="123" y="153"/>
                    <a:pt x="158" y="135"/>
                    <a:pt x="158" y="73"/>
                  </a:cubicBezTo>
                  <a:cubicBezTo>
                    <a:pt x="158" y="52"/>
                    <a:pt x="154" y="0"/>
                    <a:pt x="100" y="0"/>
                  </a:cubicBezTo>
                  <a:cubicBezTo>
                    <a:pt x="78" y="0"/>
                    <a:pt x="61" y="15"/>
                    <a:pt x="49" y="22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gray">
            <a:xfrm>
              <a:off x="5478" y="1973"/>
              <a:ext cx="304" cy="359"/>
            </a:xfrm>
            <a:custGeom>
              <a:avLst/>
              <a:gdLst>
                <a:gd name="T0" fmla="*/ 116 w 128"/>
                <a:gd name="T1" fmla="*/ 71 h 154"/>
                <a:gd name="T2" fmla="*/ 31 w 128"/>
                <a:gd name="T3" fmla="*/ 71 h 154"/>
                <a:gd name="T4" fmla="*/ 74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8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6 w 128"/>
                <a:gd name="T19" fmla="*/ 71 h 154"/>
                <a:gd name="T20" fmla="*/ 31 w 128"/>
                <a:gd name="T21" fmla="*/ 60 h 154"/>
                <a:gd name="T22" fmla="*/ 66 w 128"/>
                <a:gd name="T23" fmla="*/ 11 h 154"/>
                <a:gd name="T24" fmla="*/ 97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6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7" y="138"/>
                    <a:pt x="74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8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6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5" y="11"/>
                    <a:pt x="66" y="11"/>
                  </a:cubicBezTo>
                  <a:cubicBezTo>
                    <a:pt x="94" y="11"/>
                    <a:pt x="97" y="39"/>
                    <a:pt x="97" y="50"/>
                  </a:cubicBezTo>
                  <a:cubicBezTo>
                    <a:pt x="97" y="56"/>
                    <a:pt x="95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gray">
            <a:xfrm>
              <a:off x="4357" y="1973"/>
              <a:ext cx="304" cy="359"/>
            </a:xfrm>
            <a:custGeom>
              <a:avLst/>
              <a:gdLst>
                <a:gd name="T0" fmla="*/ 117 w 128"/>
                <a:gd name="T1" fmla="*/ 71 h 154"/>
                <a:gd name="T2" fmla="*/ 31 w 128"/>
                <a:gd name="T3" fmla="*/ 71 h 154"/>
                <a:gd name="T4" fmla="*/ 75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9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7 w 128"/>
                <a:gd name="T19" fmla="*/ 71 h 154"/>
                <a:gd name="T20" fmla="*/ 31 w 128"/>
                <a:gd name="T21" fmla="*/ 60 h 154"/>
                <a:gd name="T22" fmla="*/ 67 w 128"/>
                <a:gd name="T23" fmla="*/ 11 h 154"/>
                <a:gd name="T24" fmla="*/ 98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7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7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6" y="11"/>
                    <a:pt x="67" y="11"/>
                  </a:cubicBezTo>
                  <a:cubicBezTo>
                    <a:pt x="94" y="11"/>
                    <a:pt x="98" y="39"/>
                    <a:pt x="98" y="50"/>
                  </a:cubicBezTo>
                  <a:cubicBezTo>
                    <a:pt x="98" y="56"/>
                    <a:pt x="96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gray">
            <a:xfrm>
              <a:off x="3451" y="1823"/>
              <a:ext cx="319" cy="508"/>
            </a:xfrm>
            <a:custGeom>
              <a:avLst/>
              <a:gdLst>
                <a:gd name="T0" fmla="*/ 3 w 135"/>
                <a:gd name="T1" fmla="*/ 197 h 215"/>
                <a:gd name="T2" fmla="*/ 61 w 135"/>
                <a:gd name="T3" fmla="*/ 215 h 215"/>
                <a:gd name="T4" fmla="*/ 135 w 135"/>
                <a:gd name="T5" fmla="*/ 155 h 215"/>
                <a:gd name="T6" fmla="*/ 76 w 135"/>
                <a:gd name="T7" fmla="*/ 90 h 215"/>
                <a:gd name="T8" fmla="*/ 67 w 135"/>
                <a:gd name="T9" fmla="*/ 86 h 215"/>
                <a:gd name="T10" fmla="*/ 30 w 135"/>
                <a:gd name="T11" fmla="*/ 48 h 215"/>
                <a:gd name="T12" fmla="*/ 68 w 135"/>
                <a:gd name="T13" fmla="*/ 11 h 215"/>
                <a:gd name="T14" fmla="*/ 113 w 135"/>
                <a:gd name="T15" fmla="*/ 55 h 215"/>
                <a:gd name="T16" fmla="*/ 122 w 135"/>
                <a:gd name="T17" fmla="*/ 55 h 215"/>
                <a:gd name="T18" fmla="*/ 122 w 135"/>
                <a:gd name="T19" fmla="*/ 13 h 215"/>
                <a:gd name="T20" fmla="*/ 72 w 135"/>
                <a:gd name="T21" fmla="*/ 0 h 215"/>
                <a:gd name="T22" fmla="*/ 3 w 135"/>
                <a:gd name="T23" fmla="*/ 58 h 215"/>
                <a:gd name="T24" fmla="*/ 59 w 135"/>
                <a:gd name="T25" fmla="*/ 116 h 215"/>
                <a:gd name="T26" fmla="*/ 65 w 135"/>
                <a:gd name="T27" fmla="*/ 118 h 215"/>
                <a:gd name="T28" fmla="*/ 106 w 135"/>
                <a:gd name="T29" fmla="*/ 164 h 215"/>
                <a:gd name="T30" fmla="*/ 63 w 135"/>
                <a:gd name="T31" fmla="*/ 205 h 215"/>
                <a:gd name="T32" fmla="*/ 9 w 135"/>
                <a:gd name="T33" fmla="*/ 150 h 215"/>
                <a:gd name="T34" fmla="*/ 0 w 135"/>
                <a:gd name="T35" fmla="*/ 150 h 215"/>
                <a:gd name="T36" fmla="*/ 3 w 135"/>
                <a:gd name="T37" fmla="*/ 19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15">
                  <a:moveTo>
                    <a:pt x="3" y="197"/>
                  </a:moveTo>
                  <a:cubicBezTo>
                    <a:pt x="16" y="210"/>
                    <a:pt x="41" y="215"/>
                    <a:pt x="61" y="215"/>
                  </a:cubicBezTo>
                  <a:cubicBezTo>
                    <a:pt x="114" y="215"/>
                    <a:pt x="135" y="185"/>
                    <a:pt x="135" y="155"/>
                  </a:cubicBezTo>
                  <a:cubicBezTo>
                    <a:pt x="135" y="120"/>
                    <a:pt x="111" y="103"/>
                    <a:pt x="76" y="90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47" y="79"/>
                    <a:pt x="30" y="66"/>
                    <a:pt x="30" y="48"/>
                  </a:cubicBezTo>
                  <a:cubicBezTo>
                    <a:pt x="30" y="27"/>
                    <a:pt x="43" y="11"/>
                    <a:pt x="68" y="11"/>
                  </a:cubicBezTo>
                  <a:cubicBezTo>
                    <a:pt x="94" y="11"/>
                    <a:pt x="108" y="25"/>
                    <a:pt x="113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2" y="5"/>
                    <a:pt x="92" y="0"/>
                    <a:pt x="72" y="0"/>
                  </a:cubicBezTo>
                  <a:cubicBezTo>
                    <a:pt x="35" y="0"/>
                    <a:pt x="3" y="18"/>
                    <a:pt x="3" y="58"/>
                  </a:cubicBezTo>
                  <a:cubicBezTo>
                    <a:pt x="3" y="89"/>
                    <a:pt x="28" y="105"/>
                    <a:pt x="59" y="116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78" y="123"/>
                    <a:pt x="106" y="137"/>
                    <a:pt x="106" y="164"/>
                  </a:cubicBezTo>
                  <a:cubicBezTo>
                    <a:pt x="106" y="189"/>
                    <a:pt x="90" y="205"/>
                    <a:pt x="63" y="205"/>
                  </a:cubicBezTo>
                  <a:cubicBezTo>
                    <a:pt x="35" y="205"/>
                    <a:pt x="17" y="183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lnTo>
                    <a:pt x="3" y="19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gray">
            <a:xfrm>
              <a:off x="5129" y="1973"/>
              <a:ext cx="297" cy="359"/>
            </a:xfrm>
            <a:custGeom>
              <a:avLst/>
              <a:gdLst>
                <a:gd name="T0" fmla="*/ 31 w 124"/>
                <a:gd name="T1" fmla="*/ 73 h 154"/>
                <a:gd name="T2" fmla="*/ 75 w 124"/>
                <a:gd name="T3" fmla="*/ 138 h 154"/>
                <a:gd name="T4" fmla="*/ 113 w 124"/>
                <a:gd name="T5" fmla="*/ 115 h 154"/>
                <a:gd name="T6" fmla="*/ 123 w 124"/>
                <a:gd name="T7" fmla="*/ 120 h 154"/>
                <a:gd name="T8" fmla="*/ 69 w 124"/>
                <a:gd name="T9" fmla="*/ 153 h 154"/>
                <a:gd name="T10" fmla="*/ 0 w 124"/>
                <a:gd name="T11" fmla="*/ 78 h 154"/>
                <a:gd name="T12" fmla="*/ 72 w 124"/>
                <a:gd name="T13" fmla="*/ 0 h 154"/>
                <a:gd name="T14" fmla="*/ 124 w 124"/>
                <a:gd name="T15" fmla="*/ 29 h 154"/>
                <a:gd name="T16" fmla="*/ 106 w 124"/>
                <a:gd name="T17" fmla="*/ 44 h 154"/>
                <a:gd name="T18" fmla="*/ 97 w 124"/>
                <a:gd name="T19" fmla="*/ 37 h 154"/>
                <a:gd name="T20" fmla="*/ 69 w 124"/>
                <a:gd name="T21" fmla="*/ 11 h 154"/>
                <a:gd name="T22" fmla="*/ 31 w 124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54">
                  <a:moveTo>
                    <a:pt x="31" y="73"/>
                  </a:moveTo>
                  <a:cubicBezTo>
                    <a:pt x="30" y="103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8"/>
                    <a:pt x="18" y="0"/>
                    <a:pt x="72" y="0"/>
                  </a:cubicBezTo>
                  <a:cubicBezTo>
                    <a:pt x="104" y="0"/>
                    <a:pt x="124" y="15"/>
                    <a:pt x="124" y="29"/>
                  </a:cubicBezTo>
                  <a:cubicBezTo>
                    <a:pt x="124" y="40"/>
                    <a:pt x="112" y="44"/>
                    <a:pt x="106" y="44"/>
                  </a:cubicBezTo>
                  <a:cubicBezTo>
                    <a:pt x="101" y="44"/>
                    <a:pt x="99" y="41"/>
                    <a:pt x="97" y="37"/>
                  </a:cubicBezTo>
                  <a:cubicBezTo>
                    <a:pt x="91" y="20"/>
                    <a:pt x="83" y="11"/>
                    <a:pt x="69" y="11"/>
                  </a:cubicBezTo>
                  <a:cubicBezTo>
                    <a:pt x="48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gray">
            <a:xfrm>
              <a:off x="3830" y="1973"/>
              <a:ext cx="297" cy="359"/>
            </a:xfrm>
            <a:custGeom>
              <a:avLst/>
              <a:gdLst>
                <a:gd name="T0" fmla="*/ 31 w 125"/>
                <a:gd name="T1" fmla="*/ 73 h 154"/>
                <a:gd name="T2" fmla="*/ 75 w 125"/>
                <a:gd name="T3" fmla="*/ 138 h 154"/>
                <a:gd name="T4" fmla="*/ 114 w 125"/>
                <a:gd name="T5" fmla="*/ 115 h 154"/>
                <a:gd name="T6" fmla="*/ 123 w 125"/>
                <a:gd name="T7" fmla="*/ 120 h 154"/>
                <a:gd name="T8" fmla="*/ 69 w 125"/>
                <a:gd name="T9" fmla="*/ 153 h 154"/>
                <a:gd name="T10" fmla="*/ 0 w 125"/>
                <a:gd name="T11" fmla="*/ 78 h 154"/>
                <a:gd name="T12" fmla="*/ 73 w 125"/>
                <a:gd name="T13" fmla="*/ 0 h 154"/>
                <a:gd name="T14" fmla="*/ 125 w 125"/>
                <a:gd name="T15" fmla="*/ 29 h 154"/>
                <a:gd name="T16" fmla="*/ 107 w 125"/>
                <a:gd name="T17" fmla="*/ 44 h 154"/>
                <a:gd name="T18" fmla="*/ 98 w 125"/>
                <a:gd name="T19" fmla="*/ 37 h 154"/>
                <a:gd name="T20" fmla="*/ 69 w 125"/>
                <a:gd name="T21" fmla="*/ 11 h 154"/>
                <a:gd name="T22" fmla="*/ 31 w 125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154">
                  <a:moveTo>
                    <a:pt x="31" y="73"/>
                  </a:moveTo>
                  <a:cubicBezTo>
                    <a:pt x="31" y="103"/>
                    <a:pt x="39" y="138"/>
                    <a:pt x="75" y="138"/>
                  </a:cubicBezTo>
                  <a:cubicBezTo>
                    <a:pt x="94" y="138"/>
                    <a:pt x="106" y="128"/>
                    <a:pt x="114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8" y="153"/>
                    <a:pt x="69" y="153"/>
                  </a:cubicBezTo>
                  <a:cubicBezTo>
                    <a:pt x="21" y="154"/>
                    <a:pt x="0" y="125"/>
                    <a:pt x="0" y="78"/>
                  </a:cubicBezTo>
                  <a:cubicBezTo>
                    <a:pt x="0" y="38"/>
                    <a:pt x="19" y="0"/>
                    <a:pt x="73" y="0"/>
                  </a:cubicBezTo>
                  <a:cubicBezTo>
                    <a:pt x="105" y="0"/>
                    <a:pt x="125" y="15"/>
                    <a:pt x="125" y="29"/>
                  </a:cubicBezTo>
                  <a:cubicBezTo>
                    <a:pt x="125" y="40"/>
                    <a:pt x="113" y="44"/>
                    <a:pt x="107" y="44"/>
                  </a:cubicBezTo>
                  <a:cubicBezTo>
                    <a:pt x="101" y="44"/>
                    <a:pt x="100" y="41"/>
                    <a:pt x="98" y="37"/>
                  </a:cubicBezTo>
                  <a:cubicBezTo>
                    <a:pt x="92" y="20"/>
                    <a:pt x="83" y="11"/>
                    <a:pt x="69" y="11"/>
                  </a:cubicBezTo>
                  <a:cubicBezTo>
                    <a:pt x="49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gray">
            <a:xfrm>
              <a:off x="4706" y="1973"/>
              <a:ext cx="349" cy="351"/>
            </a:xfrm>
            <a:custGeom>
              <a:avLst/>
              <a:gdLst>
                <a:gd name="T0" fmla="*/ 21 w 146"/>
                <a:gd name="T1" fmla="*/ 30 h 149"/>
                <a:gd name="T2" fmla="*/ 20 w 146"/>
                <a:gd name="T3" fmla="*/ 149 h 149"/>
                <a:gd name="T4" fmla="*/ 48 w 146"/>
                <a:gd name="T5" fmla="*/ 149 h 149"/>
                <a:gd name="T6" fmla="*/ 49 w 146"/>
                <a:gd name="T7" fmla="*/ 54 h 149"/>
                <a:gd name="T8" fmla="*/ 52 w 146"/>
                <a:gd name="T9" fmla="*/ 38 h 149"/>
                <a:gd name="T10" fmla="*/ 87 w 146"/>
                <a:gd name="T11" fmla="*/ 16 h 149"/>
                <a:gd name="T12" fmla="*/ 118 w 146"/>
                <a:gd name="T13" fmla="*/ 53 h 149"/>
                <a:gd name="T14" fmla="*/ 119 w 146"/>
                <a:gd name="T15" fmla="*/ 149 h 149"/>
                <a:gd name="T16" fmla="*/ 146 w 146"/>
                <a:gd name="T17" fmla="*/ 149 h 149"/>
                <a:gd name="T18" fmla="*/ 146 w 146"/>
                <a:gd name="T19" fmla="*/ 47 h 149"/>
                <a:gd name="T20" fmla="*/ 103 w 146"/>
                <a:gd name="T21" fmla="*/ 0 h 149"/>
                <a:gd name="T22" fmla="*/ 48 w 146"/>
                <a:gd name="T23" fmla="*/ 23 h 149"/>
                <a:gd name="T24" fmla="*/ 44 w 146"/>
                <a:gd name="T25" fmla="*/ 0 h 149"/>
                <a:gd name="T26" fmla="*/ 0 w 146"/>
                <a:gd name="T27" fmla="*/ 8 h 149"/>
                <a:gd name="T28" fmla="*/ 0 w 146"/>
                <a:gd name="T29" fmla="*/ 15 h 149"/>
                <a:gd name="T30" fmla="*/ 11 w 146"/>
                <a:gd name="T31" fmla="*/ 16 h 149"/>
                <a:gd name="T32" fmla="*/ 21 w 146"/>
                <a:gd name="T33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9">
                  <a:moveTo>
                    <a:pt x="21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7"/>
                    <a:pt x="49" y="42"/>
                    <a:pt x="52" y="38"/>
                  </a:cubicBezTo>
                  <a:cubicBezTo>
                    <a:pt x="58" y="26"/>
                    <a:pt x="71" y="16"/>
                    <a:pt x="87" y="16"/>
                  </a:cubicBezTo>
                  <a:cubicBezTo>
                    <a:pt x="107" y="16"/>
                    <a:pt x="118" y="28"/>
                    <a:pt x="118" y="53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17"/>
                    <a:pt x="130" y="0"/>
                    <a:pt x="103" y="0"/>
                  </a:cubicBezTo>
                  <a:cubicBezTo>
                    <a:pt x="81" y="0"/>
                    <a:pt x="67" y="11"/>
                    <a:pt x="48" y="2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6" name="Oval 21"/>
            <p:cNvSpPr>
              <a:spLocks noChangeArrowheads="1"/>
            </p:cNvSpPr>
            <p:nvPr userDrawn="1"/>
          </p:nvSpPr>
          <p:spPr bwMode="gray">
            <a:xfrm>
              <a:off x="4194" y="1823"/>
              <a:ext cx="89" cy="82"/>
            </a:xfrm>
            <a:prstGeom prst="ellipse">
              <a:avLst/>
            </a:pr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gray">
            <a:xfrm>
              <a:off x="4157" y="1973"/>
              <a:ext cx="119" cy="351"/>
            </a:xfrm>
            <a:custGeom>
              <a:avLst/>
              <a:gdLst>
                <a:gd name="T0" fmla="*/ 20 w 48"/>
                <a:gd name="T1" fmla="*/ 30 h 149"/>
                <a:gd name="T2" fmla="*/ 20 w 48"/>
                <a:gd name="T3" fmla="*/ 149 h 149"/>
                <a:gd name="T4" fmla="*/ 48 w 48"/>
                <a:gd name="T5" fmla="*/ 149 h 149"/>
                <a:gd name="T6" fmla="*/ 48 w 48"/>
                <a:gd name="T7" fmla="*/ 2 h 149"/>
                <a:gd name="T8" fmla="*/ 46 w 48"/>
                <a:gd name="T9" fmla="*/ 0 h 149"/>
                <a:gd name="T10" fmla="*/ 0 w 48"/>
                <a:gd name="T11" fmla="*/ 8 h 149"/>
                <a:gd name="T12" fmla="*/ 0 w 48"/>
                <a:gd name="T13" fmla="*/ 15 h 149"/>
                <a:gd name="T14" fmla="*/ 11 w 48"/>
                <a:gd name="T15" fmla="*/ 17 h 149"/>
                <a:gd name="T16" fmla="*/ 20 w 48"/>
                <a:gd name="T17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49">
                  <a:moveTo>
                    <a:pt x="20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9" y="18"/>
                    <a:pt x="20" y="19"/>
                    <a:pt x="20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8188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424613"/>
            <a:ext cx="792396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</a:rPr>
              <a:t>Page </a:t>
            </a:r>
            <a:fld id="{87F334AE-4EAC-4C2D-A638-92A76F09FCC4}" type="slidenum">
              <a:rPr lang="en-US" smtClean="0">
                <a:solidFill>
                  <a:srgbClr val="676767"/>
                </a:solidFill>
              </a:rPr>
              <a:pPr/>
              <a:t>‹#›</a:t>
            </a:fld>
            <a:endParaRPr lang="en-US" dirty="0">
              <a:solidFill>
                <a:srgbClr val="676767"/>
              </a:solidFill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 bwMode="gray">
          <a:xfrm>
            <a:off x="1153551" y="6424613"/>
            <a:ext cx="5718983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</a:rPr>
              <a:t>Bee Health Update to Sandra Peterson </a:t>
            </a:r>
            <a:r>
              <a:rPr lang="en-US" dirty="0" smtClean="0">
                <a:solidFill>
                  <a:srgbClr val="676767"/>
                </a:solidFill>
                <a:sym typeface="Wingdings"/>
              </a:rPr>
              <a:t> May 17, 2012</a:t>
            </a:r>
            <a:endParaRPr lang="en-US" dirty="0">
              <a:solidFill>
                <a:srgbClr val="676767"/>
              </a:solidFill>
            </a:endParaRPr>
          </a:p>
        </p:txBody>
      </p:sp>
      <p:grpSp>
        <p:nvGrpSpPr>
          <p:cNvPr id="7" name="Group 5"/>
          <p:cNvGrpSpPr>
            <a:grpSpLocks noChangeAspect="1"/>
          </p:cNvGrpSpPr>
          <p:nvPr userDrawn="1"/>
        </p:nvGrpSpPr>
        <p:grpSpPr bwMode="auto">
          <a:xfrm>
            <a:off x="7432675" y="6570663"/>
            <a:ext cx="1241425" cy="142875"/>
            <a:chOff x="-22" y="1823"/>
            <a:chExt cx="5804" cy="673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-22" y="1823"/>
              <a:ext cx="5804" cy="6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-22" y="1838"/>
              <a:ext cx="393" cy="486"/>
            </a:xfrm>
            <a:custGeom>
              <a:avLst/>
              <a:gdLst>
                <a:gd name="T0" fmla="*/ 93 w 167"/>
                <a:gd name="T1" fmla="*/ 206 h 206"/>
                <a:gd name="T2" fmla="*/ 167 w 167"/>
                <a:gd name="T3" fmla="*/ 149 h 206"/>
                <a:gd name="T4" fmla="*/ 113 w 167"/>
                <a:gd name="T5" fmla="*/ 94 h 206"/>
                <a:gd name="T6" fmla="*/ 113 w 167"/>
                <a:gd name="T7" fmla="*/ 93 h 206"/>
                <a:gd name="T8" fmla="*/ 158 w 167"/>
                <a:gd name="T9" fmla="*/ 48 h 206"/>
                <a:gd name="T10" fmla="*/ 139 w 167"/>
                <a:gd name="T11" fmla="*/ 11 h 206"/>
                <a:gd name="T12" fmla="*/ 86 w 167"/>
                <a:gd name="T13" fmla="*/ 0 h 206"/>
                <a:gd name="T14" fmla="*/ 0 w 167"/>
                <a:gd name="T15" fmla="*/ 0 h 206"/>
                <a:gd name="T16" fmla="*/ 0 w 167"/>
                <a:gd name="T17" fmla="*/ 9 h 206"/>
                <a:gd name="T18" fmla="*/ 27 w 167"/>
                <a:gd name="T19" fmla="*/ 28 h 206"/>
                <a:gd name="T20" fmla="*/ 27 w 167"/>
                <a:gd name="T21" fmla="*/ 179 h 206"/>
                <a:gd name="T22" fmla="*/ 0 w 167"/>
                <a:gd name="T23" fmla="*/ 198 h 206"/>
                <a:gd name="T24" fmla="*/ 0 w 167"/>
                <a:gd name="T25" fmla="*/ 206 h 206"/>
                <a:gd name="T26" fmla="*/ 93 w 167"/>
                <a:gd name="T27" fmla="*/ 206 h 206"/>
                <a:gd name="T28" fmla="*/ 57 w 167"/>
                <a:gd name="T29" fmla="*/ 101 h 206"/>
                <a:gd name="T30" fmla="*/ 78 w 167"/>
                <a:gd name="T31" fmla="*/ 101 h 206"/>
                <a:gd name="T32" fmla="*/ 135 w 167"/>
                <a:gd name="T33" fmla="*/ 151 h 206"/>
                <a:gd name="T34" fmla="*/ 85 w 167"/>
                <a:gd name="T35" fmla="*/ 196 h 206"/>
                <a:gd name="T36" fmla="*/ 57 w 167"/>
                <a:gd name="T37" fmla="*/ 173 h 206"/>
                <a:gd name="T38" fmla="*/ 57 w 167"/>
                <a:gd name="T39" fmla="*/ 101 h 206"/>
                <a:gd name="T40" fmla="*/ 57 w 167"/>
                <a:gd name="T41" fmla="*/ 26 h 206"/>
                <a:gd name="T42" fmla="*/ 81 w 167"/>
                <a:gd name="T43" fmla="*/ 11 h 206"/>
                <a:gd name="T44" fmla="*/ 126 w 167"/>
                <a:gd name="T45" fmla="*/ 49 h 206"/>
                <a:gd name="T46" fmla="*/ 76 w 167"/>
                <a:gd name="T47" fmla="*/ 90 h 206"/>
                <a:gd name="T48" fmla="*/ 57 w 167"/>
                <a:gd name="T49" fmla="*/ 90 h 206"/>
                <a:gd name="T50" fmla="*/ 57 w 167"/>
                <a:gd name="T51" fmla="*/ 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6">
                  <a:moveTo>
                    <a:pt x="93" y="206"/>
                  </a:moveTo>
                  <a:cubicBezTo>
                    <a:pt x="138" y="206"/>
                    <a:pt x="167" y="190"/>
                    <a:pt x="167" y="149"/>
                  </a:cubicBezTo>
                  <a:cubicBezTo>
                    <a:pt x="167" y="113"/>
                    <a:pt x="142" y="98"/>
                    <a:pt x="113" y="9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41" y="88"/>
                    <a:pt x="158" y="71"/>
                    <a:pt x="158" y="48"/>
                  </a:cubicBezTo>
                  <a:cubicBezTo>
                    <a:pt x="158" y="31"/>
                    <a:pt x="151" y="19"/>
                    <a:pt x="139" y="11"/>
                  </a:cubicBezTo>
                  <a:cubicBezTo>
                    <a:pt x="127" y="3"/>
                    <a:pt x="110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6" y="11"/>
                    <a:pt x="27" y="11"/>
                    <a:pt x="27" y="28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7" y="195"/>
                    <a:pt x="26" y="196"/>
                    <a:pt x="0" y="198"/>
                  </a:cubicBezTo>
                  <a:cubicBezTo>
                    <a:pt x="0" y="206"/>
                    <a:pt x="0" y="206"/>
                    <a:pt x="0" y="206"/>
                  </a:cubicBezTo>
                  <a:lnTo>
                    <a:pt x="93" y="206"/>
                  </a:lnTo>
                  <a:close/>
                  <a:moveTo>
                    <a:pt x="57" y="101"/>
                  </a:moveTo>
                  <a:cubicBezTo>
                    <a:pt x="78" y="101"/>
                    <a:pt x="78" y="101"/>
                    <a:pt x="78" y="101"/>
                  </a:cubicBezTo>
                  <a:cubicBezTo>
                    <a:pt x="115" y="101"/>
                    <a:pt x="135" y="119"/>
                    <a:pt x="135" y="151"/>
                  </a:cubicBezTo>
                  <a:cubicBezTo>
                    <a:pt x="135" y="186"/>
                    <a:pt x="111" y="196"/>
                    <a:pt x="85" y="196"/>
                  </a:cubicBezTo>
                  <a:cubicBezTo>
                    <a:pt x="61" y="196"/>
                    <a:pt x="57" y="192"/>
                    <a:pt x="57" y="173"/>
                  </a:cubicBezTo>
                  <a:lnTo>
                    <a:pt x="57" y="101"/>
                  </a:lnTo>
                  <a:close/>
                  <a:moveTo>
                    <a:pt x="57" y="26"/>
                  </a:moveTo>
                  <a:cubicBezTo>
                    <a:pt x="57" y="13"/>
                    <a:pt x="57" y="11"/>
                    <a:pt x="81" y="11"/>
                  </a:cubicBezTo>
                  <a:cubicBezTo>
                    <a:pt x="102" y="10"/>
                    <a:pt x="126" y="19"/>
                    <a:pt x="126" y="49"/>
                  </a:cubicBezTo>
                  <a:cubicBezTo>
                    <a:pt x="126" y="79"/>
                    <a:pt x="107" y="90"/>
                    <a:pt x="76" y="90"/>
                  </a:cubicBezTo>
                  <a:cubicBezTo>
                    <a:pt x="57" y="90"/>
                    <a:pt x="57" y="90"/>
                    <a:pt x="57" y="90"/>
                  </a:cubicBezTo>
                  <a:lnTo>
                    <a:pt x="57" y="2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gray">
            <a:xfrm>
              <a:off x="431" y="1973"/>
              <a:ext cx="319" cy="359"/>
            </a:xfrm>
            <a:custGeom>
              <a:avLst/>
              <a:gdLst>
                <a:gd name="T0" fmla="*/ 87 w 135"/>
                <a:gd name="T1" fmla="*/ 107 h 153"/>
                <a:gd name="T2" fmla="*/ 57 w 135"/>
                <a:gd name="T3" fmla="*/ 137 h 153"/>
                <a:gd name="T4" fmla="*/ 30 w 135"/>
                <a:gd name="T5" fmla="*/ 107 h 153"/>
                <a:gd name="T6" fmla="*/ 53 w 135"/>
                <a:gd name="T7" fmla="*/ 79 h 153"/>
                <a:gd name="T8" fmla="*/ 87 w 135"/>
                <a:gd name="T9" fmla="*/ 65 h 153"/>
                <a:gd name="T10" fmla="*/ 87 w 135"/>
                <a:gd name="T11" fmla="*/ 107 h 153"/>
                <a:gd name="T12" fmla="*/ 114 w 135"/>
                <a:gd name="T13" fmla="*/ 39 h 153"/>
                <a:gd name="T14" fmla="*/ 65 w 135"/>
                <a:gd name="T15" fmla="*/ 0 h 153"/>
                <a:gd name="T16" fmla="*/ 5 w 135"/>
                <a:gd name="T17" fmla="*/ 34 h 153"/>
                <a:gd name="T18" fmla="*/ 22 w 135"/>
                <a:gd name="T19" fmla="*/ 48 h 153"/>
                <a:gd name="T20" fmla="*/ 31 w 135"/>
                <a:gd name="T21" fmla="*/ 39 h 153"/>
                <a:gd name="T22" fmla="*/ 62 w 135"/>
                <a:gd name="T23" fmla="*/ 10 h 153"/>
                <a:gd name="T24" fmla="*/ 87 w 135"/>
                <a:gd name="T25" fmla="*/ 40 h 153"/>
                <a:gd name="T26" fmla="*/ 87 w 135"/>
                <a:gd name="T27" fmla="*/ 53 h 153"/>
                <a:gd name="T28" fmla="*/ 27 w 135"/>
                <a:gd name="T29" fmla="*/ 75 h 153"/>
                <a:gd name="T30" fmla="*/ 0 w 135"/>
                <a:gd name="T31" fmla="*/ 111 h 153"/>
                <a:gd name="T32" fmla="*/ 43 w 135"/>
                <a:gd name="T33" fmla="*/ 153 h 153"/>
                <a:gd name="T34" fmla="*/ 87 w 135"/>
                <a:gd name="T35" fmla="*/ 135 h 153"/>
                <a:gd name="T36" fmla="*/ 90 w 135"/>
                <a:gd name="T37" fmla="*/ 153 h 153"/>
                <a:gd name="T38" fmla="*/ 135 w 135"/>
                <a:gd name="T39" fmla="*/ 146 h 153"/>
                <a:gd name="T40" fmla="*/ 135 w 135"/>
                <a:gd name="T41" fmla="*/ 138 h 153"/>
                <a:gd name="T42" fmla="*/ 123 w 135"/>
                <a:gd name="T43" fmla="*/ 137 h 153"/>
                <a:gd name="T44" fmla="*/ 114 w 135"/>
                <a:gd name="T45" fmla="*/ 121 h 153"/>
                <a:gd name="T46" fmla="*/ 114 w 135"/>
                <a:gd name="T47" fmla="*/ 3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53">
                  <a:moveTo>
                    <a:pt x="87" y="107"/>
                  </a:moveTo>
                  <a:cubicBezTo>
                    <a:pt x="87" y="131"/>
                    <a:pt x="69" y="137"/>
                    <a:pt x="57" y="137"/>
                  </a:cubicBezTo>
                  <a:cubicBezTo>
                    <a:pt x="39" y="137"/>
                    <a:pt x="30" y="124"/>
                    <a:pt x="30" y="107"/>
                  </a:cubicBezTo>
                  <a:cubicBezTo>
                    <a:pt x="30" y="93"/>
                    <a:pt x="36" y="85"/>
                    <a:pt x="53" y="79"/>
                  </a:cubicBezTo>
                  <a:cubicBezTo>
                    <a:pt x="65" y="75"/>
                    <a:pt x="81" y="69"/>
                    <a:pt x="87" y="65"/>
                  </a:cubicBezTo>
                  <a:lnTo>
                    <a:pt x="87" y="107"/>
                  </a:lnTo>
                  <a:close/>
                  <a:moveTo>
                    <a:pt x="114" y="39"/>
                  </a:moveTo>
                  <a:cubicBezTo>
                    <a:pt x="114" y="22"/>
                    <a:pt x="110" y="0"/>
                    <a:pt x="65" y="0"/>
                  </a:cubicBezTo>
                  <a:cubicBezTo>
                    <a:pt x="32" y="0"/>
                    <a:pt x="5" y="17"/>
                    <a:pt x="5" y="34"/>
                  </a:cubicBezTo>
                  <a:cubicBezTo>
                    <a:pt x="5" y="43"/>
                    <a:pt x="16" y="48"/>
                    <a:pt x="22" y="48"/>
                  </a:cubicBezTo>
                  <a:cubicBezTo>
                    <a:pt x="28" y="48"/>
                    <a:pt x="30" y="45"/>
                    <a:pt x="31" y="39"/>
                  </a:cubicBezTo>
                  <a:cubicBezTo>
                    <a:pt x="38" y="17"/>
                    <a:pt x="50" y="10"/>
                    <a:pt x="62" y="10"/>
                  </a:cubicBezTo>
                  <a:cubicBezTo>
                    <a:pt x="74" y="10"/>
                    <a:pt x="87" y="16"/>
                    <a:pt x="87" y="40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0" y="60"/>
                    <a:pt x="51" y="68"/>
                    <a:pt x="27" y="75"/>
                  </a:cubicBezTo>
                  <a:cubicBezTo>
                    <a:pt x="6" y="82"/>
                    <a:pt x="0" y="97"/>
                    <a:pt x="0" y="111"/>
                  </a:cubicBezTo>
                  <a:cubicBezTo>
                    <a:pt x="0" y="133"/>
                    <a:pt x="15" y="153"/>
                    <a:pt x="43" y="153"/>
                  </a:cubicBezTo>
                  <a:cubicBezTo>
                    <a:pt x="61" y="152"/>
                    <a:pt x="77" y="141"/>
                    <a:pt x="87" y="135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15" y="136"/>
                    <a:pt x="114" y="133"/>
                    <a:pt x="114" y="121"/>
                  </a:cubicBezTo>
                  <a:lnTo>
                    <a:pt x="114" y="3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gray">
            <a:xfrm>
              <a:off x="742" y="1980"/>
              <a:ext cx="379" cy="516"/>
            </a:xfrm>
            <a:custGeom>
              <a:avLst/>
              <a:gdLst>
                <a:gd name="T0" fmla="*/ 0 w 159"/>
                <a:gd name="T1" fmla="*/ 0 h 219"/>
                <a:gd name="T2" fmla="*/ 0 w 159"/>
                <a:gd name="T3" fmla="*/ 9 h 219"/>
                <a:gd name="T4" fmla="*/ 22 w 159"/>
                <a:gd name="T5" fmla="*/ 25 h 219"/>
                <a:gd name="T6" fmla="*/ 69 w 159"/>
                <a:gd name="T7" fmla="*/ 144 h 219"/>
                <a:gd name="T8" fmla="*/ 72 w 159"/>
                <a:gd name="T9" fmla="*/ 159 h 219"/>
                <a:gd name="T10" fmla="*/ 64 w 159"/>
                <a:gd name="T11" fmla="*/ 184 h 219"/>
                <a:gd name="T12" fmla="*/ 51 w 159"/>
                <a:gd name="T13" fmla="*/ 197 h 219"/>
                <a:gd name="T14" fmla="*/ 40 w 159"/>
                <a:gd name="T15" fmla="*/ 191 h 219"/>
                <a:gd name="T16" fmla="*/ 31 w 159"/>
                <a:gd name="T17" fmla="*/ 186 h 219"/>
                <a:gd name="T18" fmla="*/ 18 w 159"/>
                <a:gd name="T19" fmla="*/ 203 h 219"/>
                <a:gd name="T20" fmla="*/ 39 w 159"/>
                <a:gd name="T21" fmla="*/ 219 h 219"/>
                <a:gd name="T22" fmla="*/ 81 w 159"/>
                <a:gd name="T23" fmla="*/ 171 h 219"/>
                <a:gd name="T24" fmla="*/ 137 w 159"/>
                <a:gd name="T25" fmla="*/ 24 h 219"/>
                <a:gd name="T26" fmla="*/ 159 w 159"/>
                <a:gd name="T27" fmla="*/ 9 h 219"/>
                <a:gd name="T28" fmla="*/ 159 w 159"/>
                <a:gd name="T29" fmla="*/ 0 h 219"/>
                <a:gd name="T30" fmla="*/ 101 w 159"/>
                <a:gd name="T31" fmla="*/ 0 h 219"/>
                <a:gd name="T32" fmla="*/ 101 w 159"/>
                <a:gd name="T33" fmla="*/ 9 h 219"/>
                <a:gd name="T34" fmla="*/ 117 w 159"/>
                <a:gd name="T35" fmla="*/ 11 h 219"/>
                <a:gd name="T36" fmla="*/ 121 w 159"/>
                <a:gd name="T37" fmla="*/ 21 h 219"/>
                <a:gd name="T38" fmla="*/ 88 w 159"/>
                <a:gd name="T39" fmla="*/ 119 h 219"/>
                <a:gd name="T40" fmla="*/ 87 w 159"/>
                <a:gd name="T41" fmla="*/ 119 h 219"/>
                <a:gd name="T42" fmla="*/ 51 w 159"/>
                <a:gd name="T43" fmla="*/ 19 h 219"/>
                <a:gd name="T44" fmla="*/ 55 w 159"/>
                <a:gd name="T45" fmla="*/ 10 h 219"/>
                <a:gd name="T46" fmla="*/ 68 w 159"/>
                <a:gd name="T47" fmla="*/ 9 h 219"/>
                <a:gd name="T48" fmla="*/ 68 w 159"/>
                <a:gd name="T49" fmla="*/ 0 h 219"/>
                <a:gd name="T50" fmla="*/ 0 w 159"/>
                <a:gd name="T5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" h="21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10"/>
                    <a:pt x="17" y="11"/>
                    <a:pt x="22" y="25"/>
                  </a:cubicBezTo>
                  <a:cubicBezTo>
                    <a:pt x="37" y="60"/>
                    <a:pt x="62" y="124"/>
                    <a:pt x="69" y="144"/>
                  </a:cubicBezTo>
                  <a:cubicBezTo>
                    <a:pt x="71" y="149"/>
                    <a:pt x="72" y="154"/>
                    <a:pt x="72" y="159"/>
                  </a:cubicBezTo>
                  <a:cubicBezTo>
                    <a:pt x="72" y="166"/>
                    <a:pt x="69" y="175"/>
                    <a:pt x="64" y="184"/>
                  </a:cubicBezTo>
                  <a:cubicBezTo>
                    <a:pt x="60" y="194"/>
                    <a:pt x="55" y="197"/>
                    <a:pt x="51" y="197"/>
                  </a:cubicBezTo>
                  <a:cubicBezTo>
                    <a:pt x="48" y="197"/>
                    <a:pt x="46" y="196"/>
                    <a:pt x="40" y="191"/>
                  </a:cubicBezTo>
                  <a:cubicBezTo>
                    <a:pt x="37" y="188"/>
                    <a:pt x="35" y="186"/>
                    <a:pt x="31" y="186"/>
                  </a:cubicBezTo>
                  <a:cubicBezTo>
                    <a:pt x="26" y="186"/>
                    <a:pt x="18" y="194"/>
                    <a:pt x="18" y="203"/>
                  </a:cubicBezTo>
                  <a:cubicBezTo>
                    <a:pt x="18" y="210"/>
                    <a:pt x="27" y="219"/>
                    <a:pt x="39" y="219"/>
                  </a:cubicBezTo>
                  <a:cubicBezTo>
                    <a:pt x="51" y="219"/>
                    <a:pt x="66" y="215"/>
                    <a:pt x="81" y="171"/>
                  </a:cubicBezTo>
                  <a:cubicBezTo>
                    <a:pt x="100" y="118"/>
                    <a:pt x="127" y="45"/>
                    <a:pt x="137" y="24"/>
                  </a:cubicBezTo>
                  <a:cubicBezTo>
                    <a:pt x="142" y="12"/>
                    <a:pt x="144" y="10"/>
                    <a:pt x="159" y="9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22" y="11"/>
                    <a:pt x="123" y="15"/>
                    <a:pt x="121" y="21"/>
                  </a:cubicBezTo>
                  <a:cubicBezTo>
                    <a:pt x="117" y="39"/>
                    <a:pt x="101" y="84"/>
                    <a:pt x="88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74" y="83"/>
                    <a:pt x="62" y="51"/>
                    <a:pt x="51" y="19"/>
                  </a:cubicBezTo>
                  <a:cubicBezTo>
                    <a:pt x="49" y="14"/>
                    <a:pt x="48" y="11"/>
                    <a:pt x="55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gray">
            <a:xfrm>
              <a:off x="1121" y="1973"/>
              <a:ext cx="304" cy="359"/>
            </a:xfrm>
            <a:custGeom>
              <a:avLst/>
              <a:gdLst>
                <a:gd name="T0" fmla="*/ 129 w 129"/>
                <a:gd name="T1" fmla="*/ 60 h 153"/>
                <a:gd name="T2" fmla="*/ 69 w 129"/>
                <a:gd name="T3" fmla="*/ 0 h 153"/>
                <a:gd name="T4" fmla="*/ 0 w 129"/>
                <a:gd name="T5" fmla="*/ 78 h 153"/>
                <a:gd name="T6" fmla="*/ 69 w 129"/>
                <a:gd name="T7" fmla="*/ 153 h 153"/>
                <a:gd name="T8" fmla="*/ 124 w 129"/>
                <a:gd name="T9" fmla="*/ 120 h 153"/>
                <a:gd name="T10" fmla="*/ 114 w 129"/>
                <a:gd name="T11" fmla="*/ 115 h 153"/>
                <a:gd name="T12" fmla="*/ 75 w 129"/>
                <a:gd name="T13" fmla="*/ 138 h 153"/>
                <a:gd name="T14" fmla="*/ 31 w 129"/>
                <a:gd name="T15" fmla="*/ 71 h 153"/>
                <a:gd name="T16" fmla="*/ 117 w 129"/>
                <a:gd name="T17" fmla="*/ 71 h 153"/>
                <a:gd name="T18" fmla="*/ 129 w 129"/>
                <a:gd name="T19" fmla="*/ 60 h 153"/>
                <a:gd name="T20" fmla="*/ 98 w 129"/>
                <a:gd name="T21" fmla="*/ 50 h 153"/>
                <a:gd name="T22" fmla="*/ 88 w 129"/>
                <a:gd name="T23" fmla="*/ 60 h 153"/>
                <a:gd name="T24" fmla="*/ 32 w 129"/>
                <a:gd name="T25" fmla="*/ 60 h 153"/>
                <a:gd name="T26" fmla="*/ 67 w 129"/>
                <a:gd name="T27" fmla="*/ 10 h 153"/>
                <a:gd name="T28" fmla="*/ 98 w 129"/>
                <a:gd name="T29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53">
                  <a:moveTo>
                    <a:pt x="129" y="60"/>
                  </a:moveTo>
                  <a:cubicBezTo>
                    <a:pt x="129" y="42"/>
                    <a:pt x="124" y="0"/>
                    <a:pt x="69" y="0"/>
                  </a:cubicBezTo>
                  <a:cubicBezTo>
                    <a:pt x="22" y="0"/>
                    <a:pt x="0" y="33"/>
                    <a:pt x="0" y="78"/>
                  </a:cubicBezTo>
                  <a:cubicBezTo>
                    <a:pt x="0" y="125"/>
                    <a:pt x="21" y="153"/>
                    <a:pt x="69" y="153"/>
                  </a:cubicBezTo>
                  <a:cubicBezTo>
                    <a:pt x="98" y="152"/>
                    <a:pt x="115" y="139"/>
                    <a:pt x="124" y="12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06" y="128"/>
                    <a:pt x="95" y="138"/>
                    <a:pt x="75" y="138"/>
                  </a:cubicBezTo>
                  <a:cubicBezTo>
                    <a:pt x="38" y="138"/>
                    <a:pt x="31" y="102"/>
                    <a:pt x="31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4" y="71"/>
                    <a:pt x="129" y="70"/>
                    <a:pt x="129" y="60"/>
                  </a:cubicBezTo>
                  <a:close/>
                  <a:moveTo>
                    <a:pt x="98" y="50"/>
                  </a:moveTo>
                  <a:cubicBezTo>
                    <a:pt x="98" y="56"/>
                    <a:pt x="96" y="60"/>
                    <a:pt x="8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48"/>
                    <a:pt x="36" y="10"/>
                    <a:pt x="67" y="10"/>
                  </a:cubicBezTo>
                  <a:cubicBezTo>
                    <a:pt x="95" y="10"/>
                    <a:pt x="98" y="39"/>
                    <a:pt x="98" y="5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gray">
            <a:xfrm>
              <a:off x="1470" y="1973"/>
              <a:ext cx="252" cy="351"/>
            </a:xfrm>
            <a:custGeom>
              <a:avLst/>
              <a:gdLst>
                <a:gd name="T0" fmla="*/ 46 w 104"/>
                <a:gd name="T1" fmla="*/ 0 h 149"/>
                <a:gd name="T2" fmla="*/ 0 w 104"/>
                <a:gd name="T3" fmla="*/ 7 h 149"/>
                <a:gd name="T4" fmla="*/ 0 w 104"/>
                <a:gd name="T5" fmla="*/ 15 h 149"/>
                <a:gd name="T6" fmla="*/ 12 w 104"/>
                <a:gd name="T7" fmla="*/ 16 h 149"/>
                <a:gd name="T8" fmla="*/ 21 w 104"/>
                <a:gd name="T9" fmla="*/ 30 h 149"/>
                <a:gd name="T10" fmla="*/ 21 w 104"/>
                <a:gd name="T11" fmla="*/ 149 h 149"/>
                <a:gd name="T12" fmla="*/ 49 w 104"/>
                <a:gd name="T13" fmla="*/ 149 h 149"/>
                <a:gd name="T14" fmla="*/ 49 w 104"/>
                <a:gd name="T15" fmla="*/ 54 h 149"/>
                <a:gd name="T16" fmla="*/ 66 w 104"/>
                <a:gd name="T17" fmla="*/ 23 h 149"/>
                <a:gd name="T18" fmla="*/ 85 w 104"/>
                <a:gd name="T19" fmla="*/ 30 h 149"/>
                <a:gd name="T20" fmla="*/ 91 w 104"/>
                <a:gd name="T21" fmla="*/ 31 h 149"/>
                <a:gd name="T22" fmla="*/ 104 w 104"/>
                <a:gd name="T23" fmla="*/ 14 h 149"/>
                <a:gd name="T24" fmla="*/ 89 w 104"/>
                <a:gd name="T25" fmla="*/ 0 h 149"/>
                <a:gd name="T26" fmla="*/ 49 w 104"/>
                <a:gd name="T27" fmla="*/ 24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7"/>
                    <a:pt x="21" y="19"/>
                    <a:pt x="21" y="30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31"/>
                    <a:pt x="59" y="23"/>
                    <a:pt x="66" y="23"/>
                  </a:cubicBezTo>
                  <a:cubicBezTo>
                    <a:pt x="71" y="23"/>
                    <a:pt x="76" y="25"/>
                    <a:pt x="85" y="30"/>
                  </a:cubicBezTo>
                  <a:cubicBezTo>
                    <a:pt x="87" y="31"/>
                    <a:pt x="89" y="31"/>
                    <a:pt x="91" y="31"/>
                  </a:cubicBezTo>
                  <a:cubicBezTo>
                    <a:pt x="98" y="31"/>
                    <a:pt x="104" y="24"/>
                    <a:pt x="104" y="14"/>
                  </a:cubicBezTo>
                  <a:cubicBezTo>
                    <a:pt x="104" y="8"/>
                    <a:pt x="100" y="0"/>
                    <a:pt x="89" y="0"/>
                  </a:cubicBezTo>
                  <a:cubicBezTo>
                    <a:pt x="78" y="0"/>
                    <a:pt x="69" y="6"/>
                    <a:pt x="49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gray">
            <a:xfrm>
              <a:off x="2360" y="1973"/>
              <a:ext cx="245" cy="351"/>
            </a:xfrm>
            <a:custGeom>
              <a:avLst/>
              <a:gdLst>
                <a:gd name="T0" fmla="*/ 46 w 104"/>
                <a:gd name="T1" fmla="*/ 0 h 149"/>
                <a:gd name="T2" fmla="*/ 49 w 104"/>
                <a:gd name="T3" fmla="*/ 24 h 149"/>
                <a:gd name="T4" fmla="*/ 89 w 104"/>
                <a:gd name="T5" fmla="*/ 0 h 149"/>
                <a:gd name="T6" fmla="*/ 104 w 104"/>
                <a:gd name="T7" fmla="*/ 15 h 149"/>
                <a:gd name="T8" fmla="*/ 91 w 104"/>
                <a:gd name="T9" fmla="*/ 31 h 149"/>
                <a:gd name="T10" fmla="*/ 85 w 104"/>
                <a:gd name="T11" fmla="*/ 30 h 149"/>
                <a:gd name="T12" fmla="*/ 66 w 104"/>
                <a:gd name="T13" fmla="*/ 23 h 149"/>
                <a:gd name="T14" fmla="*/ 49 w 104"/>
                <a:gd name="T15" fmla="*/ 54 h 149"/>
                <a:gd name="T16" fmla="*/ 49 w 104"/>
                <a:gd name="T17" fmla="*/ 149 h 149"/>
                <a:gd name="T18" fmla="*/ 21 w 104"/>
                <a:gd name="T19" fmla="*/ 149 h 149"/>
                <a:gd name="T20" fmla="*/ 21 w 104"/>
                <a:gd name="T21" fmla="*/ 30 h 149"/>
                <a:gd name="T22" fmla="*/ 12 w 104"/>
                <a:gd name="T23" fmla="*/ 16 h 149"/>
                <a:gd name="T24" fmla="*/ 0 w 104"/>
                <a:gd name="T25" fmla="*/ 15 h 149"/>
                <a:gd name="T26" fmla="*/ 0 w 104"/>
                <a:gd name="T27" fmla="*/ 7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69" y="7"/>
                    <a:pt x="78" y="0"/>
                    <a:pt x="89" y="0"/>
                  </a:cubicBezTo>
                  <a:cubicBezTo>
                    <a:pt x="100" y="0"/>
                    <a:pt x="104" y="8"/>
                    <a:pt x="104" y="15"/>
                  </a:cubicBezTo>
                  <a:cubicBezTo>
                    <a:pt x="104" y="24"/>
                    <a:pt x="98" y="31"/>
                    <a:pt x="91" y="31"/>
                  </a:cubicBezTo>
                  <a:cubicBezTo>
                    <a:pt x="89" y="31"/>
                    <a:pt x="87" y="31"/>
                    <a:pt x="85" y="30"/>
                  </a:cubicBezTo>
                  <a:cubicBezTo>
                    <a:pt x="76" y="25"/>
                    <a:pt x="71" y="23"/>
                    <a:pt x="66" y="23"/>
                  </a:cubicBezTo>
                  <a:cubicBezTo>
                    <a:pt x="59" y="23"/>
                    <a:pt x="49" y="31"/>
                    <a:pt x="49" y="54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9"/>
                    <a:pt x="20" y="18"/>
                    <a:pt x="1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gray">
            <a:xfrm>
              <a:off x="1893" y="1823"/>
              <a:ext cx="423" cy="508"/>
            </a:xfrm>
            <a:custGeom>
              <a:avLst/>
              <a:gdLst>
                <a:gd name="T0" fmla="*/ 174 w 179"/>
                <a:gd name="T1" fmla="*/ 12 h 215"/>
                <a:gd name="T2" fmla="*/ 111 w 179"/>
                <a:gd name="T3" fmla="*/ 0 h 215"/>
                <a:gd name="T4" fmla="*/ 27 w 179"/>
                <a:gd name="T5" fmla="*/ 31 h 215"/>
                <a:gd name="T6" fmla="*/ 0 w 179"/>
                <a:gd name="T7" fmla="*/ 109 h 215"/>
                <a:gd name="T8" fmla="*/ 28 w 179"/>
                <a:gd name="T9" fmla="*/ 190 h 215"/>
                <a:gd name="T10" fmla="*/ 109 w 179"/>
                <a:gd name="T11" fmla="*/ 215 h 215"/>
                <a:gd name="T12" fmla="*/ 175 w 179"/>
                <a:gd name="T13" fmla="*/ 201 h 215"/>
                <a:gd name="T14" fmla="*/ 179 w 179"/>
                <a:gd name="T15" fmla="*/ 151 h 215"/>
                <a:gd name="T16" fmla="*/ 170 w 179"/>
                <a:gd name="T17" fmla="*/ 151 h 215"/>
                <a:gd name="T18" fmla="*/ 108 w 179"/>
                <a:gd name="T19" fmla="*/ 205 h 215"/>
                <a:gd name="T20" fmla="*/ 33 w 179"/>
                <a:gd name="T21" fmla="*/ 108 h 215"/>
                <a:gd name="T22" fmla="*/ 108 w 179"/>
                <a:gd name="T23" fmla="*/ 10 h 215"/>
                <a:gd name="T24" fmla="*/ 165 w 179"/>
                <a:gd name="T25" fmla="*/ 58 h 215"/>
                <a:gd name="T26" fmla="*/ 174 w 179"/>
                <a:gd name="T27" fmla="*/ 58 h 215"/>
                <a:gd name="T28" fmla="*/ 174 w 179"/>
                <a:gd name="T29" fmla="*/ 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215">
                  <a:moveTo>
                    <a:pt x="174" y="12"/>
                  </a:moveTo>
                  <a:cubicBezTo>
                    <a:pt x="161" y="5"/>
                    <a:pt x="138" y="0"/>
                    <a:pt x="111" y="0"/>
                  </a:cubicBezTo>
                  <a:cubicBezTo>
                    <a:pt x="74" y="0"/>
                    <a:pt x="45" y="11"/>
                    <a:pt x="27" y="31"/>
                  </a:cubicBezTo>
                  <a:cubicBezTo>
                    <a:pt x="10" y="50"/>
                    <a:pt x="0" y="75"/>
                    <a:pt x="0" y="109"/>
                  </a:cubicBezTo>
                  <a:cubicBezTo>
                    <a:pt x="0" y="144"/>
                    <a:pt x="10" y="172"/>
                    <a:pt x="28" y="190"/>
                  </a:cubicBezTo>
                  <a:cubicBezTo>
                    <a:pt x="47" y="208"/>
                    <a:pt x="76" y="215"/>
                    <a:pt x="109" y="215"/>
                  </a:cubicBezTo>
                  <a:cubicBezTo>
                    <a:pt x="133" y="215"/>
                    <a:pt x="161" y="209"/>
                    <a:pt x="175" y="201"/>
                  </a:cubicBezTo>
                  <a:cubicBezTo>
                    <a:pt x="179" y="151"/>
                    <a:pt x="179" y="151"/>
                    <a:pt x="179" y="151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62" y="182"/>
                    <a:pt x="147" y="205"/>
                    <a:pt x="108" y="205"/>
                  </a:cubicBezTo>
                  <a:cubicBezTo>
                    <a:pt x="46" y="205"/>
                    <a:pt x="33" y="144"/>
                    <a:pt x="33" y="108"/>
                  </a:cubicBezTo>
                  <a:cubicBezTo>
                    <a:pt x="33" y="59"/>
                    <a:pt x="53" y="10"/>
                    <a:pt x="108" y="10"/>
                  </a:cubicBezTo>
                  <a:cubicBezTo>
                    <a:pt x="139" y="10"/>
                    <a:pt x="160" y="23"/>
                    <a:pt x="165" y="58"/>
                  </a:cubicBezTo>
                  <a:cubicBezTo>
                    <a:pt x="174" y="58"/>
                    <a:pt x="174" y="58"/>
                    <a:pt x="174" y="58"/>
                  </a:cubicBezTo>
                  <a:lnTo>
                    <a:pt x="174" y="1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gray">
            <a:xfrm>
              <a:off x="2620" y="1973"/>
              <a:ext cx="334" cy="359"/>
            </a:xfrm>
            <a:custGeom>
              <a:avLst/>
              <a:gdLst>
                <a:gd name="T0" fmla="*/ 72 w 143"/>
                <a:gd name="T1" fmla="*/ 0 h 153"/>
                <a:gd name="T2" fmla="*/ 0 w 143"/>
                <a:gd name="T3" fmla="*/ 77 h 153"/>
                <a:gd name="T4" fmla="*/ 72 w 143"/>
                <a:gd name="T5" fmla="*/ 153 h 153"/>
                <a:gd name="T6" fmla="*/ 143 w 143"/>
                <a:gd name="T7" fmla="*/ 77 h 153"/>
                <a:gd name="T8" fmla="*/ 72 w 143"/>
                <a:gd name="T9" fmla="*/ 0 h 153"/>
                <a:gd name="T10" fmla="*/ 31 w 143"/>
                <a:gd name="T11" fmla="*/ 77 h 153"/>
                <a:gd name="T12" fmla="*/ 72 w 143"/>
                <a:gd name="T13" fmla="*/ 11 h 153"/>
                <a:gd name="T14" fmla="*/ 112 w 143"/>
                <a:gd name="T15" fmla="*/ 77 h 153"/>
                <a:gd name="T16" fmla="*/ 72 w 143"/>
                <a:gd name="T17" fmla="*/ 143 h 153"/>
                <a:gd name="T18" fmla="*/ 31 w 143"/>
                <a:gd name="T1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53">
                  <a:moveTo>
                    <a:pt x="72" y="0"/>
                  </a:moveTo>
                  <a:cubicBezTo>
                    <a:pt x="24" y="0"/>
                    <a:pt x="0" y="28"/>
                    <a:pt x="0" y="77"/>
                  </a:cubicBezTo>
                  <a:cubicBezTo>
                    <a:pt x="0" y="125"/>
                    <a:pt x="24" y="153"/>
                    <a:pt x="72" y="153"/>
                  </a:cubicBezTo>
                  <a:cubicBezTo>
                    <a:pt x="120" y="153"/>
                    <a:pt x="143" y="125"/>
                    <a:pt x="143" y="77"/>
                  </a:cubicBezTo>
                  <a:cubicBezTo>
                    <a:pt x="143" y="28"/>
                    <a:pt x="120" y="0"/>
                    <a:pt x="72" y="0"/>
                  </a:cubicBezTo>
                  <a:close/>
                  <a:moveTo>
                    <a:pt x="31" y="77"/>
                  </a:moveTo>
                  <a:cubicBezTo>
                    <a:pt x="31" y="36"/>
                    <a:pt x="44" y="11"/>
                    <a:pt x="72" y="11"/>
                  </a:cubicBezTo>
                  <a:cubicBezTo>
                    <a:pt x="99" y="11"/>
                    <a:pt x="112" y="36"/>
                    <a:pt x="112" y="77"/>
                  </a:cubicBezTo>
                  <a:cubicBezTo>
                    <a:pt x="112" y="118"/>
                    <a:pt x="99" y="143"/>
                    <a:pt x="72" y="143"/>
                  </a:cubicBezTo>
                  <a:cubicBezTo>
                    <a:pt x="44" y="143"/>
                    <a:pt x="31" y="118"/>
                    <a:pt x="31" y="77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gray">
            <a:xfrm>
              <a:off x="2999" y="1973"/>
              <a:ext cx="379" cy="516"/>
            </a:xfrm>
            <a:custGeom>
              <a:avLst/>
              <a:gdLst>
                <a:gd name="T0" fmla="*/ 49 w 158"/>
                <a:gd name="T1" fmla="*/ 54 h 221"/>
                <a:gd name="T2" fmla="*/ 53 w 158"/>
                <a:gd name="T3" fmla="*/ 37 h 221"/>
                <a:gd name="T4" fmla="*/ 88 w 158"/>
                <a:gd name="T5" fmla="*/ 16 h 221"/>
                <a:gd name="T6" fmla="*/ 127 w 158"/>
                <a:gd name="T7" fmla="*/ 75 h 221"/>
                <a:gd name="T8" fmla="*/ 83 w 158"/>
                <a:gd name="T9" fmla="*/ 143 h 221"/>
                <a:gd name="T10" fmla="*/ 51 w 158"/>
                <a:gd name="T11" fmla="*/ 121 h 221"/>
                <a:gd name="T12" fmla="*/ 49 w 158"/>
                <a:gd name="T13" fmla="*/ 103 h 221"/>
                <a:gd name="T14" fmla="*/ 49 w 158"/>
                <a:gd name="T15" fmla="*/ 54 h 221"/>
                <a:gd name="T16" fmla="*/ 0 w 158"/>
                <a:gd name="T17" fmla="*/ 7 h 221"/>
                <a:gd name="T18" fmla="*/ 0 w 158"/>
                <a:gd name="T19" fmla="*/ 15 h 221"/>
                <a:gd name="T20" fmla="*/ 11 w 158"/>
                <a:gd name="T21" fmla="*/ 16 h 221"/>
                <a:gd name="T22" fmla="*/ 21 w 158"/>
                <a:gd name="T23" fmla="*/ 30 h 221"/>
                <a:gd name="T24" fmla="*/ 21 w 158"/>
                <a:gd name="T25" fmla="*/ 221 h 221"/>
                <a:gd name="T26" fmla="*/ 49 w 158"/>
                <a:gd name="T27" fmla="*/ 221 h 221"/>
                <a:gd name="T28" fmla="*/ 49 w 158"/>
                <a:gd name="T29" fmla="*/ 146 h 221"/>
                <a:gd name="T30" fmla="*/ 83 w 158"/>
                <a:gd name="T31" fmla="*/ 153 h 221"/>
                <a:gd name="T32" fmla="*/ 158 w 158"/>
                <a:gd name="T33" fmla="*/ 73 h 221"/>
                <a:gd name="T34" fmla="*/ 100 w 158"/>
                <a:gd name="T35" fmla="*/ 0 h 221"/>
                <a:gd name="T36" fmla="*/ 49 w 158"/>
                <a:gd name="T37" fmla="*/ 22 h 221"/>
                <a:gd name="T38" fmla="*/ 45 w 158"/>
                <a:gd name="T39" fmla="*/ 0 h 221"/>
                <a:gd name="T40" fmla="*/ 0 w 158"/>
                <a:gd name="T41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21">
                  <a:moveTo>
                    <a:pt x="49" y="54"/>
                  </a:moveTo>
                  <a:cubicBezTo>
                    <a:pt x="49" y="47"/>
                    <a:pt x="50" y="42"/>
                    <a:pt x="53" y="37"/>
                  </a:cubicBezTo>
                  <a:cubicBezTo>
                    <a:pt x="60" y="23"/>
                    <a:pt x="72" y="16"/>
                    <a:pt x="88" y="16"/>
                  </a:cubicBezTo>
                  <a:cubicBezTo>
                    <a:pt x="100" y="16"/>
                    <a:pt x="127" y="24"/>
                    <a:pt x="127" y="75"/>
                  </a:cubicBezTo>
                  <a:cubicBezTo>
                    <a:pt x="127" y="119"/>
                    <a:pt x="113" y="143"/>
                    <a:pt x="83" y="143"/>
                  </a:cubicBezTo>
                  <a:cubicBezTo>
                    <a:pt x="68" y="143"/>
                    <a:pt x="56" y="135"/>
                    <a:pt x="51" y="121"/>
                  </a:cubicBezTo>
                  <a:cubicBezTo>
                    <a:pt x="49" y="116"/>
                    <a:pt x="49" y="110"/>
                    <a:pt x="49" y="103"/>
                  </a:cubicBezTo>
                  <a:lnTo>
                    <a:pt x="49" y="54"/>
                  </a:lnTo>
                  <a:close/>
                  <a:moveTo>
                    <a:pt x="0" y="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ubicBezTo>
                    <a:pt x="21" y="221"/>
                    <a:pt x="21" y="221"/>
                    <a:pt x="21" y="221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55" y="150"/>
                    <a:pt x="69" y="153"/>
                    <a:pt x="83" y="153"/>
                  </a:cubicBezTo>
                  <a:cubicBezTo>
                    <a:pt x="123" y="153"/>
                    <a:pt x="158" y="135"/>
                    <a:pt x="158" y="73"/>
                  </a:cubicBezTo>
                  <a:cubicBezTo>
                    <a:pt x="158" y="52"/>
                    <a:pt x="154" y="0"/>
                    <a:pt x="100" y="0"/>
                  </a:cubicBezTo>
                  <a:cubicBezTo>
                    <a:pt x="78" y="0"/>
                    <a:pt x="61" y="15"/>
                    <a:pt x="49" y="22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gray">
            <a:xfrm>
              <a:off x="5478" y="1973"/>
              <a:ext cx="304" cy="359"/>
            </a:xfrm>
            <a:custGeom>
              <a:avLst/>
              <a:gdLst>
                <a:gd name="T0" fmla="*/ 116 w 128"/>
                <a:gd name="T1" fmla="*/ 71 h 154"/>
                <a:gd name="T2" fmla="*/ 31 w 128"/>
                <a:gd name="T3" fmla="*/ 71 h 154"/>
                <a:gd name="T4" fmla="*/ 74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8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6 w 128"/>
                <a:gd name="T19" fmla="*/ 71 h 154"/>
                <a:gd name="T20" fmla="*/ 31 w 128"/>
                <a:gd name="T21" fmla="*/ 60 h 154"/>
                <a:gd name="T22" fmla="*/ 66 w 128"/>
                <a:gd name="T23" fmla="*/ 11 h 154"/>
                <a:gd name="T24" fmla="*/ 97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6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7" y="138"/>
                    <a:pt x="74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8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6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5" y="11"/>
                    <a:pt x="66" y="11"/>
                  </a:cubicBezTo>
                  <a:cubicBezTo>
                    <a:pt x="94" y="11"/>
                    <a:pt x="97" y="39"/>
                    <a:pt x="97" y="50"/>
                  </a:cubicBezTo>
                  <a:cubicBezTo>
                    <a:pt x="97" y="56"/>
                    <a:pt x="95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gray">
            <a:xfrm>
              <a:off x="4357" y="1973"/>
              <a:ext cx="304" cy="359"/>
            </a:xfrm>
            <a:custGeom>
              <a:avLst/>
              <a:gdLst>
                <a:gd name="T0" fmla="*/ 117 w 128"/>
                <a:gd name="T1" fmla="*/ 71 h 154"/>
                <a:gd name="T2" fmla="*/ 31 w 128"/>
                <a:gd name="T3" fmla="*/ 71 h 154"/>
                <a:gd name="T4" fmla="*/ 75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9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7 w 128"/>
                <a:gd name="T19" fmla="*/ 71 h 154"/>
                <a:gd name="T20" fmla="*/ 31 w 128"/>
                <a:gd name="T21" fmla="*/ 60 h 154"/>
                <a:gd name="T22" fmla="*/ 67 w 128"/>
                <a:gd name="T23" fmla="*/ 11 h 154"/>
                <a:gd name="T24" fmla="*/ 98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7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7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6" y="11"/>
                    <a:pt x="67" y="11"/>
                  </a:cubicBezTo>
                  <a:cubicBezTo>
                    <a:pt x="94" y="11"/>
                    <a:pt x="98" y="39"/>
                    <a:pt x="98" y="50"/>
                  </a:cubicBezTo>
                  <a:cubicBezTo>
                    <a:pt x="98" y="56"/>
                    <a:pt x="96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gray">
            <a:xfrm>
              <a:off x="3451" y="1823"/>
              <a:ext cx="319" cy="508"/>
            </a:xfrm>
            <a:custGeom>
              <a:avLst/>
              <a:gdLst>
                <a:gd name="T0" fmla="*/ 3 w 135"/>
                <a:gd name="T1" fmla="*/ 197 h 215"/>
                <a:gd name="T2" fmla="*/ 61 w 135"/>
                <a:gd name="T3" fmla="*/ 215 h 215"/>
                <a:gd name="T4" fmla="*/ 135 w 135"/>
                <a:gd name="T5" fmla="*/ 155 h 215"/>
                <a:gd name="T6" fmla="*/ 76 w 135"/>
                <a:gd name="T7" fmla="*/ 90 h 215"/>
                <a:gd name="T8" fmla="*/ 67 w 135"/>
                <a:gd name="T9" fmla="*/ 86 h 215"/>
                <a:gd name="T10" fmla="*/ 30 w 135"/>
                <a:gd name="T11" fmla="*/ 48 h 215"/>
                <a:gd name="T12" fmla="*/ 68 w 135"/>
                <a:gd name="T13" fmla="*/ 11 h 215"/>
                <a:gd name="T14" fmla="*/ 113 w 135"/>
                <a:gd name="T15" fmla="*/ 55 h 215"/>
                <a:gd name="T16" fmla="*/ 122 w 135"/>
                <a:gd name="T17" fmla="*/ 55 h 215"/>
                <a:gd name="T18" fmla="*/ 122 w 135"/>
                <a:gd name="T19" fmla="*/ 13 h 215"/>
                <a:gd name="T20" fmla="*/ 72 w 135"/>
                <a:gd name="T21" fmla="*/ 0 h 215"/>
                <a:gd name="T22" fmla="*/ 3 w 135"/>
                <a:gd name="T23" fmla="*/ 58 h 215"/>
                <a:gd name="T24" fmla="*/ 59 w 135"/>
                <a:gd name="T25" fmla="*/ 116 h 215"/>
                <a:gd name="T26" fmla="*/ 65 w 135"/>
                <a:gd name="T27" fmla="*/ 118 h 215"/>
                <a:gd name="T28" fmla="*/ 106 w 135"/>
                <a:gd name="T29" fmla="*/ 164 h 215"/>
                <a:gd name="T30" fmla="*/ 63 w 135"/>
                <a:gd name="T31" fmla="*/ 205 h 215"/>
                <a:gd name="T32" fmla="*/ 9 w 135"/>
                <a:gd name="T33" fmla="*/ 150 h 215"/>
                <a:gd name="T34" fmla="*/ 0 w 135"/>
                <a:gd name="T35" fmla="*/ 150 h 215"/>
                <a:gd name="T36" fmla="*/ 3 w 135"/>
                <a:gd name="T37" fmla="*/ 19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15">
                  <a:moveTo>
                    <a:pt x="3" y="197"/>
                  </a:moveTo>
                  <a:cubicBezTo>
                    <a:pt x="16" y="210"/>
                    <a:pt x="41" y="215"/>
                    <a:pt x="61" y="215"/>
                  </a:cubicBezTo>
                  <a:cubicBezTo>
                    <a:pt x="114" y="215"/>
                    <a:pt x="135" y="185"/>
                    <a:pt x="135" y="155"/>
                  </a:cubicBezTo>
                  <a:cubicBezTo>
                    <a:pt x="135" y="120"/>
                    <a:pt x="111" y="103"/>
                    <a:pt x="76" y="90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47" y="79"/>
                    <a:pt x="30" y="66"/>
                    <a:pt x="30" y="48"/>
                  </a:cubicBezTo>
                  <a:cubicBezTo>
                    <a:pt x="30" y="27"/>
                    <a:pt x="43" y="11"/>
                    <a:pt x="68" y="11"/>
                  </a:cubicBezTo>
                  <a:cubicBezTo>
                    <a:pt x="94" y="11"/>
                    <a:pt x="108" y="25"/>
                    <a:pt x="113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2" y="5"/>
                    <a:pt x="92" y="0"/>
                    <a:pt x="72" y="0"/>
                  </a:cubicBezTo>
                  <a:cubicBezTo>
                    <a:pt x="35" y="0"/>
                    <a:pt x="3" y="18"/>
                    <a:pt x="3" y="58"/>
                  </a:cubicBezTo>
                  <a:cubicBezTo>
                    <a:pt x="3" y="89"/>
                    <a:pt x="28" y="105"/>
                    <a:pt x="59" y="116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78" y="123"/>
                    <a:pt x="106" y="137"/>
                    <a:pt x="106" y="164"/>
                  </a:cubicBezTo>
                  <a:cubicBezTo>
                    <a:pt x="106" y="189"/>
                    <a:pt x="90" y="205"/>
                    <a:pt x="63" y="205"/>
                  </a:cubicBezTo>
                  <a:cubicBezTo>
                    <a:pt x="35" y="205"/>
                    <a:pt x="17" y="183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lnTo>
                    <a:pt x="3" y="19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gray">
            <a:xfrm>
              <a:off x="5129" y="1973"/>
              <a:ext cx="297" cy="359"/>
            </a:xfrm>
            <a:custGeom>
              <a:avLst/>
              <a:gdLst>
                <a:gd name="T0" fmla="*/ 31 w 124"/>
                <a:gd name="T1" fmla="*/ 73 h 154"/>
                <a:gd name="T2" fmla="*/ 75 w 124"/>
                <a:gd name="T3" fmla="*/ 138 h 154"/>
                <a:gd name="T4" fmla="*/ 113 w 124"/>
                <a:gd name="T5" fmla="*/ 115 h 154"/>
                <a:gd name="T6" fmla="*/ 123 w 124"/>
                <a:gd name="T7" fmla="*/ 120 h 154"/>
                <a:gd name="T8" fmla="*/ 69 w 124"/>
                <a:gd name="T9" fmla="*/ 153 h 154"/>
                <a:gd name="T10" fmla="*/ 0 w 124"/>
                <a:gd name="T11" fmla="*/ 78 h 154"/>
                <a:gd name="T12" fmla="*/ 72 w 124"/>
                <a:gd name="T13" fmla="*/ 0 h 154"/>
                <a:gd name="T14" fmla="*/ 124 w 124"/>
                <a:gd name="T15" fmla="*/ 29 h 154"/>
                <a:gd name="T16" fmla="*/ 106 w 124"/>
                <a:gd name="T17" fmla="*/ 44 h 154"/>
                <a:gd name="T18" fmla="*/ 97 w 124"/>
                <a:gd name="T19" fmla="*/ 37 h 154"/>
                <a:gd name="T20" fmla="*/ 69 w 124"/>
                <a:gd name="T21" fmla="*/ 11 h 154"/>
                <a:gd name="T22" fmla="*/ 31 w 124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54">
                  <a:moveTo>
                    <a:pt x="31" y="73"/>
                  </a:moveTo>
                  <a:cubicBezTo>
                    <a:pt x="30" y="103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8"/>
                    <a:pt x="18" y="0"/>
                    <a:pt x="72" y="0"/>
                  </a:cubicBezTo>
                  <a:cubicBezTo>
                    <a:pt x="104" y="0"/>
                    <a:pt x="124" y="15"/>
                    <a:pt x="124" y="29"/>
                  </a:cubicBezTo>
                  <a:cubicBezTo>
                    <a:pt x="124" y="40"/>
                    <a:pt x="112" y="44"/>
                    <a:pt x="106" y="44"/>
                  </a:cubicBezTo>
                  <a:cubicBezTo>
                    <a:pt x="101" y="44"/>
                    <a:pt x="99" y="41"/>
                    <a:pt x="97" y="37"/>
                  </a:cubicBezTo>
                  <a:cubicBezTo>
                    <a:pt x="91" y="20"/>
                    <a:pt x="83" y="11"/>
                    <a:pt x="69" y="11"/>
                  </a:cubicBezTo>
                  <a:cubicBezTo>
                    <a:pt x="48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gray">
            <a:xfrm>
              <a:off x="3830" y="1973"/>
              <a:ext cx="297" cy="359"/>
            </a:xfrm>
            <a:custGeom>
              <a:avLst/>
              <a:gdLst>
                <a:gd name="T0" fmla="*/ 31 w 125"/>
                <a:gd name="T1" fmla="*/ 73 h 154"/>
                <a:gd name="T2" fmla="*/ 75 w 125"/>
                <a:gd name="T3" fmla="*/ 138 h 154"/>
                <a:gd name="T4" fmla="*/ 114 w 125"/>
                <a:gd name="T5" fmla="*/ 115 h 154"/>
                <a:gd name="T6" fmla="*/ 123 w 125"/>
                <a:gd name="T7" fmla="*/ 120 h 154"/>
                <a:gd name="T8" fmla="*/ 69 w 125"/>
                <a:gd name="T9" fmla="*/ 153 h 154"/>
                <a:gd name="T10" fmla="*/ 0 w 125"/>
                <a:gd name="T11" fmla="*/ 78 h 154"/>
                <a:gd name="T12" fmla="*/ 73 w 125"/>
                <a:gd name="T13" fmla="*/ 0 h 154"/>
                <a:gd name="T14" fmla="*/ 125 w 125"/>
                <a:gd name="T15" fmla="*/ 29 h 154"/>
                <a:gd name="T16" fmla="*/ 107 w 125"/>
                <a:gd name="T17" fmla="*/ 44 h 154"/>
                <a:gd name="T18" fmla="*/ 98 w 125"/>
                <a:gd name="T19" fmla="*/ 37 h 154"/>
                <a:gd name="T20" fmla="*/ 69 w 125"/>
                <a:gd name="T21" fmla="*/ 11 h 154"/>
                <a:gd name="T22" fmla="*/ 31 w 125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154">
                  <a:moveTo>
                    <a:pt x="31" y="73"/>
                  </a:moveTo>
                  <a:cubicBezTo>
                    <a:pt x="31" y="103"/>
                    <a:pt x="39" y="138"/>
                    <a:pt x="75" y="138"/>
                  </a:cubicBezTo>
                  <a:cubicBezTo>
                    <a:pt x="94" y="138"/>
                    <a:pt x="106" y="128"/>
                    <a:pt x="114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8" y="153"/>
                    <a:pt x="69" y="153"/>
                  </a:cubicBezTo>
                  <a:cubicBezTo>
                    <a:pt x="21" y="154"/>
                    <a:pt x="0" y="125"/>
                    <a:pt x="0" y="78"/>
                  </a:cubicBezTo>
                  <a:cubicBezTo>
                    <a:pt x="0" y="38"/>
                    <a:pt x="19" y="0"/>
                    <a:pt x="73" y="0"/>
                  </a:cubicBezTo>
                  <a:cubicBezTo>
                    <a:pt x="105" y="0"/>
                    <a:pt x="125" y="15"/>
                    <a:pt x="125" y="29"/>
                  </a:cubicBezTo>
                  <a:cubicBezTo>
                    <a:pt x="125" y="40"/>
                    <a:pt x="113" y="44"/>
                    <a:pt x="107" y="44"/>
                  </a:cubicBezTo>
                  <a:cubicBezTo>
                    <a:pt x="101" y="44"/>
                    <a:pt x="100" y="41"/>
                    <a:pt x="98" y="37"/>
                  </a:cubicBezTo>
                  <a:cubicBezTo>
                    <a:pt x="92" y="20"/>
                    <a:pt x="83" y="11"/>
                    <a:pt x="69" y="11"/>
                  </a:cubicBezTo>
                  <a:cubicBezTo>
                    <a:pt x="49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gray">
            <a:xfrm>
              <a:off x="4706" y="1973"/>
              <a:ext cx="349" cy="351"/>
            </a:xfrm>
            <a:custGeom>
              <a:avLst/>
              <a:gdLst>
                <a:gd name="T0" fmla="*/ 21 w 146"/>
                <a:gd name="T1" fmla="*/ 30 h 149"/>
                <a:gd name="T2" fmla="*/ 20 w 146"/>
                <a:gd name="T3" fmla="*/ 149 h 149"/>
                <a:gd name="T4" fmla="*/ 48 w 146"/>
                <a:gd name="T5" fmla="*/ 149 h 149"/>
                <a:gd name="T6" fmla="*/ 49 w 146"/>
                <a:gd name="T7" fmla="*/ 54 h 149"/>
                <a:gd name="T8" fmla="*/ 52 w 146"/>
                <a:gd name="T9" fmla="*/ 38 h 149"/>
                <a:gd name="T10" fmla="*/ 87 w 146"/>
                <a:gd name="T11" fmla="*/ 16 h 149"/>
                <a:gd name="T12" fmla="*/ 118 w 146"/>
                <a:gd name="T13" fmla="*/ 53 h 149"/>
                <a:gd name="T14" fmla="*/ 119 w 146"/>
                <a:gd name="T15" fmla="*/ 149 h 149"/>
                <a:gd name="T16" fmla="*/ 146 w 146"/>
                <a:gd name="T17" fmla="*/ 149 h 149"/>
                <a:gd name="T18" fmla="*/ 146 w 146"/>
                <a:gd name="T19" fmla="*/ 47 h 149"/>
                <a:gd name="T20" fmla="*/ 103 w 146"/>
                <a:gd name="T21" fmla="*/ 0 h 149"/>
                <a:gd name="T22" fmla="*/ 48 w 146"/>
                <a:gd name="T23" fmla="*/ 23 h 149"/>
                <a:gd name="T24" fmla="*/ 44 w 146"/>
                <a:gd name="T25" fmla="*/ 0 h 149"/>
                <a:gd name="T26" fmla="*/ 0 w 146"/>
                <a:gd name="T27" fmla="*/ 8 h 149"/>
                <a:gd name="T28" fmla="*/ 0 w 146"/>
                <a:gd name="T29" fmla="*/ 15 h 149"/>
                <a:gd name="T30" fmla="*/ 11 w 146"/>
                <a:gd name="T31" fmla="*/ 16 h 149"/>
                <a:gd name="T32" fmla="*/ 21 w 146"/>
                <a:gd name="T33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9">
                  <a:moveTo>
                    <a:pt x="21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7"/>
                    <a:pt x="49" y="42"/>
                    <a:pt x="52" y="38"/>
                  </a:cubicBezTo>
                  <a:cubicBezTo>
                    <a:pt x="58" y="26"/>
                    <a:pt x="71" y="16"/>
                    <a:pt x="87" y="16"/>
                  </a:cubicBezTo>
                  <a:cubicBezTo>
                    <a:pt x="107" y="16"/>
                    <a:pt x="118" y="28"/>
                    <a:pt x="118" y="53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17"/>
                    <a:pt x="130" y="0"/>
                    <a:pt x="103" y="0"/>
                  </a:cubicBezTo>
                  <a:cubicBezTo>
                    <a:pt x="81" y="0"/>
                    <a:pt x="67" y="11"/>
                    <a:pt x="48" y="2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4" name="Oval 21"/>
            <p:cNvSpPr>
              <a:spLocks noChangeArrowheads="1"/>
            </p:cNvSpPr>
            <p:nvPr userDrawn="1"/>
          </p:nvSpPr>
          <p:spPr bwMode="gray">
            <a:xfrm>
              <a:off x="4194" y="1823"/>
              <a:ext cx="89" cy="82"/>
            </a:xfrm>
            <a:prstGeom prst="ellipse">
              <a:avLst/>
            </a:pr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gray">
            <a:xfrm>
              <a:off x="4157" y="1973"/>
              <a:ext cx="119" cy="351"/>
            </a:xfrm>
            <a:custGeom>
              <a:avLst/>
              <a:gdLst>
                <a:gd name="T0" fmla="*/ 20 w 48"/>
                <a:gd name="T1" fmla="*/ 30 h 149"/>
                <a:gd name="T2" fmla="*/ 20 w 48"/>
                <a:gd name="T3" fmla="*/ 149 h 149"/>
                <a:gd name="T4" fmla="*/ 48 w 48"/>
                <a:gd name="T5" fmla="*/ 149 h 149"/>
                <a:gd name="T6" fmla="*/ 48 w 48"/>
                <a:gd name="T7" fmla="*/ 2 h 149"/>
                <a:gd name="T8" fmla="*/ 46 w 48"/>
                <a:gd name="T9" fmla="*/ 0 h 149"/>
                <a:gd name="T10" fmla="*/ 0 w 48"/>
                <a:gd name="T11" fmla="*/ 8 h 149"/>
                <a:gd name="T12" fmla="*/ 0 w 48"/>
                <a:gd name="T13" fmla="*/ 15 h 149"/>
                <a:gd name="T14" fmla="*/ 11 w 48"/>
                <a:gd name="T15" fmla="*/ 17 h 149"/>
                <a:gd name="T16" fmla="*/ 20 w 48"/>
                <a:gd name="T17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49">
                  <a:moveTo>
                    <a:pt x="20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9" y="18"/>
                    <a:pt x="20" y="19"/>
                    <a:pt x="20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793413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424613"/>
            <a:ext cx="792396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</a:rPr>
              <a:t>Page </a:t>
            </a:r>
            <a:fld id="{87F334AE-4EAC-4C2D-A638-92A76F09FCC4}" type="slidenum">
              <a:rPr lang="en-US" smtClean="0">
                <a:solidFill>
                  <a:srgbClr val="676767"/>
                </a:solidFill>
              </a:rPr>
              <a:pPr/>
              <a:t>‹#›</a:t>
            </a:fld>
            <a:endParaRPr lang="en-US" dirty="0">
              <a:solidFill>
                <a:srgbClr val="676767"/>
              </a:solidFill>
            </a:endParaRP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3"/>
          </p:nvPr>
        </p:nvSpPr>
        <p:spPr bwMode="gray">
          <a:xfrm>
            <a:off x="1153551" y="6424613"/>
            <a:ext cx="5718983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</a:rPr>
              <a:t>Bee Health Update to Sandra Peterson </a:t>
            </a:r>
            <a:r>
              <a:rPr lang="en-US" dirty="0" smtClean="0">
                <a:solidFill>
                  <a:srgbClr val="676767"/>
                </a:solidFill>
                <a:sym typeface="Wingdings"/>
              </a:rPr>
              <a:t> May 17, 2012</a:t>
            </a:r>
            <a:endParaRPr lang="en-US" dirty="0">
              <a:solidFill>
                <a:srgbClr val="676767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 bwMode="auto">
          <a:xfrm>
            <a:off x="7432675" y="6570663"/>
            <a:ext cx="1241425" cy="142875"/>
            <a:chOff x="-22" y="1823"/>
            <a:chExt cx="5804" cy="673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-22" y="1823"/>
              <a:ext cx="5804" cy="6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gray">
            <a:xfrm>
              <a:off x="-22" y="1838"/>
              <a:ext cx="393" cy="486"/>
            </a:xfrm>
            <a:custGeom>
              <a:avLst/>
              <a:gdLst>
                <a:gd name="T0" fmla="*/ 93 w 167"/>
                <a:gd name="T1" fmla="*/ 206 h 206"/>
                <a:gd name="T2" fmla="*/ 167 w 167"/>
                <a:gd name="T3" fmla="*/ 149 h 206"/>
                <a:gd name="T4" fmla="*/ 113 w 167"/>
                <a:gd name="T5" fmla="*/ 94 h 206"/>
                <a:gd name="T6" fmla="*/ 113 w 167"/>
                <a:gd name="T7" fmla="*/ 93 h 206"/>
                <a:gd name="T8" fmla="*/ 158 w 167"/>
                <a:gd name="T9" fmla="*/ 48 h 206"/>
                <a:gd name="T10" fmla="*/ 139 w 167"/>
                <a:gd name="T11" fmla="*/ 11 h 206"/>
                <a:gd name="T12" fmla="*/ 86 w 167"/>
                <a:gd name="T13" fmla="*/ 0 h 206"/>
                <a:gd name="T14" fmla="*/ 0 w 167"/>
                <a:gd name="T15" fmla="*/ 0 h 206"/>
                <a:gd name="T16" fmla="*/ 0 w 167"/>
                <a:gd name="T17" fmla="*/ 9 h 206"/>
                <a:gd name="T18" fmla="*/ 27 w 167"/>
                <a:gd name="T19" fmla="*/ 28 h 206"/>
                <a:gd name="T20" fmla="*/ 27 w 167"/>
                <a:gd name="T21" fmla="*/ 179 h 206"/>
                <a:gd name="T22" fmla="*/ 0 w 167"/>
                <a:gd name="T23" fmla="*/ 198 h 206"/>
                <a:gd name="T24" fmla="*/ 0 w 167"/>
                <a:gd name="T25" fmla="*/ 206 h 206"/>
                <a:gd name="T26" fmla="*/ 93 w 167"/>
                <a:gd name="T27" fmla="*/ 206 h 206"/>
                <a:gd name="T28" fmla="*/ 57 w 167"/>
                <a:gd name="T29" fmla="*/ 101 h 206"/>
                <a:gd name="T30" fmla="*/ 78 w 167"/>
                <a:gd name="T31" fmla="*/ 101 h 206"/>
                <a:gd name="T32" fmla="*/ 135 w 167"/>
                <a:gd name="T33" fmla="*/ 151 h 206"/>
                <a:gd name="T34" fmla="*/ 85 w 167"/>
                <a:gd name="T35" fmla="*/ 196 h 206"/>
                <a:gd name="T36" fmla="*/ 57 w 167"/>
                <a:gd name="T37" fmla="*/ 173 h 206"/>
                <a:gd name="T38" fmla="*/ 57 w 167"/>
                <a:gd name="T39" fmla="*/ 101 h 206"/>
                <a:gd name="T40" fmla="*/ 57 w 167"/>
                <a:gd name="T41" fmla="*/ 26 h 206"/>
                <a:gd name="T42" fmla="*/ 81 w 167"/>
                <a:gd name="T43" fmla="*/ 11 h 206"/>
                <a:gd name="T44" fmla="*/ 126 w 167"/>
                <a:gd name="T45" fmla="*/ 49 h 206"/>
                <a:gd name="T46" fmla="*/ 76 w 167"/>
                <a:gd name="T47" fmla="*/ 90 h 206"/>
                <a:gd name="T48" fmla="*/ 57 w 167"/>
                <a:gd name="T49" fmla="*/ 90 h 206"/>
                <a:gd name="T50" fmla="*/ 57 w 167"/>
                <a:gd name="T51" fmla="*/ 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6">
                  <a:moveTo>
                    <a:pt x="93" y="206"/>
                  </a:moveTo>
                  <a:cubicBezTo>
                    <a:pt x="138" y="206"/>
                    <a:pt x="167" y="190"/>
                    <a:pt x="167" y="149"/>
                  </a:cubicBezTo>
                  <a:cubicBezTo>
                    <a:pt x="167" y="113"/>
                    <a:pt x="142" y="98"/>
                    <a:pt x="113" y="9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41" y="88"/>
                    <a:pt x="158" y="71"/>
                    <a:pt x="158" y="48"/>
                  </a:cubicBezTo>
                  <a:cubicBezTo>
                    <a:pt x="158" y="31"/>
                    <a:pt x="151" y="19"/>
                    <a:pt x="139" y="11"/>
                  </a:cubicBezTo>
                  <a:cubicBezTo>
                    <a:pt x="127" y="3"/>
                    <a:pt x="110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6" y="11"/>
                    <a:pt x="27" y="11"/>
                    <a:pt x="27" y="28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7" y="195"/>
                    <a:pt x="26" y="196"/>
                    <a:pt x="0" y="198"/>
                  </a:cubicBezTo>
                  <a:cubicBezTo>
                    <a:pt x="0" y="206"/>
                    <a:pt x="0" y="206"/>
                    <a:pt x="0" y="206"/>
                  </a:cubicBezTo>
                  <a:lnTo>
                    <a:pt x="93" y="206"/>
                  </a:lnTo>
                  <a:close/>
                  <a:moveTo>
                    <a:pt x="57" y="101"/>
                  </a:moveTo>
                  <a:cubicBezTo>
                    <a:pt x="78" y="101"/>
                    <a:pt x="78" y="101"/>
                    <a:pt x="78" y="101"/>
                  </a:cubicBezTo>
                  <a:cubicBezTo>
                    <a:pt x="115" y="101"/>
                    <a:pt x="135" y="119"/>
                    <a:pt x="135" y="151"/>
                  </a:cubicBezTo>
                  <a:cubicBezTo>
                    <a:pt x="135" y="186"/>
                    <a:pt x="111" y="196"/>
                    <a:pt x="85" y="196"/>
                  </a:cubicBezTo>
                  <a:cubicBezTo>
                    <a:pt x="61" y="196"/>
                    <a:pt x="57" y="192"/>
                    <a:pt x="57" y="173"/>
                  </a:cubicBezTo>
                  <a:lnTo>
                    <a:pt x="57" y="101"/>
                  </a:lnTo>
                  <a:close/>
                  <a:moveTo>
                    <a:pt x="57" y="26"/>
                  </a:moveTo>
                  <a:cubicBezTo>
                    <a:pt x="57" y="13"/>
                    <a:pt x="57" y="11"/>
                    <a:pt x="81" y="11"/>
                  </a:cubicBezTo>
                  <a:cubicBezTo>
                    <a:pt x="102" y="10"/>
                    <a:pt x="126" y="19"/>
                    <a:pt x="126" y="49"/>
                  </a:cubicBezTo>
                  <a:cubicBezTo>
                    <a:pt x="126" y="79"/>
                    <a:pt x="107" y="90"/>
                    <a:pt x="76" y="90"/>
                  </a:cubicBezTo>
                  <a:cubicBezTo>
                    <a:pt x="57" y="90"/>
                    <a:pt x="57" y="90"/>
                    <a:pt x="57" y="90"/>
                  </a:cubicBezTo>
                  <a:lnTo>
                    <a:pt x="57" y="2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gray">
            <a:xfrm>
              <a:off x="431" y="1973"/>
              <a:ext cx="319" cy="359"/>
            </a:xfrm>
            <a:custGeom>
              <a:avLst/>
              <a:gdLst>
                <a:gd name="T0" fmla="*/ 87 w 135"/>
                <a:gd name="T1" fmla="*/ 107 h 153"/>
                <a:gd name="T2" fmla="*/ 57 w 135"/>
                <a:gd name="T3" fmla="*/ 137 h 153"/>
                <a:gd name="T4" fmla="*/ 30 w 135"/>
                <a:gd name="T5" fmla="*/ 107 h 153"/>
                <a:gd name="T6" fmla="*/ 53 w 135"/>
                <a:gd name="T7" fmla="*/ 79 h 153"/>
                <a:gd name="T8" fmla="*/ 87 w 135"/>
                <a:gd name="T9" fmla="*/ 65 h 153"/>
                <a:gd name="T10" fmla="*/ 87 w 135"/>
                <a:gd name="T11" fmla="*/ 107 h 153"/>
                <a:gd name="T12" fmla="*/ 114 w 135"/>
                <a:gd name="T13" fmla="*/ 39 h 153"/>
                <a:gd name="T14" fmla="*/ 65 w 135"/>
                <a:gd name="T15" fmla="*/ 0 h 153"/>
                <a:gd name="T16" fmla="*/ 5 w 135"/>
                <a:gd name="T17" fmla="*/ 34 h 153"/>
                <a:gd name="T18" fmla="*/ 22 w 135"/>
                <a:gd name="T19" fmla="*/ 48 h 153"/>
                <a:gd name="T20" fmla="*/ 31 w 135"/>
                <a:gd name="T21" fmla="*/ 39 h 153"/>
                <a:gd name="T22" fmla="*/ 62 w 135"/>
                <a:gd name="T23" fmla="*/ 10 h 153"/>
                <a:gd name="T24" fmla="*/ 87 w 135"/>
                <a:gd name="T25" fmla="*/ 40 h 153"/>
                <a:gd name="T26" fmla="*/ 87 w 135"/>
                <a:gd name="T27" fmla="*/ 53 h 153"/>
                <a:gd name="T28" fmla="*/ 27 w 135"/>
                <a:gd name="T29" fmla="*/ 75 h 153"/>
                <a:gd name="T30" fmla="*/ 0 w 135"/>
                <a:gd name="T31" fmla="*/ 111 h 153"/>
                <a:gd name="T32" fmla="*/ 43 w 135"/>
                <a:gd name="T33" fmla="*/ 153 h 153"/>
                <a:gd name="T34" fmla="*/ 87 w 135"/>
                <a:gd name="T35" fmla="*/ 135 h 153"/>
                <a:gd name="T36" fmla="*/ 90 w 135"/>
                <a:gd name="T37" fmla="*/ 153 h 153"/>
                <a:gd name="T38" fmla="*/ 135 w 135"/>
                <a:gd name="T39" fmla="*/ 146 h 153"/>
                <a:gd name="T40" fmla="*/ 135 w 135"/>
                <a:gd name="T41" fmla="*/ 138 h 153"/>
                <a:gd name="T42" fmla="*/ 123 w 135"/>
                <a:gd name="T43" fmla="*/ 137 h 153"/>
                <a:gd name="T44" fmla="*/ 114 w 135"/>
                <a:gd name="T45" fmla="*/ 121 h 153"/>
                <a:gd name="T46" fmla="*/ 114 w 135"/>
                <a:gd name="T47" fmla="*/ 3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53">
                  <a:moveTo>
                    <a:pt x="87" y="107"/>
                  </a:moveTo>
                  <a:cubicBezTo>
                    <a:pt x="87" y="131"/>
                    <a:pt x="69" y="137"/>
                    <a:pt x="57" y="137"/>
                  </a:cubicBezTo>
                  <a:cubicBezTo>
                    <a:pt x="39" y="137"/>
                    <a:pt x="30" y="124"/>
                    <a:pt x="30" y="107"/>
                  </a:cubicBezTo>
                  <a:cubicBezTo>
                    <a:pt x="30" y="93"/>
                    <a:pt x="36" y="85"/>
                    <a:pt x="53" y="79"/>
                  </a:cubicBezTo>
                  <a:cubicBezTo>
                    <a:pt x="65" y="75"/>
                    <a:pt x="81" y="69"/>
                    <a:pt x="87" y="65"/>
                  </a:cubicBezTo>
                  <a:lnTo>
                    <a:pt x="87" y="107"/>
                  </a:lnTo>
                  <a:close/>
                  <a:moveTo>
                    <a:pt x="114" y="39"/>
                  </a:moveTo>
                  <a:cubicBezTo>
                    <a:pt x="114" y="22"/>
                    <a:pt x="110" y="0"/>
                    <a:pt x="65" y="0"/>
                  </a:cubicBezTo>
                  <a:cubicBezTo>
                    <a:pt x="32" y="0"/>
                    <a:pt x="5" y="17"/>
                    <a:pt x="5" y="34"/>
                  </a:cubicBezTo>
                  <a:cubicBezTo>
                    <a:pt x="5" y="43"/>
                    <a:pt x="16" y="48"/>
                    <a:pt x="22" y="48"/>
                  </a:cubicBezTo>
                  <a:cubicBezTo>
                    <a:pt x="28" y="48"/>
                    <a:pt x="30" y="45"/>
                    <a:pt x="31" y="39"/>
                  </a:cubicBezTo>
                  <a:cubicBezTo>
                    <a:pt x="38" y="17"/>
                    <a:pt x="50" y="10"/>
                    <a:pt x="62" y="10"/>
                  </a:cubicBezTo>
                  <a:cubicBezTo>
                    <a:pt x="74" y="10"/>
                    <a:pt x="87" y="16"/>
                    <a:pt x="87" y="40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0" y="60"/>
                    <a:pt x="51" y="68"/>
                    <a:pt x="27" y="75"/>
                  </a:cubicBezTo>
                  <a:cubicBezTo>
                    <a:pt x="6" y="82"/>
                    <a:pt x="0" y="97"/>
                    <a:pt x="0" y="111"/>
                  </a:cubicBezTo>
                  <a:cubicBezTo>
                    <a:pt x="0" y="133"/>
                    <a:pt x="15" y="153"/>
                    <a:pt x="43" y="153"/>
                  </a:cubicBezTo>
                  <a:cubicBezTo>
                    <a:pt x="61" y="152"/>
                    <a:pt x="77" y="141"/>
                    <a:pt x="87" y="135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15" y="136"/>
                    <a:pt x="114" y="133"/>
                    <a:pt x="114" y="121"/>
                  </a:cubicBezTo>
                  <a:lnTo>
                    <a:pt x="114" y="3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gray">
            <a:xfrm>
              <a:off x="742" y="1980"/>
              <a:ext cx="379" cy="516"/>
            </a:xfrm>
            <a:custGeom>
              <a:avLst/>
              <a:gdLst>
                <a:gd name="T0" fmla="*/ 0 w 159"/>
                <a:gd name="T1" fmla="*/ 0 h 219"/>
                <a:gd name="T2" fmla="*/ 0 w 159"/>
                <a:gd name="T3" fmla="*/ 9 h 219"/>
                <a:gd name="T4" fmla="*/ 22 w 159"/>
                <a:gd name="T5" fmla="*/ 25 h 219"/>
                <a:gd name="T6" fmla="*/ 69 w 159"/>
                <a:gd name="T7" fmla="*/ 144 h 219"/>
                <a:gd name="T8" fmla="*/ 72 w 159"/>
                <a:gd name="T9" fmla="*/ 159 h 219"/>
                <a:gd name="T10" fmla="*/ 64 w 159"/>
                <a:gd name="T11" fmla="*/ 184 h 219"/>
                <a:gd name="T12" fmla="*/ 51 w 159"/>
                <a:gd name="T13" fmla="*/ 197 h 219"/>
                <a:gd name="T14" fmla="*/ 40 w 159"/>
                <a:gd name="T15" fmla="*/ 191 h 219"/>
                <a:gd name="T16" fmla="*/ 31 w 159"/>
                <a:gd name="T17" fmla="*/ 186 h 219"/>
                <a:gd name="T18" fmla="*/ 18 w 159"/>
                <a:gd name="T19" fmla="*/ 203 h 219"/>
                <a:gd name="T20" fmla="*/ 39 w 159"/>
                <a:gd name="T21" fmla="*/ 219 h 219"/>
                <a:gd name="T22" fmla="*/ 81 w 159"/>
                <a:gd name="T23" fmla="*/ 171 h 219"/>
                <a:gd name="T24" fmla="*/ 137 w 159"/>
                <a:gd name="T25" fmla="*/ 24 h 219"/>
                <a:gd name="T26" fmla="*/ 159 w 159"/>
                <a:gd name="T27" fmla="*/ 9 h 219"/>
                <a:gd name="T28" fmla="*/ 159 w 159"/>
                <a:gd name="T29" fmla="*/ 0 h 219"/>
                <a:gd name="T30" fmla="*/ 101 w 159"/>
                <a:gd name="T31" fmla="*/ 0 h 219"/>
                <a:gd name="T32" fmla="*/ 101 w 159"/>
                <a:gd name="T33" fmla="*/ 9 h 219"/>
                <a:gd name="T34" fmla="*/ 117 w 159"/>
                <a:gd name="T35" fmla="*/ 11 h 219"/>
                <a:gd name="T36" fmla="*/ 121 w 159"/>
                <a:gd name="T37" fmla="*/ 21 h 219"/>
                <a:gd name="T38" fmla="*/ 88 w 159"/>
                <a:gd name="T39" fmla="*/ 119 h 219"/>
                <a:gd name="T40" fmla="*/ 87 w 159"/>
                <a:gd name="T41" fmla="*/ 119 h 219"/>
                <a:gd name="T42" fmla="*/ 51 w 159"/>
                <a:gd name="T43" fmla="*/ 19 h 219"/>
                <a:gd name="T44" fmla="*/ 55 w 159"/>
                <a:gd name="T45" fmla="*/ 10 h 219"/>
                <a:gd name="T46" fmla="*/ 68 w 159"/>
                <a:gd name="T47" fmla="*/ 9 h 219"/>
                <a:gd name="T48" fmla="*/ 68 w 159"/>
                <a:gd name="T49" fmla="*/ 0 h 219"/>
                <a:gd name="T50" fmla="*/ 0 w 159"/>
                <a:gd name="T5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" h="21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10"/>
                    <a:pt x="17" y="11"/>
                    <a:pt x="22" y="25"/>
                  </a:cubicBezTo>
                  <a:cubicBezTo>
                    <a:pt x="37" y="60"/>
                    <a:pt x="62" y="124"/>
                    <a:pt x="69" y="144"/>
                  </a:cubicBezTo>
                  <a:cubicBezTo>
                    <a:pt x="71" y="149"/>
                    <a:pt x="72" y="154"/>
                    <a:pt x="72" y="159"/>
                  </a:cubicBezTo>
                  <a:cubicBezTo>
                    <a:pt x="72" y="166"/>
                    <a:pt x="69" y="175"/>
                    <a:pt x="64" y="184"/>
                  </a:cubicBezTo>
                  <a:cubicBezTo>
                    <a:pt x="60" y="194"/>
                    <a:pt x="55" y="197"/>
                    <a:pt x="51" y="197"/>
                  </a:cubicBezTo>
                  <a:cubicBezTo>
                    <a:pt x="48" y="197"/>
                    <a:pt x="46" y="196"/>
                    <a:pt x="40" y="191"/>
                  </a:cubicBezTo>
                  <a:cubicBezTo>
                    <a:pt x="37" y="188"/>
                    <a:pt x="35" y="186"/>
                    <a:pt x="31" y="186"/>
                  </a:cubicBezTo>
                  <a:cubicBezTo>
                    <a:pt x="26" y="186"/>
                    <a:pt x="18" y="194"/>
                    <a:pt x="18" y="203"/>
                  </a:cubicBezTo>
                  <a:cubicBezTo>
                    <a:pt x="18" y="210"/>
                    <a:pt x="27" y="219"/>
                    <a:pt x="39" y="219"/>
                  </a:cubicBezTo>
                  <a:cubicBezTo>
                    <a:pt x="51" y="219"/>
                    <a:pt x="66" y="215"/>
                    <a:pt x="81" y="171"/>
                  </a:cubicBezTo>
                  <a:cubicBezTo>
                    <a:pt x="100" y="118"/>
                    <a:pt x="127" y="45"/>
                    <a:pt x="137" y="24"/>
                  </a:cubicBezTo>
                  <a:cubicBezTo>
                    <a:pt x="142" y="12"/>
                    <a:pt x="144" y="10"/>
                    <a:pt x="159" y="9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22" y="11"/>
                    <a:pt x="123" y="15"/>
                    <a:pt x="121" y="21"/>
                  </a:cubicBezTo>
                  <a:cubicBezTo>
                    <a:pt x="117" y="39"/>
                    <a:pt x="101" y="84"/>
                    <a:pt x="88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74" y="83"/>
                    <a:pt x="62" y="51"/>
                    <a:pt x="51" y="19"/>
                  </a:cubicBezTo>
                  <a:cubicBezTo>
                    <a:pt x="49" y="14"/>
                    <a:pt x="48" y="11"/>
                    <a:pt x="55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1121" y="1973"/>
              <a:ext cx="304" cy="359"/>
            </a:xfrm>
            <a:custGeom>
              <a:avLst/>
              <a:gdLst>
                <a:gd name="T0" fmla="*/ 129 w 129"/>
                <a:gd name="T1" fmla="*/ 60 h 153"/>
                <a:gd name="T2" fmla="*/ 69 w 129"/>
                <a:gd name="T3" fmla="*/ 0 h 153"/>
                <a:gd name="T4" fmla="*/ 0 w 129"/>
                <a:gd name="T5" fmla="*/ 78 h 153"/>
                <a:gd name="T6" fmla="*/ 69 w 129"/>
                <a:gd name="T7" fmla="*/ 153 h 153"/>
                <a:gd name="T8" fmla="*/ 124 w 129"/>
                <a:gd name="T9" fmla="*/ 120 h 153"/>
                <a:gd name="T10" fmla="*/ 114 w 129"/>
                <a:gd name="T11" fmla="*/ 115 h 153"/>
                <a:gd name="T12" fmla="*/ 75 w 129"/>
                <a:gd name="T13" fmla="*/ 138 h 153"/>
                <a:gd name="T14" fmla="*/ 31 w 129"/>
                <a:gd name="T15" fmla="*/ 71 h 153"/>
                <a:gd name="T16" fmla="*/ 117 w 129"/>
                <a:gd name="T17" fmla="*/ 71 h 153"/>
                <a:gd name="T18" fmla="*/ 129 w 129"/>
                <a:gd name="T19" fmla="*/ 60 h 153"/>
                <a:gd name="T20" fmla="*/ 98 w 129"/>
                <a:gd name="T21" fmla="*/ 50 h 153"/>
                <a:gd name="T22" fmla="*/ 88 w 129"/>
                <a:gd name="T23" fmla="*/ 60 h 153"/>
                <a:gd name="T24" fmla="*/ 32 w 129"/>
                <a:gd name="T25" fmla="*/ 60 h 153"/>
                <a:gd name="T26" fmla="*/ 67 w 129"/>
                <a:gd name="T27" fmla="*/ 10 h 153"/>
                <a:gd name="T28" fmla="*/ 98 w 129"/>
                <a:gd name="T29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53">
                  <a:moveTo>
                    <a:pt x="129" y="60"/>
                  </a:moveTo>
                  <a:cubicBezTo>
                    <a:pt x="129" y="42"/>
                    <a:pt x="124" y="0"/>
                    <a:pt x="69" y="0"/>
                  </a:cubicBezTo>
                  <a:cubicBezTo>
                    <a:pt x="22" y="0"/>
                    <a:pt x="0" y="33"/>
                    <a:pt x="0" y="78"/>
                  </a:cubicBezTo>
                  <a:cubicBezTo>
                    <a:pt x="0" y="125"/>
                    <a:pt x="21" y="153"/>
                    <a:pt x="69" y="153"/>
                  </a:cubicBezTo>
                  <a:cubicBezTo>
                    <a:pt x="98" y="152"/>
                    <a:pt x="115" y="139"/>
                    <a:pt x="124" y="12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06" y="128"/>
                    <a:pt x="95" y="138"/>
                    <a:pt x="75" y="138"/>
                  </a:cubicBezTo>
                  <a:cubicBezTo>
                    <a:pt x="38" y="138"/>
                    <a:pt x="31" y="102"/>
                    <a:pt x="31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4" y="71"/>
                    <a:pt x="129" y="70"/>
                    <a:pt x="129" y="60"/>
                  </a:cubicBezTo>
                  <a:close/>
                  <a:moveTo>
                    <a:pt x="98" y="50"/>
                  </a:moveTo>
                  <a:cubicBezTo>
                    <a:pt x="98" y="56"/>
                    <a:pt x="96" y="60"/>
                    <a:pt x="8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48"/>
                    <a:pt x="36" y="10"/>
                    <a:pt x="67" y="10"/>
                  </a:cubicBezTo>
                  <a:cubicBezTo>
                    <a:pt x="95" y="10"/>
                    <a:pt x="98" y="39"/>
                    <a:pt x="98" y="5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gray">
            <a:xfrm>
              <a:off x="1470" y="1973"/>
              <a:ext cx="252" cy="351"/>
            </a:xfrm>
            <a:custGeom>
              <a:avLst/>
              <a:gdLst>
                <a:gd name="T0" fmla="*/ 46 w 104"/>
                <a:gd name="T1" fmla="*/ 0 h 149"/>
                <a:gd name="T2" fmla="*/ 0 w 104"/>
                <a:gd name="T3" fmla="*/ 7 h 149"/>
                <a:gd name="T4" fmla="*/ 0 w 104"/>
                <a:gd name="T5" fmla="*/ 15 h 149"/>
                <a:gd name="T6" fmla="*/ 12 w 104"/>
                <a:gd name="T7" fmla="*/ 16 h 149"/>
                <a:gd name="T8" fmla="*/ 21 w 104"/>
                <a:gd name="T9" fmla="*/ 30 h 149"/>
                <a:gd name="T10" fmla="*/ 21 w 104"/>
                <a:gd name="T11" fmla="*/ 149 h 149"/>
                <a:gd name="T12" fmla="*/ 49 w 104"/>
                <a:gd name="T13" fmla="*/ 149 h 149"/>
                <a:gd name="T14" fmla="*/ 49 w 104"/>
                <a:gd name="T15" fmla="*/ 54 h 149"/>
                <a:gd name="T16" fmla="*/ 66 w 104"/>
                <a:gd name="T17" fmla="*/ 23 h 149"/>
                <a:gd name="T18" fmla="*/ 85 w 104"/>
                <a:gd name="T19" fmla="*/ 30 h 149"/>
                <a:gd name="T20" fmla="*/ 91 w 104"/>
                <a:gd name="T21" fmla="*/ 31 h 149"/>
                <a:gd name="T22" fmla="*/ 104 w 104"/>
                <a:gd name="T23" fmla="*/ 14 h 149"/>
                <a:gd name="T24" fmla="*/ 89 w 104"/>
                <a:gd name="T25" fmla="*/ 0 h 149"/>
                <a:gd name="T26" fmla="*/ 49 w 104"/>
                <a:gd name="T27" fmla="*/ 24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7"/>
                    <a:pt x="21" y="19"/>
                    <a:pt x="21" y="30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31"/>
                    <a:pt x="59" y="23"/>
                    <a:pt x="66" y="23"/>
                  </a:cubicBezTo>
                  <a:cubicBezTo>
                    <a:pt x="71" y="23"/>
                    <a:pt x="76" y="25"/>
                    <a:pt x="85" y="30"/>
                  </a:cubicBezTo>
                  <a:cubicBezTo>
                    <a:pt x="87" y="31"/>
                    <a:pt x="89" y="31"/>
                    <a:pt x="91" y="31"/>
                  </a:cubicBezTo>
                  <a:cubicBezTo>
                    <a:pt x="98" y="31"/>
                    <a:pt x="104" y="24"/>
                    <a:pt x="104" y="14"/>
                  </a:cubicBezTo>
                  <a:cubicBezTo>
                    <a:pt x="104" y="8"/>
                    <a:pt x="100" y="0"/>
                    <a:pt x="89" y="0"/>
                  </a:cubicBezTo>
                  <a:cubicBezTo>
                    <a:pt x="78" y="0"/>
                    <a:pt x="69" y="6"/>
                    <a:pt x="49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gray">
            <a:xfrm>
              <a:off x="2360" y="1973"/>
              <a:ext cx="245" cy="351"/>
            </a:xfrm>
            <a:custGeom>
              <a:avLst/>
              <a:gdLst>
                <a:gd name="T0" fmla="*/ 46 w 104"/>
                <a:gd name="T1" fmla="*/ 0 h 149"/>
                <a:gd name="T2" fmla="*/ 49 w 104"/>
                <a:gd name="T3" fmla="*/ 24 h 149"/>
                <a:gd name="T4" fmla="*/ 89 w 104"/>
                <a:gd name="T5" fmla="*/ 0 h 149"/>
                <a:gd name="T6" fmla="*/ 104 w 104"/>
                <a:gd name="T7" fmla="*/ 15 h 149"/>
                <a:gd name="T8" fmla="*/ 91 w 104"/>
                <a:gd name="T9" fmla="*/ 31 h 149"/>
                <a:gd name="T10" fmla="*/ 85 w 104"/>
                <a:gd name="T11" fmla="*/ 30 h 149"/>
                <a:gd name="T12" fmla="*/ 66 w 104"/>
                <a:gd name="T13" fmla="*/ 23 h 149"/>
                <a:gd name="T14" fmla="*/ 49 w 104"/>
                <a:gd name="T15" fmla="*/ 54 h 149"/>
                <a:gd name="T16" fmla="*/ 49 w 104"/>
                <a:gd name="T17" fmla="*/ 149 h 149"/>
                <a:gd name="T18" fmla="*/ 21 w 104"/>
                <a:gd name="T19" fmla="*/ 149 h 149"/>
                <a:gd name="T20" fmla="*/ 21 w 104"/>
                <a:gd name="T21" fmla="*/ 30 h 149"/>
                <a:gd name="T22" fmla="*/ 12 w 104"/>
                <a:gd name="T23" fmla="*/ 16 h 149"/>
                <a:gd name="T24" fmla="*/ 0 w 104"/>
                <a:gd name="T25" fmla="*/ 15 h 149"/>
                <a:gd name="T26" fmla="*/ 0 w 104"/>
                <a:gd name="T27" fmla="*/ 7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69" y="7"/>
                    <a:pt x="78" y="0"/>
                    <a:pt x="89" y="0"/>
                  </a:cubicBezTo>
                  <a:cubicBezTo>
                    <a:pt x="100" y="0"/>
                    <a:pt x="104" y="8"/>
                    <a:pt x="104" y="15"/>
                  </a:cubicBezTo>
                  <a:cubicBezTo>
                    <a:pt x="104" y="24"/>
                    <a:pt x="98" y="31"/>
                    <a:pt x="91" y="31"/>
                  </a:cubicBezTo>
                  <a:cubicBezTo>
                    <a:pt x="89" y="31"/>
                    <a:pt x="87" y="31"/>
                    <a:pt x="85" y="30"/>
                  </a:cubicBezTo>
                  <a:cubicBezTo>
                    <a:pt x="76" y="25"/>
                    <a:pt x="71" y="23"/>
                    <a:pt x="66" y="23"/>
                  </a:cubicBezTo>
                  <a:cubicBezTo>
                    <a:pt x="59" y="23"/>
                    <a:pt x="49" y="31"/>
                    <a:pt x="49" y="54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9"/>
                    <a:pt x="20" y="18"/>
                    <a:pt x="1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gray">
            <a:xfrm>
              <a:off x="1893" y="1823"/>
              <a:ext cx="423" cy="508"/>
            </a:xfrm>
            <a:custGeom>
              <a:avLst/>
              <a:gdLst>
                <a:gd name="T0" fmla="*/ 174 w 179"/>
                <a:gd name="T1" fmla="*/ 12 h 215"/>
                <a:gd name="T2" fmla="*/ 111 w 179"/>
                <a:gd name="T3" fmla="*/ 0 h 215"/>
                <a:gd name="T4" fmla="*/ 27 w 179"/>
                <a:gd name="T5" fmla="*/ 31 h 215"/>
                <a:gd name="T6" fmla="*/ 0 w 179"/>
                <a:gd name="T7" fmla="*/ 109 h 215"/>
                <a:gd name="T8" fmla="*/ 28 w 179"/>
                <a:gd name="T9" fmla="*/ 190 h 215"/>
                <a:gd name="T10" fmla="*/ 109 w 179"/>
                <a:gd name="T11" fmla="*/ 215 h 215"/>
                <a:gd name="T12" fmla="*/ 175 w 179"/>
                <a:gd name="T13" fmla="*/ 201 h 215"/>
                <a:gd name="T14" fmla="*/ 179 w 179"/>
                <a:gd name="T15" fmla="*/ 151 h 215"/>
                <a:gd name="T16" fmla="*/ 170 w 179"/>
                <a:gd name="T17" fmla="*/ 151 h 215"/>
                <a:gd name="T18" fmla="*/ 108 w 179"/>
                <a:gd name="T19" fmla="*/ 205 h 215"/>
                <a:gd name="T20" fmla="*/ 33 w 179"/>
                <a:gd name="T21" fmla="*/ 108 h 215"/>
                <a:gd name="T22" fmla="*/ 108 w 179"/>
                <a:gd name="T23" fmla="*/ 10 h 215"/>
                <a:gd name="T24" fmla="*/ 165 w 179"/>
                <a:gd name="T25" fmla="*/ 58 h 215"/>
                <a:gd name="T26" fmla="*/ 174 w 179"/>
                <a:gd name="T27" fmla="*/ 58 h 215"/>
                <a:gd name="T28" fmla="*/ 174 w 179"/>
                <a:gd name="T29" fmla="*/ 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215">
                  <a:moveTo>
                    <a:pt x="174" y="12"/>
                  </a:moveTo>
                  <a:cubicBezTo>
                    <a:pt x="161" y="5"/>
                    <a:pt x="138" y="0"/>
                    <a:pt x="111" y="0"/>
                  </a:cubicBezTo>
                  <a:cubicBezTo>
                    <a:pt x="74" y="0"/>
                    <a:pt x="45" y="11"/>
                    <a:pt x="27" y="31"/>
                  </a:cubicBezTo>
                  <a:cubicBezTo>
                    <a:pt x="10" y="50"/>
                    <a:pt x="0" y="75"/>
                    <a:pt x="0" y="109"/>
                  </a:cubicBezTo>
                  <a:cubicBezTo>
                    <a:pt x="0" y="144"/>
                    <a:pt x="10" y="172"/>
                    <a:pt x="28" y="190"/>
                  </a:cubicBezTo>
                  <a:cubicBezTo>
                    <a:pt x="47" y="208"/>
                    <a:pt x="76" y="215"/>
                    <a:pt x="109" y="215"/>
                  </a:cubicBezTo>
                  <a:cubicBezTo>
                    <a:pt x="133" y="215"/>
                    <a:pt x="161" y="209"/>
                    <a:pt x="175" y="201"/>
                  </a:cubicBezTo>
                  <a:cubicBezTo>
                    <a:pt x="179" y="151"/>
                    <a:pt x="179" y="151"/>
                    <a:pt x="179" y="151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62" y="182"/>
                    <a:pt x="147" y="205"/>
                    <a:pt x="108" y="205"/>
                  </a:cubicBezTo>
                  <a:cubicBezTo>
                    <a:pt x="46" y="205"/>
                    <a:pt x="33" y="144"/>
                    <a:pt x="33" y="108"/>
                  </a:cubicBezTo>
                  <a:cubicBezTo>
                    <a:pt x="33" y="59"/>
                    <a:pt x="53" y="10"/>
                    <a:pt x="108" y="10"/>
                  </a:cubicBezTo>
                  <a:cubicBezTo>
                    <a:pt x="139" y="10"/>
                    <a:pt x="160" y="23"/>
                    <a:pt x="165" y="58"/>
                  </a:cubicBezTo>
                  <a:cubicBezTo>
                    <a:pt x="174" y="58"/>
                    <a:pt x="174" y="58"/>
                    <a:pt x="174" y="58"/>
                  </a:cubicBezTo>
                  <a:lnTo>
                    <a:pt x="174" y="1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 userDrawn="1"/>
          </p:nvSpPr>
          <p:spPr bwMode="gray">
            <a:xfrm>
              <a:off x="2620" y="1973"/>
              <a:ext cx="334" cy="359"/>
            </a:xfrm>
            <a:custGeom>
              <a:avLst/>
              <a:gdLst>
                <a:gd name="T0" fmla="*/ 72 w 143"/>
                <a:gd name="T1" fmla="*/ 0 h 153"/>
                <a:gd name="T2" fmla="*/ 0 w 143"/>
                <a:gd name="T3" fmla="*/ 77 h 153"/>
                <a:gd name="T4" fmla="*/ 72 w 143"/>
                <a:gd name="T5" fmla="*/ 153 h 153"/>
                <a:gd name="T6" fmla="*/ 143 w 143"/>
                <a:gd name="T7" fmla="*/ 77 h 153"/>
                <a:gd name="T8" fmla="*/ 72 w 143"/>
                <a:gd name="T9" fmla="*/ 0 h 153"/>
                <a:gd name="T10" fmla="*/ 31 w 143"/>
                <a:gd name="T11" fmla="*/ 77 h 153"/>
                <a:gd name="T12" fmla="*/ 72 w 143"/>
                <a:gd name="T13" fmla="*/ 11 h 153"/>
                <a:gd name="T14" fmla="*/ 112 w 143"/>
                <a:gd name="T15" fmla="*/ 77 h 153"/>
                <a:gd name="T16" fmla="*/ 72 w 143"/>
                <a:gd name="T17" fmla="*/ 143 h 153"/>
                <a:gd name="T18" fmla="*/ 31 w 143"/>
                <a:gd name="T1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53">
                  <a:moveTo>
                    <a:pt x="72" y="0"/>
                  </a:moveTo>
                  <a:cubicBezTo>
                    <a:pt x="24" y="0"/>
                    <a:pt x="0" y="28"/>
                    <a:pt x="0" y="77"/>
                  </a:cubicBezTo>
                  <a:cubicBezTo>
                    <a:pt x="0" y="125"/>
                    <a:pt x="24" y="153"/>
                    <a:pt x="72" y="153"/>
                  </a:cubicBezTo>
                  <a:cubicBezTo>
                    <a:pt x="120" y="153"/>
                    <a:pt x="143" y="125"/>
                    <a:pt x="143" y="77"/>
                  </a:cubicBezTo>
                  <a:cubicBezTo>
                    <a:pt x="143" y="28"/>
                    <a:pt x="120" y="0"/>
                    <a:pt x="72" y="0"/>
                  </a:cubicBezTo>
                  <a:close/>
                  <a:moveTo>
                    <a:pt x="31" y="77"/>
                  </a:moveTo>
                  <a:cubicBezTo>
                    <a:pt x="31" y="36"/>
                    <a:pt x="44" y="11"/>
                    <a:pt x="72" y="11"/>
                  </a:cubicBezTo>
                  <a:cubicBezTo>
                    <a:pt x="99" y="11"/>
                    <a:pt x="112" y="36"/>
                    <a:pt x="112" y="77"/>
                  </a:cubicBezTo>
                  <a:cubicBezTo>
                    <a:pt x="112" y="118"/>
                    <a:pt x="99" y="143"/>
                    <a:pt x="72" y="143"/>
                  </a:cubicBezTo>
                  <a:cubicBezTo>
                    <a:pt x="44" y="143"/>
                    <a:pt x="31" y="118"/>
                    <a:pt x="31" y="77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 userDrawn="1"/>
          </p:nvSpPr>
          <p:spPr bwMode="gray">
            <a:xfrm>
              <a:off x="2999" y="1973"/>
              <a:ext cx="379" cy="516"/>
            </a:xfrm>
            <a:custGeom>
              <a:avLst/>
              <a:gdLst>
                <a:gd name="T0" fmla="*/ 49 w 158"/>
                <a:gd name="T1" fmla="*/ 54 h 221"/>
                <a:gd name="T2" fmla="*/ 53 w 158"/>
                <a:gd name="T3" fmla="*/ 37 h 221"/>
                <a:gd name="T4" fmla="*/ 88 w 158"/>
                <a:gd name="T5" fmla="*/ 16 h 221"/>
                <a:gd name="T6" fmla="*/ 127 w 158"/>
                <a:gd name="T7" fmla="*/ 75 h 221"/>
                <a:gd name="T8" fmla="*/ 83 w 158"/>
                <a:gd name="T9" fmla="*/ 143 h 221"/>
                <a:gd name="T10" fmla="*/ 51 w 158"/>
                <a:gd name="T11" fmla="*/ 121 h 221"/>
                <a:gd name="T12" fmla="*/ 49 w 158"/>
                <a:gd name="T13" fmla="*/ 103 h 221"/>
                <a:gd name="T14" fmla="*/ 49 w 158"/>
                <a:gd name="T15" fmla="*/ 54 h 221"/>
                <a:gd name="T16" fmla="*/ 0 w 158"/>
                <a:gd name="T17" fmla="*/ 7 h 221"/>
                <a:gd name="T18" fmla="*/ 0 w 158"/>
                <a:gd name="T19" fmla="*/ 15 h 221"/>
                <a:gd name="T20" fmla="*/ 11 w 158"/>
                <a:gd name="T21" fmla="*/ 16 h 221"/>
                <a:gd name="T22" fmla="*/ 21 w 158"/>
                <a:gd name="T23" fmla="*/ 30 h 221"/>
                <a:gd name="T24" fmla="*/ 21 w 158"/>
                <a:gd name="T25" fmla="*/ 221 h 221"/>
                <a:gd name="T26" fmla="*/ 49 w 158"/>
                <a:gd name="T27" fmla="*/ 221 h 221"/>
                <a:gd name="T28" fmla="*/ 49 w 158"/>
                <a:gd name="T29" fmla="*/ 146 h 221"/>
                <a:gd name="T30" fmla="*/ 83 w 158"/>
                <a:gd name="T31" fmla="*/ 153 h 221"/>
                <a:gd name="T32" fmla="*/ 158 w 158"/>
                <a:gd name="T33" fmla="*/ 73 h 221"/>
                <a:gd name="T34" fmla="*/ 100 w 158"/>
                <a:gd name="T35" fmla="*/ 0 h 221"/>
                <a:gd name="T36" fmla="*/ 49 w 158"/>
                <a:gd name="T37" fmla="*/ 22 h 221"/>
                <a:gd name="T38" fmla="*/ 45 w 158"/>
                <a:gd name="T39" fmla="*/ 0 h 221"/>
                <a:gd name="T40" fmla="*/ 0 w 158"/>
                <a:gd name="T41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21">
                  <a:moveTo>
                    <a:pt x="49" y="54"/>
                  </a:moveTo>
                  <a:cubicBezTo>
                    <a:pt x="49" y="47"/>
                    <a:pt x="50" y="42"/>
                    <a:pt x="53" y="37"/>
                  </a:cubicBezTo>
                  <a:cubicBezTo>
                    <a:pt x="60" y="23"/>
                    <a:pt x="72" y="16"/>
                    <a:pt x="88" y="16"/>
                  </a:cubicBezTo>
                  <a:cubicBezTo>
                    <a:pt x="100" y="16"/>
                    <a:pt x="127" y="24"/>
                    <a:pt x="127" y="75"/>
                  </a:cubicBezTo>
                  <a:cubicBezTo>
                    <a:pt x="127" y="119"/>
                    <a:pt x="113" y="143"/>
                    <a:pt x="83" y="143"/>
                  </a:cubicBezTo>
                  <a:cubicBezTo>
                    <a:pt x="68" y="143"/>
                    <a:pt x="56" y="135"/>
                    <a:pt x="51" y="121"/>
                  </a:cubicBezTo>
                  <a:cubicBezTo>
                    <a:pt x="49" y="116"/>
                    <a:pt x="49" y="110"/>
                    <a:pt x="49" y="103"/>
                  </a:cubicBezTo>
                  <a:lnTo>
                    <a:pt x="49" y="54"/>
                  </a:lnTo>
                  <a:close/>
                  <a:moveTo>
                    <a:pt x="0" y="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ubicBezTo>
                    <a:pt x="21" y="221"/>
                    <a:pt x="21" y="221"/>
                    <a:pt x="21" y="221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55" y="150"/>
                    <a:pt x="69" y="153"/>
                    <a:pt x="83" y="153"/>
                  </a:cubicBezTo>
                  <a:cubicBezTo>
                    <a:pt x="123" y="153"/>
                    <a:pt x="158" y="135"/>
                    <a:pt x="158" y="73"/>
                  </a:cubicBezTo>
                  <a:cubicBezTo>
                    <a:pt x="158" y="52"/>
                    <a:pt x="154" y="0"/>
                    <a:pt x="100" y="0"/>
                  </a:cubicBezTo>
                  <a:cubicBezTo>
                    <a:pt x="78" y="0"/>
                    <a:pt x="61" y="15"/>
                    <a:pt x="49" y="22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gray">
            <a:xfrm>
              <a:off x="5478" y="1973"/>
              <a:ext cx="304" cy="359"/>
            </a:xfrm>
            <a:custGeom>
              <a:avLst/>
              <a:gdLst>
                <a:gd name="T0" fmla="*/ 116 w 128"/>
                <a:gd name="T1" fmla="*/ 71 h 154"/>
                <a:gd name="T2" fmla="*/ 31 w 128"/>
                <a:gd name="T3" fmla="*/ 71 h 154"/>
                <a:gd name="T4" fmla="*/ 74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8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6 w 128"/>
                <a:gd name="T19" fmla="*/ 71 h 154"/>
                <a:gd name="T20" fmla="*/ 31 w 128"/>
                <a:gd name="T21" fmla="*/ 60 h 154"/>
                <a:gd name="T22" fmla="*/ 66 w 128"/>
                <a:gd name="T23" fmla="*/ 11 h 154"/>
                <a:gd name="T24" fmla="*/ 97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6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7" y="138"/>
                    <a:pt x="74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8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6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5" y="11"/>
                    <a:pt x="66" y="11"/>
                  </a:cubicBezTo>
                  <a:cubicBezTo>
                    <a:pt x="94" y="11"/>
                    <a:pt x="97" y="39"/>
                    <a:pt x="97" y="50"/>
                  </a:cubicBezTo>
                  <a:cubicBezTo>
                    <a:pt x="97" y="56"/>
                    <a:pt x="95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8" name="Freeform 16"/>
            <p:cNvSpPr>
              <a:spLocks noEditPoints="1"/>
            </p:cNvSpPr>
            <p:nvPr userDrawn="1"/>
          </p:nvSpPr>
          <p:spPr bwMode="gray">
            <a:xfrm>
              <a:off x="4357" y="1973"/>
              <a:ext cx="304" cy="359"/>
            </a:xfrm>
            <a:custGeom>
              <a:avLst/>
              <a:gdLst>
                <a:gd name="T0" fmla="*/ 117 w 128"/>
                <a:gd name="T1" fmla="*/ 71 h 154"/>
                <a:gd name="T2" fmla="*/ 31 w 128"/>
                <a:gd name="T3" fmla="*/ 71 h 154"/>
                <a:gd name="T4" fmla="*/ 75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9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7 w 128"/>
                <a:gd name="T19" fmla="*/ 71 h 154"/>
                <a:gd name="T20" fmla="*/ 31 w 128"/>
                <a:gd name="T21" fmla="*/ 60 h 154"/>
                <a:gd name="T22" fmla="*/ 67 w 128"/>
                <a:gd name="T23" fmla="*/ 11 h 154"/>
                <a:gd name="T24" fmla="*/ 98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7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7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6" y="11"/>
                    <a:pt x="67" y="11"/>
                  </a:cubicBezTo>
                  <a:cubicBezTo>
                    <a:pt x="94" y="11"/>
                    <a:pt x="98" y="39"/>
                    <a:pt x="98" y="50"/>
                  </a:cubicBezTo>
                  <a:cubicBezTo>
                    <a:pt x="98" y="56"/>
                    <a:pt x="96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gray">
            <a:xfrm>
              <a:off x="3451" y="1823"/>
              <a:ext cx="319" cy="508"/>
            </a:xfrm>
            <a:custGeom>
              <a:avLst/>
              <a:gdLst>
                <a:gd name="T0" fmla="*/ 3 w 135"/>
                <a:gd name="T1" fmla="*/ 197 h 215"/>
                <a:gd name="T2" fmla="*/ 61 w 135"/>
                <a:gd name="T3" fmla="*/ 215 h 215"/>
                <a:gd name="T4" fmla="*/ 135 w 135"/>
                <a:gd name="T5" fmla="*/ 155 h 215"/>
                <a:gd name="T6" fmla="*/ 76 w 135"/>
                <a:gd name="T7" fmla="*/ 90 h 215"/>
                <a:gd name="T8" fmla="*/ 67 w 135"/>
                <a:gd name="T9" fmla="*/ 86 h 215"/>
                <a:gd name="T10" fmla="*/ 30 w 135"/>
                <a:gd name="T11" fmla="*/ 48 h 215"/>
                <a:gd name="T12" fmla="*/ 68 w 135"/>
                <a:gd name="T13" fmla="*/ 11 h 215"/>
                <a:gd name="T14" fmla="*/ 113 w 135"/>
                <a:gd name="T15" fmla="*/ 55 h 215"/>
                <a:gd name="T16" fmla="*/ 122 w 135"/>
                <a:gd name="T17" fmla="*/ 55 h 215"/>
                <a:gd name="T18" fmla="*/ 122 w 135"/>
                <a:gd name="T19" fmla="*/ 13 h 215"/>
                <a:gd name="T20" fmla="*/ 72 w 135"/>
                <a:gd name="T21" fmla="*/ 0 h 215"/>
                <a:gd name="T22" fmla="*/ 3 w 135"/>
                <a:gd name="T23" fmla="*/ 58 h 215"/>
                <a:gd name="T24" fmla="*/ 59 w 135"/>
                <a:gd name="T25" fmla="*/ 116 h 215"/>
                <a:gd name="T26" fmla="*/ 65 w 135"/>
                <a:gd name="T27" fmla="*/ 118 h 215"/>
                <a:gd name="T28" fmla="*/ 106 w 135"/>
                <a:gd name="T29" fmla="*/ 164 h 215"/>
                <a:gd name="T30" fmla="*/ 63 w 135"/>
                <a:gd name="T31" fmla="*/ 205 h 215"/>
                <a:gd name="T32" fmla="*/ 9 w 135"/>
                <a:gd name="T33" fmla="*/ 150 h 215"/>
                <a:gd name="T34" fmla="*/ 0 w 135"/>
                <a:gd name="T35" fmla="*/ 150 h 215"/>
                <a:gd name="T36" fmla="*/ 3 w 135"/>
                <a:gd name="T37" fmla="*/ 19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15">
                  <a:moveTo>
                    <a:pt x="3" y="197"/>
                  </a:moveTo>
                  <a:cubicBezTo>
                    <a:pt x="16" y="210"/>
                    <a:pt x="41" y="215"/>
                    <a:pt x="61" y="215"/>
                  </a:cubicBezTo>
                  <a:cubicBezTo>
                    <a:pt x="114" y="215"/>
                    <a:pt x="135" y="185"/>
                    <a:pt x="135" y="155"/>
                  </a:cubicBezTo>
                  <a:cubicBezTo>
                    <a:pt x="135" y="120"/>
                    <a:pt x="111" y="103"/>
                    <a:pt x="76" y="90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47" y="79"/>
                    <a:pt x="30" y="66"/>
                    <a:pt x="30" y="48"/>
                  </a:cubicBezTo>
                  <a:cubicBezTo>
                    <a:pt x="30" y="27"/>
                    <a:pt x="43" y="11"/>
                    <a:pt x="68" y="11"/>
                  </a:cubicBezTo>
                  <a:cubicBezTo>
                    <a:pt x="94" y="11"/>
                    <a:pt x="108" y="25"/>
                    <a:pt x="113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2" y="5"/>
                    <a:pt x="92" y="0"/>
                    <a:pt x="72" y="0"/>
                  </a:cubicBezTo>
                  <a:cubicBezTo>
                    <a:pt x="35" y="0"/>
                    <a:pt x="3" y="18"/>
                    <a:pt x="3" y="58"/>
                  </a:cubicBezTo>
                  <a:cubicBezTo>
                    <a:pt x="3" y="89"/>
                    <a:pt x="28" y="105"/>
                    <a:pt x="59" y="116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78" y="123"/>
                    <a:pt x="106" y="137"/>
                    <a:pt x="106" y="164"/>
                  </a:cubicBezTo>
                  <a:cubicBezTo>
                    <a:pt x="106" y="189"/>
                    <a:pt x="90" y="205"/>
                    <a:pt x="63" y="205"/>
                  </a:cubicBezTo>
                  <a:cubicBezTo>
                    <a:pt x="35" y="205"/>
                    <a:pt x="17" y="183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lnTo>
                    <a:pt x="3" y="19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gray">
            <a:xfrm>
              <a:off x="5129" y="1973"/>
              <a:ext cx="297" cy="359"/>
            </a:xfrm>
            <a:custGeom>
              <a:avLst/>
              <a:gdLst>
                <a:gd name="T0" fmla="*/ 31 w 124"/>
                <a:gd name="T1" fmla="*/ 73 h 154"/>
                <a:gd name="T2" fmla="*/ 75 w 124"/>
                <a:gd name="T3" fmla="*/ 138 h 154"/>
                <a:gd name="T4" fmla="*/ 113 w 124"/>
                <a:gd name="T5" fmla="*/ 115 h 154"/>
                <a:gd name="T6" fmla="*/ 123 w 124"/>
                <a:gd name="T7" fmla="*/ 120 h 154"/>
                <a:gd name="T8" fmla="*/ 69 w 124"/>
                <a:gd name="T9" fmla="*/ 153 h 154"/>
                <a:gd name="T10" fmla="*/ 0 w 124"/>
                <a:gd name="T11" fmla="*/ 78 h 154"/>
                <a:gd name="T12" fmla="*/ 72 w 124"/>
                <a:gd name="T13" fmla="*/ 0 h 154"/>
                <a:gd name="T14" fmla="*/ 124 w 124"/>
                <a:gd name="T15" fmla="*/ 29 h 154"/>
                <a:gd name="T16" fmla="*/ 106 w 124"/>
                <a:gd name="T17" fmla="*/ 44 h 154"/>
                <a:gd name="T18" fmla="*/ 97 w 124"/>
                <a:gd name="T19" fmla="*/ 37 h 154"/>
                <a:gd name="T20" fmla="*/ 69 w 124"/>
                <a:gd name="T21" fmla="*/ 11 h 154"/>
                <a:gd name="T22" fmla="*/ 31 w 124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54">
                  <a:moveTo>
                    <a:pt x="31" y="73"/>
                  </a:moveTo>
                  <a:cubicBezTo>
                    <a:pt x="30" y="103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8"/>
                    <a:pt x="18" y="0"/>
                    <a:pt x="72" y="0"/>
                  </a:cubicBezTo>
                  <a:cubicBezTo>
                    <a:pt x="104" y="0"/>
                    <a:pt x="124" y="15"/>
                    <a:pt x="124" y="29"/>
                  </a:cubicBezTo>
                  <a:cubicBezTo>
                    <a:pt x="124" y="40"/>
                    <a:pt x="112" y="44"/>
                    <a:pt x="106" y="44"/>
                  </a:cubicBezTo>
                  <a:cubicBezTo>
                    <a:pt x="101" y="44"/>
                    <a:pt x="99" y="41"/>
                    <a:pt x="97" y="37"/>
                  </a:cubicBezTo>
                  <a:cubicBezTo>
                    <a:pt x="91" y="20"/>
                    <a:pt x="83" y="11"/>
                    <a:pt x="69" y="11"/>
                  </a:cubicBezTo>
                  <a:cubicBezTo>
                    <a:pt x="48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gray">
            <a:xfrm>
              <a:off x="3830" y="1973"/>
              <a:ext cx="297" cy="359"/>
            </a:xfrm>
            <a:custGeom>
              <a:avLst/>
              <a:gdLst>
                <a:gd name="T0" fmla="*/ 31 w 125"/>
                <a:gd name="T1" fmla="*/ 73 h 154"/>
                <a:gd name="T2" fmla="*/ 75 w 125"/>
                <a:gd name="T3" fmla="*/ 138 h 154"/>
                <a:gd name="T4" fmla="*/ 114 w 125"/>
                <a:gd name="T5" fmla="*/ 115 h 154"/>
                <a:gd name="T6" fmla="*/ 123 w 125"/>
                <a:gd name="T7" fmla="*/ 120 h 154"/>
                <a:gd name="T8" fmla="*/ 69 w 125"/>
                <a:gd name="T9" fmla="*/ 153 h 154"/>
                <a:gd name="T10" fmla="*/ 0 w 125"/>
                <a:gd name="T11" fmla="*/ 78 h 154"/>
                <a:gd name="T12" fmla="*/ 73 w 125"/>
                <a:gd name="T13" fmla="*/ 0 h 154"/>
                <a:gd name="T14" fmla="*/ 125 w 125"/>
                <a:gd name="T15" fmla="*/ 29 h 154"/>
                <a:gd name="T16" fmla="*/ 107 w 125"/>
                <a:gd name="T17" fmla="*/ 44 h 154"/>
                <a:gd name="T18" fmla="*/ 98 w 125"/>
                <a:gd name="T19" fmla="*/ 37 h 154"/>
                <a:gd name="T20" fmla="*/ 69 w 125"/>
                <a:gd name="T21" fmla="*/ 11 h 154"/>
                <a:gd name="T22" fmla="*/ 31 w 125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154">
                  <a:moveTo>
                    <a:pt x="31" y="73"/>
                  </a:moveTo>
                  <a:cubicBezTo>
                    <a:pt x="31" y="103"/>
                    <a:pt x="39" y="138"/>
                    <a:pt x="75" y="138"/>
                  </a:cubicBezTo>
                  <a:cubicBezTo>
                    <a:pt x="94" y="138"/>
                    <a:pt x="106" y="128"/>
                    <a:pt x="114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8" y="153"/>
                    <a:pt x="69" y="153"/>
                  </a:cubicBezTo>
                  <a:cubicBezTo>
                    <a:pt x="21" y="154"/>
                    <a:pt x="0" y="125"/>
                    <a:pt x="0" y="78"/>
                  </a:cubicBezTo>
                  <a:cubicBezTo>
                    <a:pt x="0" y="38"/>
                    <a:pt x="19" y="0"/>
                    <a:pt x="73" y="0"/>
                  </a:cubicBezTo>
                  <a:cubicBezTo>
                    <a:pt x="105" y="0"/>
                    <a:pt x="125" y="15"/>
                    <a:pt x="125" y="29"/>
                  </a:cubicBezTo>
                  <a:cubicBezTo>
                    <a:pt x="125" y="40"/>
                    <a:pt x="113" y="44"/>
                    <a:pt x="107" y="44"/>
                  </a:cubicBezTo>
                  <a:cubicBezTo>
                    <a:pt x="101" y="44"/>
                    <a:pt x="100" y="41"/>
                    <a:pt x="98" y="37"/>
                  </a:cubicBezTo>
                  <a:cubicBezTo>
                    <a:pt x="92" y="20"/>
                    <a:pt x="83" y="11"/>
                    <a:pt x="69" y="11"/>
                  </a:cubicBezTo>
                  <a:cubicBezTo>
                    <a:pt x="49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gray">
            <a:xfrm>
              <a:off x="4706" y="1973"/>
              <a:ext cx="349" cy="351"/>
            </a:xfrm>
            <a:custGeom>
              <a:avLst/>
              <a:gdLst>
                <a:gd name="T0" fmla="*/ 21 w 146"/>
                <a:gd name="T1" fmla="*/ 30 h 149"/>
                <a:gd name="T2" fmla="*/ 20 w 146"/>
                <a:gd name="T3" fmla="*/ 149 h 149"/>
                <a:gd name="T4" fmla="*/ 48 w 146"/>
                <a:gd name="T5" fmla="*/ 149 h 149"/>
                <a:gd name="T6" fmla="*/ 49 w 146"/>
                <a:gd name="T7" fmla="*/ 54 h 149"/>
                <a:gd name="T8" fmla="*/ 52 w 146"/>
                <a:gd name="T9" fmla="*/ 38 h 149"/>
                <a:gd name="T10" fmla="*/ 87 w 146"/>
                <a:gd name="T11" fmla="*/ 16 h 149"/>
                <a:gd name="T12" fmla="*/ 118 w 146"/>
                <a:gd name="T13" fmla="*/ 53 h 149"/>
                <a:gd name="T14" fmla="*/ 119 w 146"/>
                <a:gd name="T15" fmla="*/ 149 h 149"/>
                <a:gd name="T16" fmla="*/ 146 w 146"/>
                <a:gd name="T17" fmla="*/ 149 h 149"/>
                <a:gd name="T18" fmla="*/ 146 w 146"/>
                <a:gd name="T19" fmla="*/ 47 h 149"/>
                <a:gd name="T20" fmla="*/ 103 w 146"/>
                <a:gd name="T21" fmla="*/ 0 h 149"/>
                <a:gd name="T22" fmla="*/ 48 w 146"/>
                <a:gd name="T23" fmla="*/ 23 h 149"/>
                <a:gd name="T24" fmla="*/ 44 w 146"/>
                <a:gd name="T25" fmla="*/ 0 h 149"/>
                <a:gd name="T26" fmla="*/ 0 w 146"/>
                <a:gd name="T27" fmla="*/ 8 h 149"/>
                <a:gd name="T28" fmla="*/ 0 w 146"/>
                <a:gd name="T29" fmla="*/ 15 h 149"/>
                <a:gd name="T30" fmla="*/ 11 w 146"/>
                <a:gd name="T31" fmla="*/ 16 h 149"/>
                <a:gd name="T32" fmla="*/ 21 w 146"/>
                <a:gd name="T33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9">
                  <a:moveTo>
                    <a:pt x="21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7"/>
                    <a:pt x="49" y="42"/>
                    <a:pt x="52" y="38"/>
                  </a:cubicBezTo>
                  <a:cubicBezTo>
                    <a:pt x="58" y="26"/>
                    <a:pt x="71" y="16"/>
                    <a:pt x="87" y="16"/>
                  </a:cubicBezTo>
                  <a:cubicBezTo>
                    <a:pt x="107" y="16"/>
                    <a:pt x="118" y="28"/>
                    <a:pt x="118" y="53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17"/>
                    <a:pt x="130" y="0"/>
                    <a:pt x="103" y="0"/>
                  </a:cubicBezTo>
                  <a:cubicBezTo>
                    <a:pt x="81" y="0"/>
                    <a:pt x="67" y="11"/>
                    <a:pt x="48" y="2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 userDrawn="1"/>
          </p:nvSpPr>
          <p:spPr bwMode="gray">
            <a:xfrm>
              <a:off x="4194" y="1823"/>
              <a:ext cx="89" cy="82"/>
            </a:xfrm>
            <a:prstGeom prst="ellipse">
              <a:avLst/>
            </a:pr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gray">
            <a:xfrm>
              <a:off x="4157" y="1973"/>
              <a:ext cx="119" cy="351"/>
            </a:xfrm>
            <a:custGeom>
              <a:avLst/>
              <a:gdLst>
                <a:gd name="T0" fmla="*/ 20 w 48"/>
                <a:gd name="T1" fmla="*/ 30 h 149"/>
                <a:gd name="T2" fmla="*/ 20 w 48"/>
                <a:gd name="T3" fmla="*/ 149 h 149"/>
                <a:gd name="T4" fmla="*/ 48 w 48"/>
                <a:gd name="T5" fmla="*/ 149 h 149"/>
                <a:gd name="T6" fmla="*/ 48 w 48"/>
                <a:gd name="T7" fmla="*/ 2 h 149"/>
                <a:gd name="T8" fmla="*/ 46 w 48"/>
                <a:gd name="T9" fmla="*/ 0 h 149"/>
                <a:gd name="T10" fmla="*/ 0 w 48"/>
                <a:gd name="T11" fmla="*/ 8 h 149"/>
                <a:gd name="T12" fmla="*/ 0 w 48"/>
                <a:gd name="T13" fmla="*/ 15 h 149"/>
                <a:gd name="T14" fmla="*/ 11 w 48"/>
                <a:gd name="T15" fmla="*/ 17 h 149"/>
                <a:gd name="T16" fmla="*/ 20 w 48"/>
                <a:gd name="T17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49">
                  <a:moveTo>
                    <a:pt x="20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9" y="18"/>
                    <a:pt x="20" y="19"/>
                    <a:pt x="20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41649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68313" y="346075"/>
            <a:ext cx="7058024" cy="9493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Headline</a:t>
            </a:r>
            <a:endParaRPr lang="en-GB" noProof="0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871379" y="6424612"/>
            <a:ext cx="6001156" cy="43338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 smtClean="0">
                <a:solidFill>
                  <a:srgbClr val="676767"/>
                </a:solidFill>
              </a:rPr>
              <a:t>• BCS 4:3 Template 2010 • June 2011</a:t>
            </a:r>
            <a:endParaRPr lang="en-GB" dirty="0">
              <a:solidFill>
                <a:srgbClr val="676767"/>
              </a:solidFill>
            </a:endParaRP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424612"/>
            <a:ext cx="481807" cy="433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srgbClr val="676767"/>
                </a:solidFill>
              </a:rPr>
              <a:t>Page </a:t>
            </a:r>
            <a:fld id="{87F334AE-4EAC-4C2D-A638-92A76F09FCC4}" type="slidenum">
              <a:rPr lang="en-GB" smtClean="0">
                <a:solidFill>
                  <a:srgbClr val="676767"/>
                </a:solidFill>
              </a:rPr>
              <a:pPr/>
              <a:t>‹#›</a:t>
            </a:fld>
            <a:endParaRPr lang="en-GB" dirty="0">
              <a:solidFill>
                <a:srgbClr val="6767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7934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81375" y="4497388"/>
            <a:ext cx="5286375" cy="4429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Headline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81375" y="4976813"/>
            <a:ext cx="5289550" cy="30956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GB" noProof="0" smtClean="0"/>
              <a:t>Subheadline</a:t>
            </a:r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671513" y="4119563"/>
            <a:ext cx="19431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80" name="Line 12"/>
          <p:cNvSpPr>
            <a:spLocks noChangeShapeType="1"/>
          </p:cNvSpPr>
          <p:nvPr/>
        </p:nvSpPr>
        <p:spPr bwMode="gray">
          <a:xfrm>
            <a:off x="3022600" y="4122738"/>
            <a:ext cx="0" cy="11874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2400">
              <a:solidFill>
                <a:srgbClr val="676767"/>
              </a:solidFill>
              <a:ea typeface="ＭＳ Ｐゴシック" pitchFamily="34" charset="-128"/>
              <a:cs typeface="Arial"/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6"/>
            <a:ext cx="9143245" cy="6857434"/>
          </a:xfrm>
          <a:prstGeom prst="rect">
            <a:avLst/>
          </a:prstGeom>
        </p:spPr>
      </p:pic>
      <p:grpSp>
        <p:nvGrpSpPr>
          <p:cNvPr id="8" name="Group 5"/>
          <p:cNvGrpSpPr>
            <a:grpSpLocks noChangeAspect="1"/>
          </p:cNvGrpSpPr>
          <p:nvPr userDrawn="1"/>
        </p:nvGrpSpPr>
        <p:grpSpPr bwMode="auto">
          <a:xfrm>
            <a:off x="7432675" y="6570663"/>
            <a:ext cx="1241425" cy="142875"/>
            <a:chOff x="-22" y="1823"/>
            <a:chExt cx="5804" cy="673"/>
          </a:xfrm>
        </p:grpSpPr>
        <p:sp>
          <p:nvSpPr>
            <p:cNvPr id="9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-22" y="1823"/>
              <a:ext cx="5804" cy="6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-22" y="1838"/>
              <a:ext cx="393" cy="486"/>
            </a:xfrm>
            <a:custGeom>
              <a:avLst/>
              <a:gdLst>
                <a:gd name="T0" fmla="*/ 93 w 167"/>
                <a:gd name="T1" fmla="*/ 206 h 206"/>
                <a:gd name="T2" fmla="*/ 167 w 167"/>
                <a:gd name="T3" fmla="*/ 149 h 206"/>
                <a:gd name="T4" fmla="*/ 113 w 167"/>
                <a:gd name="T5" fmla="*/ 94 h 206"/>
                <a:gd name="T6" fmla="*/ 113 w 167"/>
                <a:gd name="T7" fmla="*/ 93 h 206"/>
                <a:gd name="T8" fmla="*/ 158 w 167"/>
                <a:gd name="T9" fmla="*/ 48 h 206"/>
                <a:gd name="T10" fmla="*/ 139 w 167"/>
                <a:gd name="T11" fmla="*/ 11 h 206"/>
                <a:gd name="T12" fmla="*/ 86 w 167"/>
                <a:gd name="T13" fmla="*/ 0 h 206"/>
                <a:gd name="T14" fmla="*/ 0 w 167"/>
                <a:gd name="T15" fmla="*/ 0 h 206"/>
                <a:gd name="T16" fmla="*/ 0 w 167"/>
                <a:gd name="T17" fmla="*/ 9 h 206"/>
                <a:gd name="T18" fmla="*/ 27 w 167"/>
                <a:gd name="T19" fmla="*/ 28 h 206"/>
                <a:gd name="T20" fmla="*/ 27 w 167"/>
                <a:gd name="T21" fmla="*/ 179 h 206"/>
                <a:gd name="T22" fmla="*/ 0 w 167"/>
                <a:gd name="T23" fmla="*/ 198 h 206"/>
                <a:gd name="T24" fmla="*/ 0 w 167"/>
                <a:gd name="T25" fmla="*/ 206 h 206"/>
                <a:gd name="T26" fmla="*/ 93 w 167"/>
                <a:gd name="T27" fmla="*/ 206 h 206"/>
                <a:gd name="T28" fmla="*/ 57 w 167"/>
                <a:gd name="T29" fmla="*/ 101 h 206"/>
                <a:gd name="T30" fmla="*/ 78 w 167"/>
                <a:gd name="T31" fmla="*/ 101 h 206"/>
                <a:gd name="T32" fmla="*/ 135 w 167"/>
                <a:gd name="T33" fmla="*/ 151 h 206"/>
                <a:gd name="T34" fmla="*/ 85 w 167"/>
                <a:gd name="T35" fmla="*/ 196 h 206"/>
                <a:gd name="T36" fmla="*/ 57 w 167"/>
                <a:gd name="T37" fmla="*/ 173 h 206"/>
                <a:gd name="T38" fmla="*/ 57 w 167"/>
                <a:gd name="T39" fmla="*/ 101 h 206"/>
                <a:gd name="T40" fmla="*/ 57 w 167"/>
                <a:gd name="T41" fmla="*/ 26 h 206"/>
                <a:gd name="T42" fmla="*/ 81 w 167"/>
                <a:gd name="T43" fmla="*/ 11 h 206"/>
                <a:gd name="T44" fmla="*/ 126 w 167"/>
                <a:gd name="T45" fmla="*/ 49 h 206"/>
                <a:gd name="T46" fmla="*/ 76 w 167"/>
                <a:gd name="T47" fmla="*/ 90 h 206"/>
                <a:gd name="T48" fmla="*/ 57 w 167"/>
                <a:gd name="T49" fmla="*/ 90 h 206"/>
                <a:gd name="T50" fmla="*/ 57 w 167"/>
                <a:gd name="T51" fmla="*/ 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6">
                  <a:moveTo>
                    <a:pt x="93" y="206"/>
                  </a:moveTo>
                  <a:cubicBezTo>
                    <a:pt x="138" y="206"/>
                    <a:pt x="167" y="190"/>
                    <a:pt x="167" y="149"/>
                  </a:cubicBezTo>
                  <a:cubicBezTo>
                    <a:pt x="167" y="113"/>
                    <a:pt x="142" y="98"/>
                    <a:pt x="113" y="9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41" y="88"/>
                    <a:pt x="158" y="71"/>
                    <a:pt x="158" y="48"/>
                  </a:cubicBezTo>
                  <a:cubicBezTo>
                    <a:pt x="158" y="31"/>
                    <a:pt x="151" y="19"/>
                    <a:pt x="139" y="11"/>
                  </a:cubicBezTo>
                  <a:cubicBezTo>
                    <a:pt x="127" y="3"/>
                    <a:pt x="110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6" y="11"/>
                    <a:pt x="27" y="11"/>
                    <a:pt x="27" y="28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7" y="195"/>
                    <a:pt x="26" y="196"/>
                    <a:pt x="0" y="198"/>
                  </a:cubicBezTo>
                  <a:cubicBezTo>
                    <a:pt x="0" y="206"/>
                    <a:pt x="0" y="206"/>
                    <a:pt x="0" y="206"/>
                  </a:cubicBezTo>
                  <a:lnTo>
                    <a:pt x="93" y="206"/>
                  </a:lnTo>
                  <a:close/>
                  <a:moveTo>
                    <a:pt x="57" y="101"/>
                  </a:moveTo>
                  <a:cubicBezTo>
                    <a:pt x="78" y="101"/>
                    <a:pt x="78" y="101"/>
                    <a:pt x="78" y="101"/>
                  </a:cubicBezTo>
                  <a:cubicBezTo>
                    <a:pt x="115" y="101"/>
                    <a:pt x="135" y="119"/>
                    <a:pt x="135" y="151"/>
                  </a:cubicBezTo>
                  <a:cubicBezTo>
                    <a:pt x="135" y="186"/>
                    <a:pt x="111" y="196"/>
                    <a:pt x="85" y="196"/>
                  </a:cubicBezTo>
                  <a:cubicBezTo>
                    <a:pt x="61" y="196"/>
                    <a:pt x="57" y="192"/>
                    <a:pt x="57" y="173"/>
                  </a:cubicBezTo>
                  <a:lnTo>
                    <a:pt x="57" y="101"/>
                  </a:lnTo>
                  <a:close/>
                  <a:moveTo>
                    <a:pt x="57" y="26"/>
                  </a:moveTo>
                  <a:cubicBezTo>
                    <a:pt x="57" y="13"/>
                    <a:pt x="57" y="11"/>
                    <a:pt x="81" y="11"/>
                  </a:cubicBezTo>
                  <a:cubicBezTo>
                    <a:pt x="102" y="10"/>
                    <a:pt x="126" y="19"/>
                    <a:pt x="126" y="49"/>
                  </a:cubicBezTo>
                  <a:cubicBezTo>
                    <a:pt x="126" y="79"/>
                    <a:pt x="107" y="90"/>
                    <a:pt x="76" y="90"/>
                  </a:cubicBezTo>
                  <a:cubicBezTo>
                    <a:pt x="57" y="90"/>
                    <a:pt x="57" y="90"/>
                    <a:pt x="57" y="90"/>
                  </a:cubicBezTo>
                  <a:lnTo>
                    <a:pt x="57" y="2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gray">
            <a:xfrm>
              <a:off x="431" y="1973"/>
              <a:ext cx="319" cy="359"/>
            </a:xfrm>
            <a:custGeom>
              <a:avLst/>
              <a:gdLst>
                <a:gd name="T0" fmla="*/ 87 w 135"/>
                <a:gd name="T1" fmla="*/ 107 h 153"/>
                <a:gd name="T2" fmla="*/ 57 w 135"/>
                <a:gd name="T3" fmla="*/ 137 h 153"/>
                <a:gd name="T4" fmla="*/ 30 w 135"/>
                <a:gd name="T5" fmla="*/ 107 h 153"/>
                <a:gd name="T6" fmla="*/ 53 w 135"/>
                <a:gd name="T7" fmla="*/ 79 h 153"/>
                <a:gd name="T8" fmla="*/ 87 w 135"/>
                <a:gd name="T9" fmla="*/ 65 h 153"/>
                <a:gd name="T10" fmla="*/ 87 w 135"/>
                <a:gd name="T11" fmla="*/ 107 h 153"/>
                <a:gd name="T12" fmla="*/ 114 w 135"/>
                <a:gd name="T13" fmla="*/ 39 h 153"/>
                <a:gd name="T14" fmla="*/ 65 w 135"/>
                <a:gd name="T15" fmla="*/ 0 h 153"/>
                <a:gd name="T16" fmla="*/ 5 w 135"/>
                <a:gd name="T17" fmla="*/ 34 h 153"/>
                <a:gd name="T18" fmla="*/ 22 w 135"/>
                <a:gd name="T19" fmla="*/ 48 h 153"/>
                <a:gd name="T20" fmla="*/ 31 w 135"/>
                <a:gd name="T21" fmla="*/ 39 h 153"/>
                <a:gd name="T22" fmla="*/ 62 w 135"/>
                <a:gd name="T23" fmla="*/ 10 h 153"/>
                <a:gd name="T24" fmla="*/ 87 w 135"/>
                <a:gd name="T25" fmla="*/ 40 h 153"/>
                <a:gd name="T26" fmla="*/ 87 w 135"/>
                <a:gd name="T27" fmla="*/ 53 h 153"/>
                <a:gd name="T28" fmla="*/ 27 w 135"/>
                <a:gd name="T29" fmla="*/ 75 h 153"/>
                <a:gd name="T30" fmla="*/ 0 w 135"/>
                <a:gd name="T31" fmla="*/ 111 h 153"/>
                <a:gd name="T32" fmla="*/ 43 w 135"/>
                <a:gd name="T33" fmla="*/ 153 h 153"/>
                <a:gd name="T34" fmla="*/ 87 w 135"/>
                <a:gd name="T35" fmla="*/ 135 h 153"/>
                <a:gd name="T36" fmla="*/ 90 w 135"/>
                <a:gd name="T37" fmla="*/ 153 h 153"/>
                <a:gd name="T38" fmla="*/ 135 w 135"/>
                <a:gd name="T39" fmla="*/ 146 h 153"/>
                <a:gd name="T40" fmla="*/ 135 w 135"/>
                <a:gd name="T41" fmla="*/ 138 h 153"/>
                <a:gd name="T42" fmla="*/ 123 w 135"/>
                <a:gd name="T43" fmla="*/ 137 h 153"/>
                <a:gd name="T44" fmla="*/ 114 w 135"/>
                <a:gd name="T45" fmla="*/ 121 h 153"/>
                <a:gd name="T46" fmla="*/ 114 w 135"/>
                <a:gd name="T47" fmla="*/ 3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53">
                  <a:moveTo>
                    <a:pt x="87" y="107"/>
                  </a:moveTo>
                  <a:cubicBezTo>
                    <a:pt x="87" y="131"/>
                    <a:pt x="69" y="137"/>
                    <a:pt x="57" y="137"/>
                  </a:cubicBezTo>
                  <a:cubicBezTo>
                    <a:pt x="39" y="137"/>
                    <a:pt x="30" y="124"/>
                    <a:pt x="30" y="107"/>
                  </a:cubicBezTo>
                  <a:cubicBezTo>
                    <a:pt x="30" y="93"/>
                    <a:pt x="36" y="85"/>
                    <a:pt x="53" y="79"/>
                  </a:cubicBezTo>
                  <a:cubicBezTo>
                    <a:pt x="65" y="75"/>
                    <a:pt x="81" y="69"/>
                    <a:pt x="87" y="65"/>
                  </a:cubicBezTo>
                  <a:lnTo>
                    <a:pt x="87" y="107"/>
                  </a:lnTo>
                  <a:close/>
                  <a:moveTo>
                    <a:pt x="114" y="39"/>
                  </a:moveTo>
                  <a:cubicBezTo>
                    <a:pt x="114" y="22"/>
                    <a:pt x="110" y="0"/>
                    <a:pt x="65" y="0"/>
                  </a:cubicBezTo>
                  <a:cubicBezTo>
                    <a:pt x="32" y="0"/>
                    <a:pt x="5" y="17"/>
                    <a:pt x="5" y="34"/>
                  </a:cubicBezTo>
                  <a:cubicBezTo>
                    <a:pt x="5" y="43"/>
                    <a:pt x="16" y="48"/>
                    <a:pt x="22" y="48"/>
                  </a:cubicBezTo>
                  <a:cubicBezTo>
                    <a:pt x="28" y="48"/>
                    <a:pt x="30" y="45"/>
                    <a:pt x="31" y="39"/>
                  </a:cubicBezTo>
                  <a:cubicBezTo>
                    <a:pt x="38" y="17"/>
                    <a:pt x="50" y="10"/>
                    <a:pt x="62" y="10"/>
                  </a:cubicBezTo>
                  <a:cubicBezTo>
                    <a:pt x="74" y="10"/>
                    <a:pt x="87" y="16"/>
                    <a:pt x="87" y="40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0" y="60"/>
                    <a:pt x="51" y="68"/>
                    <a:pt x="27" y="75"/>
                  </a:cubicBezTo>
                  <a:cubicBezTo>
                    <a:pt x="6" y="82"/>
                    <a:pt x="0" y="97"/>
                    <a:pt x="0" y="111"/>
                  </a:cubicBezTo>
                  <a:cubicBezTo>
                    <a:pt x="0" y="133"/>
                    <a:pt x="15" y="153"/>
                    <a:pt x="43" y="153"/>
                  </a:cubicBezTo>
                  <a:cubicBezTo>
                    <a:pt x="61" y="152"/>
                    <a:pt x="77" y="141"/>
                    <a:pt x="87" y="135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15" y="136"/>
                    <a:pt x="114" y="133"/>
                    <a:pt x="114" y="121"/>
                  </a:cubicBezTo>
                  <a:lnTo>
                    <a:pt x="114" y="3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>
              <a:off x="742" y="1980"/>
              <a:ext cx="379" cy="516"/>
            </a:xfrm>
            <a:custGeom>
              <a:avLst/>
              <a:gdLst>
                <a:gd name="T0" fmla="*/ 0 w 159"/>
                <a:gd name="T1" fmla="*/ 0 h 219"/>
                <a:gd name="T2" fmla="*/ 0 w 159"/>
                <a:gd name="T3" fmla="*/ 9 h 219"/>
                <a:gd name="T4" fmla="*/ 22 w 159"/>
                <a:gd name="T5" fmla="*/ 25 h 219"/>
                <a:gd name="T6" fmla="*/ 69 w 159"/>
                <a:gd name="T7" fmla="*/ 144 h 219"/>
                <a:gd name="T8" fmla="*/ 72 w 159"/>
                <a:gd name="T9" fmla="*/ 159 h 219"/>
                <a:gd name="T10" fmla="*/ 64 w 159"/>
                <a:gd name="T11" fmla="*/ 184 h 219"/>
                <a:gd name="T12" fmla="*/ 51 w 159"/>
                <a:gd name="T13" fmla="*/ 197 h 219"/>
                <a:gd name="T14" fmla="*/ 40 w 159"/>
                <a:gd name="T15" fmla="*/ 191 h 219"/>
                <a:gd name="T16" fmla="*/ 31 w 159"/>
                <a:gd name="T17" fmla="*/ 186 h 219"/>
                <a:gd name="T18" fmla="*/ 18 w 159"/>
                <a:gd name="T19" fmla="*/ 203 h 219"/>
                <a:gd name="T20" fmla="*/ 39 w 159"/>
                <a:gd name="T21" fmla="*/ 219 h 219"/>
                <a:gd name="T22" fmla="*/ 81 w 159"/>
                <a:gd name="T23" fmla="*/ 171 h 219"/>
                <a:gd name="T24" fmla="*/ 137 w 159"/>
                <a:gd name="T25" fmla="*/ 24 h 219"/>
                <a:gd name="T26" fmla="*/ 159 w 159"/>
                <a:gd name="T27" fmla="*/ 9 h 219"/>
                <a:gd name="T28" fmla="*/ 159 w 159"/>
                <a:gd name="T29" fmla="*/ 0 h 219"/>
                <a:gd name="T30" fmla="*/ 101 w 159"/>
                <a:gd name="T31" fmla="*/ 0 h 219"/>
                <a:gd name="T32" fmla="*/ 101 w 159"/>
                <a:gd name="T33" fmla="*/ 9 h 219"/>
                <a:gd name="T34" fmla="*/ 117 w 159"/>
                <a:gd name="T35" fmla="*/ 11 h 219"/>
                <a:gd name="T36" fmla="*/ 121 w 159"/>
                <a:gd name="T37" fmla="*/ 21 h 219"/>
                <a:gd name="T38" fmla="*/ 88 w 159"/>
                <a:gd name="T39" fmla="*/ 119 h 219"/>
                <a:gd name="T40" fmla="*/ 87 w 159"/>
                <a:gd name="T41" fmla="*/ 119 h 219"/>
                <a:gd name="T42" fmla="*/ 51 w 159"/>
                <a:gd name="T43" fmla="*/ 19 h 219"/>
                <a:gd name="T44" fmla="*/ 55 w 159"/>
                <a:gd name="T45" fmla="*/ 10 h 219"/>
                <a:gd name="T46" fmla="*/ 68 w 159"/>
                <a:gd name="T47" fmla="*/ 9 h 219"/>
                <a:gd name="T48" fmla="*/ 68 w 159"/>
                <a:gd name="T49" fmla="*/ 0 h 219"/>
                <a:gd name="T50" fmla="*/ 0 w 159"/>
                <a:gd name="T5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" h="21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10"/>
                    <a:pt x="17" y="11"/>
                    <a:pt x="22" y="25"/>
                  </a:cubicBezTo>
                  <a:cubicBezTo>
                    <a:pt x="37" y="60"/>
                    <a:pt x="62" y="124"/>
                    <a:pt x="69" y="144"/>
                  </a:cubicBezTo>
                  <a:cubicBezTo>
                    <a:pt x="71" y="149"/>
                    <a:pt x="72" y="154"/>
                    <a:pt x="72" y="159"/>
                  </a:cubicBezTo>
                  <a:cubicBezTo>
                    <a:pt x="72" y="166"/>
                    <a:pt x="69" y="175"/>
                    <a:pt x="64" y="184"/>
                  </a:cubicBezTo>
                  <a:cubicBezTo>
                    <a:pt x="60" y="194"/>
                    <a:pt x="55" y="197"/>
                    <a:pt x="51" y="197"/>
                  </a:cubicBezTo>
                  <a:cubicBezTo>
                    <a:pt x="48" y="197"/>
                    <a:pt x="46" y="196"/>
                    <a:pt x="40" y="191"/>
                  </a:cubicBezTo>
                  <a:cubicBezTo>
                    <a:pt x="37" y="188"/>
                    <a:pt x="35" y="186"/>
                    <a:pt x="31" y="186"/>
                  </a:cubicBezTo>
                  <a:cubicBezTo>
                    <a:pt x="26" y="186"/>
                    <a:pt x="18" y="194"/>
                    <a:pt x="18" y="203"/>
                  </a:cubicBezTo>
                  <a:cubicBezTo>
                    <a:pt x="18" y="210"/>
                    <a:pt x="27" y="219"/>
                    <a:pt x="39" y="219"/>
                  </a:cubicBezTo>
                  <a:cubicBezTo>
                    <a:pt x="51" y="219"/>
                    <a:pt x="66" y="215"/>
                    <a:pt x="81" y="171"/>
                  </a:cubicBezTo>
                  <a:cubicBezTo>
                    <a:pt x="100" y="118"/>
                    <a:pt x="127" y="45"/>
                    <a:pt x="137" y="24"/>
                  </a:cubicBezTo>
                  <a:cubicBezTo>
                    <a:pt x="142" y="12"/>
                    <a:pt x="144" y="10"/>
                    <a:pt x="159" y="9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22" y="11"/>
                    <a:pt x="123" y="15"/>
                    <a:pt x="121" y="21"/>
                  </a:cubicBezTo>
                  <a:cubicBezTo>
                    <a:pt x="117" y="39"/>
                    <a:pt x="101" y="84"/>
                    <a:pt x="88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74" y="83"/>
                    <a:pt x="62" y="51"/>
                    <a:pt x="51" y="19"/>
                  </a:cubicBezTo>
                  <a:cubicBezTo>
                    <a:pt x="49" y="14"/>
                    <a:pt x="48" y="11"/>
                    <a:pt x="55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gray">
            <a:xfrm>
              <a:off x="1121" y="1973"/>
              <a:ext cx="304" cy="359"/>
            </a:xfrm>
            <a:custGeom>
              <a:avLst/>
              <a:gdLst>
                <a:gd name="T0" fmla="*/ 129 w 129"/>
                <a:gd name="T1" fmla="*/ 60 h 153"/>
                <a:gd name="T2" fmla="*/ 69 w 129"/>
                <a:gd name="T3" fmla="*/ 0 h 153"/>
                <a:gd name="T4" fmla="*/ 0 w 129"/>
                <a:gd name="T5" fmla="*/ 78 h 153"/>
                <a:gd name="T6" fmla="*/ 69 w 129"/>
                <a:gd name="T7" fmla="*/ 153 h 153"/>
                <a:gd name="T8" fmla="*/ 124 w 129"/>
                <a:gd name="T9" fmla="*/ 120 h 153"/>
                <a:gd name="T10" fmla="*/ 114 w 129"/>
                <a:gd name="T11" fmla="*/ 115 h 153"/>
                <a:gd name="T12" fmla="*/ 75 w 129"/>
                <a:gd name="T13" fmla="*/ 138 h 153"/>
                <a:gd name="T14" fmla="*/ 31 w 129"/>
                <a:gd name="T15" fmla="*/ 71 h 153"/>
                <a:gd name="T16" fmla="*/ 117 w 129"/>
                <a:gd name="T17" fmla="*/ 71 h 153"/>
                <a:gd name="T18" fmla="*/ 129 w 129"/>
                <a:gd name="T19" fmla="*/ 60 h 153"/>
                <a:gd name="T20" fmla="*/ 98 w 129"/>
                <a:gd name="T21" fmla="*/ 50 h 153"/>
                <a:gd name="T22" fmla="*/ 88 w 129"/>
                <a:gd name="T23" fmla="*/ 60 h 153"/>
                <a:gd name="T24" fmla="*/ 32 w 129"/>
                <a:gd name="T25" fmla="*/ 60 h 153"/>
                <a:gd name="T26" fmla="*/ 67 w 129"/>
                <a:gd name="T27" fmla="*/ 10 h 153"/>
                <a:gd name="T28" fmla="*/ 98 w 129"/>
                <a:gd name="T29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53">
                  <a:moveTo>
                    <a:pt x="129" y="60"/>
                  </a:moveTo>
                  <a:cubicBezTo>
                    <a:pt x="129" y="42"/>
                    <a:pt x="124" y="0"/>
                    <a:pt x="69" y="0"/>
                  </a:cubicBezTo>
                  <a:cubicBezTo>
                    <a:pt x="22" y="0"/>
                    <a:pt x="0" y="33"/>
                    <a:pt x="0" y="78"/>
                  </a:cubicBezTo>
                  <a:cubicBezTo>
                    <a:pt x="0" y="125"/>
                    <a:pt x="21" y="153"/>
                    <a:pt x="69" y="153"/>
                  </a:cubicBezTo>
                  <a:cubicBezTo>
                    <a:pt x="98" y="152"/>
                    <a:pt x="115" y="139"/>
                    <a:pt x="124" y="12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06" y="128"/>
                    <a:pt x="95" y="138"/>
                    <a:pt x="75" y="138"/>
                  </a:cubicBezTo>
                  <a:cubicBezTo>
                    <a:pt x="38" y="138"/>
                    <a:pt x="31" y="102"/>
                    <a:pt x="31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4" y="71"/>
                    <a:pt x="129" y="70"/>
                    <a:pt x="129" y="60"/>
                  </a:cubicBezTo>
                  <a:close/>
                  <a:moveTo>
                    <a:pt x="98" y="50"/>
                  </a:moveTo>
                  <a:cubicBezTo>
                    <a:pt x="98" y="56"/>
                    <a:pt x="96" y="60"/>
                    <a:pt x="8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48"/>
                    <a:pt x="36" y="10"/>
                    <a:pt x="67" y="10"/>
                  </a:cubicBezTo>
                  <a:cubicBezTo>
                    <a:pt x="95" y="10"/>
                    <a:pt x="98" y="39"/>
                    <a:pt x="98" y="5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gray">
            <a:xfrm>
              <a:off x="1470" y="1973"/>
              <a:ext cx="252" cy="351"/>
            </a:xfrm>
            <a:custGeom>
              <a:avLst/>
              <a:gdLst>
                <a:gd name="T0" fmla="*/ 46 w 104"/>
                <a:gd name="T1" fmla="*/ 0 h 149"/>
                <a:gd name="T2" fmla="*/ 0 w 104"/>
                <a:gd name="T3" fmla="*/ 7 h 149"/>
                <a:gd name="T4" fmla="*/ 0 w 104"/>
                <a:gd name="T5" fmla="*/ 15 h 149"/>
                <a:gd name="T6" fmla="*/ 12 w 104"/>
                <a:gd name="T7" fmla="*/ 16 h 149"/>
                <a:gd name="T8" fmla="*/ 21 w 104"/>
                <a:gd name="T9" fmla="*/ 30 h 149"/>
                <a:gd name="T10" fmla="*/ 21 w 104"/>
                <a:gd name="T11" fmla="*/ 149 h 149"/>
                <a:gd name="T12" fmla="*/ 49 w 104"/>
                <a:gd name="T13" fmla="*/ 149 h 149"/>
                <a:gd name="T14" fmla="*/ 49 w 104"/>
                <a:gd name="T15" fmla="*/ 54 h 149"/>
                <a:gd name="T16" fmla="*/ 66 w 104"/>
                <a:gd name="T17" fmla="*/ 23 h 149"/>
                <a:gd name="T18" fmla="*/ 85 w 104"/>
                <a:gd name="T19" fmla="*/ 30 h 149"/>
                <a:gd name="T20" fmla="*/ 91 w 104"/>
                <a:gd name="T21" fmla="*/ 31 h 149"/>
                <a:gd name="T22" fmla="*/ 104 w 104"/>
                <a:gd name="T23" fmla="*/ 14 h 149"/>
                <a:gd name="T24" fmla="*/ 89 w 104"/>
                <a:gd name="T25" fmla="*/ 0 h 149"/>
                <a:gd name="T26" fmla="*/ 49 w 104"/>
                <a:gd name="T27" fmla="*/ 24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7"/>
                    <a:pt x="21" y="19"/>
                    <a:pt x="21" y="30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31"/>
                    <a:pt x="59" y="23"/>
                    <a:pt x="66" y="23"/>
                  </a:cubicBezTo>
                  <a:cubicBezTo>
                    <a:pt x="71" y="23"/>
                    <a:pt x="76" y="25"/>
                    <a:pt x="85" y="30"/>
                  </a:cubicBezTo>
                  <a:cubicBezTo>
                    <a:pt x="87" y="31"/>
                    <a:pt x="89" y="31"/>
                    <a:pt x="91" y="31"/>
                  </a:cubicBezTo>
                  <a:cubicBezTo>
                    <a:pt x="98" y="31"/>
                    <a:pt x="104" y="24"/>
                    <a:pt x="104" y="14"/>
                  </a:cubicBezTo>
                  <a:cubicBezTo>
                    <a:pt x="104" y="8"/>
                    <a:pt x="100" y="0"/>
                    <a:pt x="89" y="0"/>
                  </a:cubicBezTo>
                  <a:cubicBezTo>
                    <a:pt x="78" y="0"/>
                    <a:pt x="69" y="6"/>
                    <a:pt x="49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gray">
            <a:xfrm>
              <a:off x="2360" y="1973"/>
              <a:ext cx="245" cy="351"/>
            </a:xfrm>
            <a:custGeom>
              <a:avLst/>
              <a:gdLst>
                <a:gd name="T0" fmla="*/ 46 w 104"/>
                <a:gd name="T1" fmla="*/ 0 h 149"/>
                <a:gd name="T2" fmla="*/ 49 w 104"/>
                <a:gd name="T3" fmla="*/ 24 h 149"/>
                <a:gd name="T4" fmla="*/ 89 w 104"/>
                <a:gd name="T5" fmla="*/ 0 h 149"/>
                <a:gd name="T6" fmla="*/ 104 w 104"/>
                <a:gd name="T7" fmla="*/ 15 h 149"/>
                <a:gd name="T8" fmla="*/ 91 w 104"/>
                <a:gd name="T9" fmla="*/ 31 h 149"/>
                <a:gd name="T10" fmla="*/ 85 w 104"/>
                <a:gd name="T11" fmla="*/ 30 h 149"/>
                <a:gd name="T12" fmla="*/ 66 w 104"/>
                <a:gd name="T13" fmla="*/ 23 h 149"/>
                <a:gd name="T14" fmla="*/ 49 w 104"/>
                <a:gd name="T15" fmla="*/ 54 h 149"/>
                <a:gd name="T16" fmla="*/ 49 w 104"/>
                <a:gd name="T17" fmla="*/ 149 h 149"/>
                <a:gd name="T18" fmla="*/ 21 w 104"/>
                <a:gd name="T19" fmla="*/ 149 h 149"/>
                <a:gd name="T20" fmla="*/ 21 w 104"/>
                <a:gd name="T21" fmla="*/ 30 h 149"/>
                <a:gd name="T22" fmla="*/ 12 w 104"/>
                <a:gd name="T23" fmla="*/ 16 h 149"/>
                <a:gd name="T24" fmla="*/ 0 w 104"/>
                <a:gd name="T25" fmla="*/ 15 h 149"/>
                <a:gd name="T26" fmla="*/ 0 w 104"/>
                <a:gd name="T27" fmla="*/ 7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69" y="7"/>
                    <a:pt x="78" y="0"/>
                    <a:pt x="89" y="0"/>
                  </a:cubicBezTo>
                  <a:cubicBezTo>
                    <a:pt x="100" y="0"/>
                    <a:pt x="104" y="8"/>
                    <a:pt x="104" y="15"/>
                  </a:cubicBezTo>
                  <a:cubicBezTo>
                    <a:pt x="104" y="24"/>
                    <a:pt x="98" y="31"/>
                    <a:pt x="91" y="31"/>
                  </a:cubicBezTo>
                  <a:cubicBezTo>
                    <a:pt x="89" y="31"/>
                    <a:pt x="87" y="31"/>
                    <a:pt x="85" y="30"/>
                  </a:cubicBezTo>
                  <a:cubicBezTo>
                    <a:pt x="76" y="25"/>
                    <a:pt x="71" y="23"/>
                    <a:pt x="66" y="23"/>
                  </a:cubicBezTo>
                  <a:cubicBezTo>
                    <a:pt x="59" y="23"/>
                    <a:pt x="49" y="31"/>
                    <a:pt x="49" y="54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9"/>
                    <a:pt x="20" y="18"/>
                    <a:pt x="1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gray">
            <a:xfrm>
              <a:off x="1893" y="1823"/>
              <a:ext cx="423" cy="508"/>
            </a:xfrm>
            <a:custGeom>
              <a:avLst/>
              <a:gdLst>
                <a:gd name="T0" fmla="*/ 174 w 179"/>
                <a:gd name="T1" fmla="*/ 12 h 215"/>
                <a:gd name="T2" fmla="*/ 111 w 179"/>
                <a:gd name="T3" fmla="*/ 0 h 215"/>
                <a:gd name="T4" fmla="*/ 27 w 179"/>
                <a:gd name="T5" fmla="*/ 31 h 215"/>
                <a:gd name="T6" fmla="*/ 0 w 179"/>
                <a:gd name="T7" fmla="*/ 109 h 215"/>
                <a:gd name="T8" fmla="*/ 28 w 179"/>
                <a:gd name="T9" fmla="*/ 190 h 215"/>
                <a:gd name="T10" fmla="*/ 109 w 179"/>
                <a:gd name="T11" fmla="*/ 215 h 215"/>
                <a:gd name="T12" fmla="*/ 175 w 179"/>
                <a:gd name="T13" fmla="*/ 201 h 215"/>
                <a:gd name="T14" fmla="*/ 179 w 179"/>
                <a:gd name="T15" fmla="*/ 151 h 215"/>
                <a:gd name="T16" fmla="*/ 170 w 179"/>
                <a:gd name="T17" fmla="*/ 151 h 215"/>
                <a:gd name="T18" fmla="*/ 108 w 179"/>
                <a:gd name="T19" fmla="*/ 205 h 215"/>
                <a:gd name="T20" fmla="*/ 33 w 179"/>
                <a:gd name="T21" fmla="*/ 108 h 215"/>
                <a:gd name="T22" fmla="*/ 108 w 179"/>
                <a:gd name="T23" fmla="*/ 10 h 215"/>
                <a:gd name="T24" fmla="*/ 165 w 179"/>
                <a:gd name="T25" fmla="*/ 58 h 215"/>
                <a:gd name="T26" fmla="*/ 174 w 179"/>
                <a:gd name="T27" fmla="*/ 58 h 215"/>
                <a:gd name="T28" fmla="*/ 174 w 179"/>
                <a:gd name="T29" fmla="*/ 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215">
                  <a:moveTo>
                    <a:pt x="174" y="12"/>
                  </a:moveTo>
                  <a:cubicBezTo>
                    <a:pt x="161" y="5"/>
                    <a:pt x="138" y="0"/>
                    <a:pt x="111" y="0"/>
                  </a:cubicBezTo>
                  <a:cubicBezTo>
                    <a:pt x="74" y="0"/>
                    <a:pt x="45" y="11"/>
                    <a:pt x="27" y="31"/>
                  </a:cubicBezTo>
                  <a:cubicBezTo>
                    <a:pt x="10" y="50"/>
                    <a:pt x="0" y="75"/>
                    <a:pt x="0" y="109"/>
                  </a:cubicBezTo>
                  <a:cubicBezTo>
                    <a:pt x="0" y="144"/>
                    <a:pt x="10" y="172"/>
                    <a:pt x="28" y="190"/>
                  </a:cubicBezTo>
                  <a:cubicBezTo>
                    <a:pt x="47" y="208"/>
                    <a:pt x="76" y="215"/>
                    <a:pt x="109" y="215"/>
                  </a:cubicBezTo>
                  <a:cubicBezTo>
                    <a:pt x="133" y="215"/>
                    <a:pt x="161" y="209"/>
                    <a:pt x="175" y="201"/>
                  </a:cubicBezTo>
                  <a:cubicBezTo>
                    <a:pt x="179" y="151"/>
                    <a:pt x="179" y="151"/>
                    <a:pt x="179" y="151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62" y="182"/>
                    <a:pt x="147" y="205"/>
                    <a:pt x="108" y="205"/>
                  </a:cubicBezTo>
                  <a:cubicBezTo>
                    <a:pt x="46" y="205"/>
                    <a:pt x="33" y="144"/>
                    <a:pt x="33" y="108"/>
                  </a:cubicBezTo>
                  <a:cubicBezTo>
                    <a:pt x="33" y="59"/>
                    <a:pt x="53" y="10"/>
                    <a:pt x="108" y="10"/>
                  </a:cubicBezTo>
                  <a:cubicBezTo>
                    <a:pt x="139" y="10"/>
                    <a:pt x="160" y="23"/>
                    <a:pt x="165" y="58"/>
                  </a:cubicBezTo>
                  <a:cubicBezTo>
                    <a:pt x="174" y="58"/>
                    <a:pt x="174" y="58"/>
                    <a:pt x="174" y="58"/>
                  </a:cubicBezTo>
                  <a:lnTo>
                    <a:pt x="174" y="1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gray">
            <a:xfrm>
              <a:off x="2620" y="1973"/>
              <a:ext cx="334" cy="359"/>
            </a:xfrm>
            <a:custGeom>
              <a:avLst/>
              <a:gdLst>
                <a:gd name="T0" fmla="*/ 72 w 143"/>
                <a:gd name="T1" fmla="*/ 0 h 153"/>
                <a:gd name="T2" fmla="*/ 0 w 143"/>
                <a:gd name="T3" fmla="*/ 77 h 153"/>
                <a:gd name="T4" fmla="*/ 72 w 143"/>
                <a:gd name="T5" fmla="*/ 153 h 153"/>
                <a:gd name="T6" fmla="*/ 143 w 143"/>
                <a:gd name="T7" fmla="*/ 77 h 153"/>
                <a:gd name="T8" fmla="*/ 72 w 143"/>
                <a:gd name="T9" fmla="*/ 0 h 153"/>
                <a:gd name="T10" fmla="*/ 31 w 143"/>
                <a:gd name="T11" fmla="*/ 77 h 153"/>
                <a:gd name="T12" fmla="*/ 72 w 143"/>
                <a:gd name="T13" fmla="*/ 11 h 153"/>
                <a:gd name="T14" fmla="*/ 112 w 143"/>
                <a:gd name="T15" fmla="*/ 77 h 153"/>
                <a:gd name="T16" fmla="*/ 72 w 143"/>
                <a:gd name="T17" fmla="*/ 143 h 153"/>
                <a:gd name="T18" fmla="*/ 31 w 143"/>
                <a:gd name="T1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53">
                  <a:moveTo>
                    <a:pt x="72" y="0"/>
                  </a:moveTo>
                  <a:cubicBezTo>
                    <a:pt x="24" y="0"/>
                    <a:pt x="0" y="28"/>
                    <a:pt x="0" y="77"/>
                  </a:cubicBezTo>
                  <a:cubicBezTo>
                    <a:pt x="0" y="125"/>
                    <a:pt x="24" y="153"/>
                    <a:pt x="72" y="153"/>
                  </a:cubicBezTo>
                  <a:cubicBezTo>
                    <a:pt x="120" y="153"/>
                    <a:pt x="143" y="125"/>
                    <a:pt x="143" y="77"/>
                  </a:cubicBezTo>
                  <a:cubicBezTo>
                    <a:pt x="143" y="28"/>
                    <a:pt x="120" y="0"/>
                    <a:pt x="72" y="0"/>
                  </a:cubicBezTo>
                  <a:close/>
                  <a:moveTo>
                    <a:pt x="31" y="77"/>
                  </a:moveTo>
                  <a:cubicBezTo>
                    <a:pt x="31" y="36"/>
                    <a:pt x="44" y="11"/>
                    <a:pt x="72" y="11"/>
                  </a:cubicBezTo>
                  <a:cubicBezTo>
                    <a:pt x="99" y="11"/>
                    <a:pt x="112" y="36"/>
                    <a:pt x="112" y="77"/>
                  </a:cubicBezTo>
                  <a:cubicBezTo>
                    <a:pt x="112" y="118"/>
                    <a:pt x="99" y="143"/>
                    <a:pt x="72" y="143"/>
                  </a:cubicBezTo>
                  <a:cubicBezTo>
                    <a:pt x="44" y="143"/>
                    <a:pt x="31" y="118"/>
                    <a:pt x="31" y="77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gray">
            <a:xfrm>
              <a:off x="2999" y="1973"/>
              <a:ext cx="379" cy="516"/>
            </a:xfrm>
            <a:custGeom>
              <a:avLst/>
              <a:gdLst>
                <a:gd name="T0" fmla="*/ 49 w 158"/>
                <a:gd name="T1" fmla="*/ 54 h 221"/>
                <a:gd name="T2" fmla="*/ 53 w 158"/>
                <a:gd name="T3" fmla="*/ 37 h 221"/>
                <a:gd name="T4" fmla="*/ 88 w 158"/>
                <a:gd name="T5" fmla="*/ 16 h 221"/>
                <a:gd name="T6" fmla="*/ 127 w 158"/>
                <a:gd name="T7" fmla="*/ 75 h 221"/>
                <a:gd name="T8" fmla="*/ 83 w 158"/>
                <a:gd name="T9" fmla="*/ 143 h 221"/>
                <a:gd name="T10" fmla="*/ 51 w 158"/>
                <a:gd name="T11" fmla="*/ 121 h 221"/>
                <a:gd name="T12" fmla="*/ 49 w 158"/>
                <a:gd name="T13" fmla="*/ 103 h 221"/>
                <a:gd name="T14" fmla="*/ 49 w 158"/>
                <a:gd name="T15" fmla="*/ 54 h 221"/>
                <a:gd name="T16" fmla="*/ 0 w 158"/>
                <a:gd name="T17" fmla="*/ 7 h 221"/>
                <a:gd name="T18" fmla="*/ 0 w 158"/>
                <a:gd name="T19" fmla="*/ 15 h 221"/>
                <a:gd name="T20" fmla="*/ 11 w 158"/>
                <a:gd name="T21" fmla="*/ 16 h 221"/>
                <a:gd name="T22" fmla="*/ 21 w 158"/>
                <a:gd name="T23" fmla="*/ 30 h 221"/>
                <a:gd name="T24" fmla="*/ 21 w 158"/>
                <a:gd name="T25" fmla="*/ 221 h 221"/>
                <a:gd name="T26" fmla="*/ 49 w 158"/>
                <a:gd name="T27" fmla="*/ 221 h 221"/>
                <a:gd name="T28" fmla="*/ 49 w 158"/>
                <a:gd name="T29" fmla="*/ 146 h 221"/>
                <a:gd name="T30" fmla="*/ 83 w 158"/>
                <a:gd name="T31" fmla="*/ 153 h 221"/>
                <a:gd name="T32" fmla="*/ 158 w 158"/>
                <a:gd name="T33" fmla="*/ 73 h 221"/>
                <a:gd name="T34" fmla="*/ 100 w 158"/>
                <a:gd name="T35" fmla="*/ 0 h 221"/>
                <a:gd name="T36" fmla="*/ 49 w 158"/>
                <a:gd name="T37" fmla="*/ 22 h 221"/>
                <a:gd name="T38" fmla="*/ 45 w 158"/>
                <a:gd name="T39" fmla="*/ 0 h 221"/>
                <a:gd name="T40" fmla="*/ 0 w 158"/>
                <a:gd name="T41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21">
                  <a:moveTo>
                    <a:pt x="49" y="54"/>
                  </a:moveTo>
                  <a:cubicBezTo>
                    <a:pt x="49" y="47"/>
                    <a:pt x="50" y="42"/>
                    <a:pt x="53" y="37"/>
                  </a:cubicBezTo>
                  <a:cubicBezTo>
                    <a:pt x="60" y="23"/>
                    <a:pt x="72" y="16"/>
                    <a:pt x="88" y="16"/>
                  </a:cubicBezTo>
                  <a:cubicBezTo>
                    <a:pt x="100" y="16"/>
                    <a:pt x="127" y="24"/>
                    <a:pt x="127" y="75"/>
                  </a:cubicBezTo>
                  <a:cubicBezTo>
                    <a:pt x="127" y="119"/>
                    <a:pt x="113" y="143"/>
                    <a:pt x="83" y="143"/>
                  </a:cubicBezTo>
                  <a:cubicBezTo>
                    <a:pt x="68" y="143"/>
                    <a:pt x="56" y="135"/>
                    <a:pt x="51" y="121"/>
                  </a:cubicBezTo>
                  <a:cubicBezTo>
                    <a:pt x="49" y="116"/>
                    <a:pt x="49" y="110"/>
                    <a:pt x="49" y="103"/>
                  </a:cubicBezTo>
                  <a:lnTo>
                    <a:pt x="49" y="54"/>
                  </a:lnTo>
                  <a:close/>
                  <a:moveTo>
                    <a:pt x="0" y="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ubicBezTo>
                    <a:pt x="21" y="221"/>
                    <a:pt x="21" y="221"/>
                    <a:pt x="21" y="221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55" y="150"/>
                    <a:pt x="69" y="153"/>
                    <a:pt x="83" y="153"/>
                  </a:cubicBezTo>
                  <a:cubicBezTo>
                    <a:pt x="123" y="153"/>
                    <a:pt x="158" y="135"/>
                    <a:pt x="158" y="73"/>
                  </a:cubicBezTo>
                  <a:cubicBezTo>
                    <a:pt x="158" y="52"/>
                    <a:pt x="154" y="0"/>
                    <a:pt x="100" y="0"/>
                  </a:cubicBezTo>
                  <a:cubicBezTo>
                    <a:pt x="78" y="0"/>
                    <a:pt x="61" y="15"/>
                    <a:pt x="49" y="22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gray">
            <a:xfrm>
              <a:off x="5478" y="1973"/>
              <a:ext cx="304" cy="359"/>
            </a:xfrm>
            <a:custGeom>
              <a:avLst/>
              <a:gdLst>
                <a:gd name="T0" fmla="*/ 116 w 128"/>
                <a:gd name="T1" fmla="*/ 71 h 154"/>
                <a:gd name="T2" fmla="*/ 31 w 128"/>
                <a:gd name="T3" fmla="*/ 71 h 154"/>
                <a:gd name="T4" fmla="*/ 74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8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6 w 128"/>
                <a:gd name="T19" fmla="*/ 71 h 154"/>
                <a:gd name="T20" fmla="*/ 31 w 128"/>
                <a:gd name="T21" fmla="*/ 60 h 154"/>
                <a:gd name="T22" fmla="*/ 66 w 128"/>
                <a:gd name="T23" fmla="*/ 11 h 154"/>
                <a:gd name="T24" fmla="*/ 97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6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7" y="138"/>
                    <a:pt x="74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8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6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5" y="11"/>
                    <a:pt x="66" y="11"/>
                  </a:cubicBezTo>
                  <a:cubicBezTo>
                    <a:pt x="94" y="11"/>
                    <a:pt x="97" y="39"/>
                    <a:pt x="97" y="50"/>
                  </a:cubicBezTo>
                  <a:cubicBezTo>
                    <a:pt x="97" y="56"/>
                    <a:pt x="95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gray">
            <a:xfrm>
              <a:off x="4357" y="1973"/>
              <a:ext cx="304" cy="359"/>
            </a:xfrm>
            <a:custGeom>
              <a:avLst/>
              <a:gdLst>
                <a:gd name="T0" fmla="*/ 117 w 128"/>
                <a:gd name="T1" fmla="*/ 71 h 154"/>
                <a:gd name="T2" fmla="*/ 31 w 128"/>
                <a:gd name="T3" fmla="*/ 71 h 154"/>
                <a:gd name="T4" fmla="*/ 75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9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7 w 128"/>
                <a:gd name="T19" fmla="*/ 71 h 154"/>
                <a:gd name="T20" fmla="*/ 31 w 128"/>
                <a:gd name="T21" fmla="*/ 60 h 154"/>
                <a:gd name="T22" fmla="*/ 67 w 128"/>
                <a:gd name="T23" fmla="*/ 11 h 154"/>
                <a:gd name="T24" fmla="*/ 98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7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7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6" y="11"/>
                    <a:pt x="67" y="11"/>
                  </a:cubicBezTo>
                  <a:cubicBezTo>
                    <a:pt x="94" y="11"/>
                    <a:pt x="98" y="39"/>
                    <a:pt x="98" y="50"/>
                  </a:cubicBezTo>
                  <a:cubicBezTo>
                    <a:pt x="98" y="56"/>
                    <a:pt x="96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gray">
            <a:xfrm>
              <a:off x="3451" y="1823"/>
              <a:ext cx="319" cy="508"/>
            </a:xfrm>
            <a:custGeom>
              <a:avLst/>
              <a:gdLst>
                <a:gd name="T0" fmla="*/ 3 w 135"/>
                <a:gd name="T1" fmla="*/ 197 h 215"/>
                <a:gd name="T2" fmla="*/ 61 w 135"/>
                <a:gd name="T3" fmla="*/ 215 h 215"/>
                <a:gd name="T4" fmla="*/ 135 w 135"/>
                <a:gd name="T5" fmla="*/ 155 h 215"/>
                <a:gd name="T6" fmla="*/ 76 w 135"/>
                <a:gd name="T7" fmla="*/ 90 h 215"/>
                <a:gd name="T8" fmla="*/ 67 w 135"/>
                <a:gd name="T9" fmla="*/ 86 h 215"/>
                <a:gd name="T10" fmla="*/ 30 w 135"/>
                <a:gd name="T11" fmla="*/ 48 h 215"/>
                <a:gd name="T12" fmla="*/ 68 w 135"/>
                <a:gd name="T13" fmla="*/ 11 h 215"/>
                <a:gd name="T14" fmla="*/ 113 w 135"/>
                <a:gd name="T15" fmla="*/ 55 h 215"/>
                <a:gd name="T16" fmla="*/ 122 w 135"/>
                <a:gd name="T17" fmla="*/ 55 h 215"/>
                <a:gd name="T18" fmla="*/ 122 w 135"/>
                <a:gd name="T19" fmla="*/ 13 h 215"/>
                <a:gd name="T20" fmla="*/ 72 w 135"/>
                <a:gd name="T21" fmla="*/ 0 h 215"/>
                <a:gd name="T22" fmla="*/ 3 w 135"/>
                <a:gd name="T23" fmla="*/ 58 h 215"/>
                <a:gd name="T24" fmla="*/ 59 w 135"/>
                <a:gd name="T25" fmla="*/ 116 h 215"/>
                <a:gd name="T26" fmla="*/ 65 w 135"/>
                <a:gd name="T27" fmla="*/ 118 h 215"/>
                <a:gd name="T28" fmla="*/ 106 w 135"/>
                <a:gd name="T29" fmla="*/ 164 h 215"/>
                <a:gd name="T30" fmla="*/ 63 w 135"/>
                <a:gd name="T31" fmla="*/ 205 h 215"/>
                <a:gd name="T32" fmla="*/ 9 w 135"/>
                <a:gd name="T33" fmla="*/ 150 h 215"/>
                <a:gd name="T34" fmla="*/ 0 w 135"/>
                <a:gd name="T35" fmla="*/ 150 h 215"/>
                <a:gd name="T36" fmla="*/ 3 w 135"/>
                <a:gd name="T37" fmla="*/ 19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15">
                  <a:moveTo>
                    <a:pt x="3" y="197"/>
                  </a:moveTo>
                  <a:cubicBezTo>
                    <a:pt x="16" y="210"/>
                    <a:pt x="41" y="215"/>
                    <a:pt x="61" y="215"/>
                  </a:cubicBezTo>
                  <a:cubicBezTo>
                    <a:pt x="114" y="215"/>
                    <a:pt x="135" y="185"/>
                    <a:pt x="135" y="155"/>
                  </a:cubicBezTo>
                  <a:cubicBezTo>
                    <a:pt x="135" y="120"/>
                    <a:pt x="111" y="103"/>
                    <a:pt x="76" y="90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47" y="79"/>
                    <a:pt x="30" y="66"/>
                    <a:pt x="30" y="48"/>
                  </a:cubicBezTo>
                  <a:cubicBezTo>
                    <a:pt x="30" y="27"/>
                    <a:pt x="43" y="11"/>
                    <a:pt x="68" y="11"/>
                  </a:cubicBezTo>
                  <a:cubicBezTo>
                    <a:pt x="94" y="11"/>
                    <a:pt x="108" y="25"/>
                    <a:pt x="113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2" y="5"/>
                    <a:pt x="92" y="0"/>
                    <a:pt x="72" y="0"/>
                  </a:cubicBezTo>
                  <a:cubicBezTo>
                    <a:pt x="35" y="0"/>
                    <a:pt x="3" y="18"/>
                    <a:pt x="3" y="58"/>
                  </a:cubicBezTo>
                  <a:cubicBezTo>
                    <a:pt x="3" y="89"/>
                    <a:pt x="28" y="105"/>
                    <a:pt x="59" y="116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78" y="123"/>
                    <a:pt x="106" y="137"/>
                    <a:pt x="106" y="164"/>
                  </a:cubicBezTo>
                  <a:cubicBezTo>
                    <a:pt x="106" y="189"/>
                    <a:pt x="90" y="205"/>
                    <a:pt x="63" y="205"/>
                  </a:cubicBezTo>
                  <a:cubicBezTo>
                    <a:pt x="35" y="205"/>
                    <a:pt x="17" y="183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lnTo>
                    <a:pt x="3" y="19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gray">
            <a:xfrm>
              <a:off x="5129" y="1973"/>
              <a:ext cx="297" cy="359"/>
            </a:xfrm>
            <a:custGeom>
              <a:avLst/>
              <a:gdLst>
                <a:gd name="T0" fmla="*/ 31 w 124"/>
                <a:gd name="T1" fmla="*/ 73 h 154"/>
                <a:gd name="T2" fmla="*/ 75 w 124"/>
                <a:gd name="T3" fmla="*/ 138 h 154"/>
                <a:gd name="T4" fmla="*/ 113 w 124"/>
                <a:gd name="T5" fmla="*/ 115 h 154"/>
                <a:gd name="T6" fmla="*/ 123 w 124"/>
                <a:gd name="T7" fmla="*/ 120 h 154"/>
                <a:gd name="T8" fmla="*/ 69 w 124"/>
                <a:gd name="T9" fmla="*/ 153 h 154"/>
                <a:gd name="T10" fmla="*/ 0 w 124"/>
                <a:gd name="T11" fmla="*/ 78 h 154"/>
                <a:gd name="T12" fmla="*/ 72 w 124"/>
                <a:gd name="T13" fmla="*/ 0 h 154"/>
                <a:gd name="T14" fmla="*/ 124 w 124"/>
                <a:gd name="T15" fmla="*/ 29 h 154"/>
                <a:gd name="T16" fmla="*/ 106 w 124"/>
                <a:gd name="T17" fmla="*/ 44 h 154"/>
                <a:gd name="T18" fmla="*/ 97 w 124"/>
                <a:gd name="T19" fmla="*/ 37 h 154"/>
                <a:gd name="T20" fmla="*/ 69 w 124"/>
                <a:gd name="T21" fmla="*/ 11 h 154"/>
                <a:gd name="T22" fmla="*/ 31 w 124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54">
                  <a:moveTo>
                    <a:pt x="31" y="73"/>
                  </a:moveTo>
                  <a:cubicBezTo>
                    <a:pt x="30" y="103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8"/>
                    <a:pt x="18" y="0"/>
                    <a:pt x="72" y="0"/>
                  </a:cubicBezTo>
                  <a:cubicBezTo>
                    <a:pt x="104" y="0"/>
                    <a:pt x="124" y="15"/>
                    <a:pt x="124" y="29"/>
                  </a:cubicBezTo>
                  <a:cubicBezTo>
                    <a:pt x="124" y="40"/>
                    <a:pt x="112" y="44"/>
                    <a:pt x="106" y="44"/>
                  </a:cubicBezTo>
                  <a:cubicBezTo>
                    <a:pt x="101" y="44"/>
                    <a:pt x="99" y="41"/>
                    <a:pt x="97" y="37"/>
                  </a:cubicBezTo>
                  <a:cubicBezTo>
                    <a:pt x="91" y="20"/>
                    <a:pt x="83" y="11"/>
                    <a:pt x="69" y="11"/>
                  </a:cubicBezTo>
                  <a:cubicBezTo>
                    <a:pt x="48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gray">
            <a:xfrm>
              <a:off x="3830" y="1973"/>
              <a:ext cx="297" cy="359"/>
            </a:xfrm>
            <a:custGeom>
              <a:avLst/>
              <a:gdLst>
                <a:gd name="T0" fmla="*/ 31 w 125"/>
                <a:gd name="T1" fmla="*/ 73 h 154"/>
                <a:gd name="T2" fmla="*/ 75 w 125"/>
                <a:gd name="T3" fmla="*/ 138 h 154"/>
                <a:gd name="T4" fmla="*/ 114 w 125"/>
                <a:gd name="T5" fmla="*/ 115 h 154"/>
                <a:gd name="T6" fmla="*/ 123 w 125"/>
                <a:gd name="T7" fmla="*/ 120 h 154"/>
                <a:gd name="T8" fmla="*/ 69 w 125"/>
                <a:gd name="T9" fmla="*/ 153 h 154"/>
                <a:gd name="T10" fmla="*/ 0 w 125"/>
                <a:gd name="T11" fmla="*/ 78 h 154"/>
                <a:gd name="T12" fmla="*/ 73 w 125"/>
                <a:gd name="T13" fmla="*/ 0 h 154"/>
                <a:gd name="T14" fmla="*/ 125 w 125"/>
                <a:gd name="T15" fmla="*/ 29 h 154"/>
                <a:gd name="T16" fmla="*/ 107 w 125"/>
                <a:gd name="T17" fmla="*/ 44 h 154"/>
                <a:gd name="T18" fmla="*/ 98 w 125"/>
                <a:gd name="T19" fmla="*/ 37 h 154"/>
                <a:gd name="T20" fmla="*/ 69 w 125"/>
                <a:gd name="T21" fmla="*/ 11 h 154"/>
                <a:gd name="T22" fmla="*/ 31 w 125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154">
                  <a:moveTo>
                    <a:pt x="31" y="73"/>
                  </a:moveTo>
                  <a:cubicBezTo>
                    <a:pt x="31" y="103"/>
                    <a:pt x="39" y="138"/>
                    <a:pt x="75" y="138"/>
                  </a:cubicBezTo>
                  <a:cubicBezTo>
                    <a:pt x="94" y="138"/>
                    <a:pt x="106" y="128"/>
                    <a:pt x="114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8" y="153"/>
                    <a:pt x="69" y="153"/>
                  </a:cubicBezTo>
                  <a:cubicBezTo>
                    <a:pt x="21" y="154"/>
                    <a:pt x="0" y="125"/>
                    <a:pt x="0" y="78"/>
                  </a:cubicBezTo>
                  <a:cubicBezTo>
                    <a:pt x="0" y="38"/>
                    <a:pt x="19" y="0"/>
                    <a:pt x="73" y="0"/>
                  </a:cubicBezTo>
                  <a:cubicBezTo>
                    <a:pt x="105" y="0"/>
                    <a:pt x="125" y="15"/>
                    <a:pt x="125" y="29"/>
                  </a:cubicBezTo>
                  <a:cubicBezTo>
                    <a:pt x="125" y="40"/>
                    <a:pt x="113" y="44"/>
                    <a:pt x="107" y="44"/>
                  </a:cubicBezTo>
                  <a:cubicBezTo>
                    <a:pt x="101" y="44"/>
                    <a:pt x="100" y="41"/>
                    <a:pt x="98" y="37"/>
                  </a:cubicBezTo>
                  <a:cubicBezTo>
                    <a:pt x="92" y="20"/>
                    <a:pt x="83" y="11"/>
                    <a:pt x="69" y="11"/>
                  </a:cubicBezTo>
                  <a:cubicBezTo>
                    <a:pt x="49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gray">
            <a:xfrm>
              <a:off x="4706" y="1973"/>
              <a:ext cx="349" cy="351"/>
            </a:xfrm>
            <a:custGeom>
              <a:avLst/>
              <a:gdLst>
                <a:gd name="T0" fmla="*/ 21 w 146"/>
                <a:gd name="T1" fmla="*/ 30 h 149"/>
                <a:gd name="T2" fmla="*/ 20 w 146"/>
                <a:gd name="T3" fmla="*/ 149 h 149"/>
                <a:gd name="T4" fmla="*/ 48 w 146"/>
                <a:gd name="T5" fmla="*/ 149 h 149"/>
                <a:gd name="T6" fmla="*/ 49 w 146"/>
                <a:gd name="T7" fmla="*/ 54 h 149"/>
                <a:gd name="T8" fmla="*/ 52 w 146"/>
                <a:gd name="T9" fmla="*/ 38 h 149"/>
                <a:gd name="T10" fmla="*/ 87 w 146"/>
                <a:gd name="T11" fmla="*/ 16 h 149"/>
                <a:gd name="T12" fmla="*/ 118 w 146"/>
                <a:gd name="T13" fmla="*/ 53 h 149"/>
                <a:gd name="T14" fmla="*/ 119 w 146"/>
                <a:gd name="T15" fmla="*/ 149 h 149"/>
                <a:gd name="T16" fmla="*/ 146 w 146"/>
                <a:gd name="T17" fmla="*/ 149 h 149"/>
                <a:gd name="T18" fmla="*/ 146 w 146"/>
                <a:gd name="T19" fmla="*/ 47 h 149"/>
                <a:gd name="T20" fmla="*/ 103 w 146"/>
                <a:gd name="T21" fmla="*/ 0 h 149"/>
                <a:gd name="T22" fmla="*/ 48 w 146"/>
                <a:gd name="T23" fmla="*/ 23 h 149"/>
                <a:gd name="T24" fmla="*/ 44 w 146"/>
                <a:gd name="T25" fmla="*/ 0 h 149"/>
                <a:gd name="T26" fmla="*/ 0 w 146"/>
                <a:gd name="T27" fmla="*/ 8 h 149"/>
                <a:gd name="T28" fmla="*/ 0 w 146"/>
                <a:gd name="T29" fmla="*/ 15 h 149"/>
                <a:gd name="T30" fmla="*/ 11 w 146"/>
                <a:gd name="T31" fmla="*/ 16 h 149"/>
                <a:gd name="T32" fmla="*/ 21 w 146"/>
                <a:gd name="T33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9">
                  <a:moveTo>
                    <a:pt x="21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7"/>
                    <a:pt x="49" y="42"/>
                    <a:pt x="52" y="38"/>
                  </a:cubicBezTo>
                  <a:cubicBezTo>
                    <a:pt x="58" y="26"/>
                    <a:pt x="71" y="16"/>
                    <a:pt x="87" y="16"/>
                  </a:cubicBezTo>
                  <a:cubicBezTo>
                    <a:pt x="107" y="16"/>
                    <a:pt x="118" y="28"/>
                    <a:pt x="118" y="53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17"/>
                    <a:pt x="130" y="0"/>
                    <a:pt x="103" y="0"/>
                  </a:cubicBezTo>
                  <a:cubicBezTo>
                    <a:pt x="81" y="0"/>
                    <a:pt x="67" y="11"/>
                    <a:pt x="48" y="2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6" name="Oval 21"/>
            <p:cNvSpPr>
              <a:spLocks noChangeArrowheads="1"/>
            </p:cNvSpPr>
            <p:nvPr userDrawn="1"/>
          </p:nvSpPr>
          <p:spPr bwMode="gray">
            <a:xfrm>
              <a:off x="4194" y="1823"/>
              <a:ext cx="89" cy="82"/>
            </a:xfrm>
            <a:prstGeom prst="ellipse">
              <a:avLst/>
            </a:pr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gray">
            <a:xfrm>
              <a:off x="4157" y="1973"/>
              <a:ext cx="119" cy="351"/>
            </a:xfrm>
            <a:custGeom>
              <a:avLst/>
              <a:gdLst>
                <a:gd name="T0" fmla="*/ 20 w 48"/>
                <a:gd name="T1" fmla="*/ 30 h 149"/>
                <a:gd name="T2" fmla="*/ 20 w 48"/>
                <a:gd name="T3" fmla="*/ 149 h 149"/>
                <a:gd name="T4" fmla="*/ 48 w 48"/>
                <a:gd name="T5" fmla="*/ 149 h 149"/>
                <a:gd name="T6" fmla="*/ 48 w 48"/>
                <a:gd name="T7" fmla="*/ 2 h 149"/>
                <a:gd name="T8" fmla="*/ 46 w 48"/>
                <a:gd name="T9" fmla="*/ 0 h 149"/>
                <a:gd name="T10" fmla="*/ 0 w 48"/>
                <a:gd name="T11" fmla="*/ 8 h 149"/>
                <a:gd name="T12" fmla="*/ 0 w 48"/>
                <a:gd name="T13" fmla="*/ 15 h 149"/>
                <a:gd name="T14" fmla="*/ 11 w 48"/>
                <a:gd name="T15" fmla="*/ 17 h 149"/>
                <a:gd name="T16" fmla="*/ 20 w 48"/>
                <a:gd name="T17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49">
                  <a:moveTo>
                    <a:pt x="20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9" y="18"/>
                    <a:pt x="20" y="19"/>
                    <a:pt x="20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934931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628775"/>
            <a:ext cx="4027488" cy="4535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28775"/>
            <a:ext cx="4029075" cy="4535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66725" y="6423025"/>
            <a:ext cx="6391275" cy="4349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Bayer CS ST Stewardship Objectives &amp; Activities . 4.20.12</a:t>
            </a:r>
          </a:p>
        </p:txBody>
      </p:sp>
    </p:spTree>
    <p:extLst>
      <p:ext uri="{BB962C8B-B14F-4D97-AF65-F5344CB8AC3E}">
        <p14:creationId xmlns:p14="http://schemas.microsoft.com/office/powerpoint/2010/main" val="4006720799"/>
      </p:ext>
    </p:extLst>
  </p:cSld>
  <p:clrMapOvr>
    <a:masterClrMapping/>
  </p:clrMapOvr>
  <p:transition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424613"/>
            <a:ext cx="792396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</a:rPr>
              <a:t>Page </a:t>
            </a:r>
            <a:fld id="{87F334AE-4EAC-4C2D-A638-92A76F09FCC4}" type="slidenum">
              <a:rPr lang="en-US" smtClean="0">
                <a:solidFill>
                  <a:srgbClr val="676767"/>
                </a:solidFill>
              </a:rPr>
              <a:pPr/>
              <a:t>‹#›</a:t>
            </a:fld>
            <a:endParaRPr lang="en-US" dirty="0">
              <a:solidFill>
                <a:srgbClr val="676767"/>
              </a:solidFill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 bwMode="gray">
          <a:xfrm>
            <a:off x="1153551" y="6424613"/>
            <a:ext cx="5718983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</a:rPr>
              <a:t>Bee Health Update to Sandra Peterson </a:t>
            </a:r>
            <a:r>
              <a:rPr lang="en-US" dirty="0" smtClean="0">
                <a:solidFill>
                  <a:srgbClr val="676767"/>
                </a:solidFill>
                <a:sym typeface="Wingdings"/>
              </a:rPr>
              <a:t> May 17, 2012</a:t>
            </a:r>
            <a:endParaRPr lang="en-US" dirty="0">
              <a:solidFill>
                <a:srgbClr val="676767"/>
              </a:solidFill>
            </a:endParaRPr>
          </a:p>
        </p:txBody>
      </p:sp>
      <p:grpSp>
        <p:nvGrpSpPr>
          <p:cNvPr id="8" name="Group 5"/>
          <p:cNvGrpSpPr>
            <a:grpSpLocks noChangeAspect="1"/>
          </p:cNvGrpSpPr>
          <p:nvPr userDrawn="1"/>
        </p:nvGrpSpPr>
        <p:grpSpPr bwMode="auto">
          <a:xfrm>
            <a:off x="7432675" y="6570663"/>
            <a:ext cx="1241425" cy="142875"/>
            <a:chOff x="-22" y="1823"/>
            <a:chExt cx="5804" cy="673"/>
          </a:xfrm>
        </p:grpSpPr>
        <p:sp>
          <p:nvSpPr>
            <p:cNvPr id="9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-22" y="1823"/>
              <a:ext cx="5804" cy="6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-22" y="1838"/>
              <a:ext cx="393" cy="486"/>
            </a:xfrm>
            <a:custGeom>
              <a:avLst/>
              <a:gdLst>
                <a:gd name="T0" fmla="*/ 93 w 167"/>
                <a:gd name="T1" fmla="*/ 206 h 206"/>
                <a:gd name="T2" fmla="*/ 167 w 167"/>
                <a:gd name="T3" fmla="*/ 149 h 206"/>
                <a:gd name="T4" fmla="*/ 113 w 167"/>
                <a:gd name="T5" fmla="*/ 94 h 206"/>
                <a:gd name="T6" fmla="*/ 113 w 167"/>
                <a:gd name="T7" fmla="*/ 93 h 206"/>
                <a:gd name="T8" fmla="*/ 158 w 167"/>
                <a:gd name="T9" fmla="*/ 48 h 206"/>
                <a:gd name="T10" fmla="*/ 139 w 167"/>
                <a:gd name="T11" fmla="*/ 11 h 206"/>
                <a:gd name="T12" fmla="*/ 86 w 167"/>
                <a:gd name="T13" fmla="*/ 0 h 206"/>
                <a:gd name="T14" fmla="*/ 0 w 167"/>
                <a:gd name="T15" fmla="*/ 0 h 206"/>
                <a:gd name="T16" fmla="*/ 0 w 167"/>
                <a:gd name="T17" fmla="*/ 9 h 206"/>
                <a:gd name="T18" fmla="*/ 27 w 167"/>
                <a:gd name="T19" fmla="*/ 28 h 206"/>
                <a:gd name="T20" fmla="*/ 27 w 167"/>
                <a:gd name="T21" fmla="*/ 179 h 206"/>
                <a:gd name="T22" fmla="*/ 0 w 167"/>
                <a:gd name="T23" fmla="*/ 198 h 206"/>
                <a:gd name="T24" fmla="*/ 0 w 167"/>
                <a:gd name="T25" fmla="*/ 206 h 206"/>
                <a:gd name="T26" fmla="*/ 93 w 167"/>
                <a:gd name="T27" fmla="*/ 206 h 206"/>
                <a:gd name="T28" fmla="*/ 57 w 167"/>
                <a:gd name="T29" fmla="*/ 101 h 206"/>
                <a:gd name="T30" fmla="*/ 78 w 167"/>
                <a:gd name="T31" fmla="*/ 101 h 206"/>
                <a:gd name="T32" fmla="*/ 135 w 167"/>
                <a:gd name="T33" fmla="*/ 151 h 206"/>
                <a:gd name="T34" fmla="*/ 85 w 167"/>
                <a:gd name="T35" fmla="*/ 196 h 206"/>
                <a:gd name="T36" fmla="*/ 57 w 167"/>
                <a:gd name="T37" fmla="*/ 173 h 206"/>
                <a:gd name="T38" fmla="*/ 57 w 167"/>
                <a:gd name="T39" fmla="*/ 101 h 206"/>
                <a:gd name="T40" fmla="*/ 57 w 167"/>
                <a:gd name="T41" fmla="*/ 26 h 206"/>
                <a:gd name="T42" fmla="*/ 81 w 167"/>
                <a:gd name="T43" fmla="*/ 11 h 206"/>
                <a:gd name="T44" fmla="*/ 126 w 167"/>
                <a:gd name="T45" fmla="*/ 49 h 206"/>
                <a:gd name="T46" fmla="*/ 76 w 167"/>
                <a:gd name="T47" fmla="*/ 90 h 206"/>
                <a:gd name="T48" fmla="*/ 57 w 167"/>
                <a:gd name="T49" fmla="*/ 90 h 206"/>
                <a:gd name="T50" fmla="*/ 57 w 167"/>
                <a:gd name="T51" fmla="*/ 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6">
                  <a:moveTo>
                    <a:pt x="93" y="206"/>
                  </a:moveTo>
                  <a:cubicBezTo>
                    <a:pt x="138" y="206"/>
                    <a:pt x="167" y="190"/>
                    <a:pt x="167" y="149"/>
                  </a:cubicBezTo>
                  <a:cubicBezTo>
                    <a:pt x="167" y="113"/>
                    <a:pt x="142" y="98"/>
                    <a:pt x="113" y="9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41" y="88"/>
                    <a:pt x="158" y="71"/>
                    <a:pt x="158" y="48"/>
                  </a:cubicBezTo>
                  <a:cubicBezTo>
                    <a:pt x="158" y="31"/>
                    <a:pt x="151" y="19"/>
                    <a:pt x="139" y="11"/>
                  </a:cubicBezTo>
                  <a:cubicBezTo>
                    <a:pt x="127" y="3"/>
                    <a:pt x="110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6" y="11"/>
                    <a:pt x="27" y="11"/>
                    <a:pt x="27" y="28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7" y="195"/>
                    <a:pt x="26" y="196"/>
                    <a:pt x="0" y="198"/>
                  </a:cubicBezTo>
                  <a:cubicBezTo>
                    <a:pt x="0" y="206"/>
                    <a:pt x="0" y="206"/>
                    <a:pt x="0" y="206"/>
                  </a:cubicBezTo>
                  <a:lnTo>
                    <a:pt x="93" y="206"/>
                  </a:lnTo>
                  <a:close/>
                  <a:moveTo>
                    <a:pt x="57" y="101"/>
                  </a:moveTo>
                  <a:cubicBezTo>
                    <a:pt x="78" y="101"/>
                    <a:pt x="78" y="101"/>
                    <a:pt x="78" y="101"/>
                  </a:cubicBezTo>
                  <a:cubicBezTo>
                    <a:pt x="115" y="101"/>
                    <a:pt x="135" y="119"/>
                    <a:pt x="135" y="151"/>
                  </a:cubicBezTo>
                  <a:cubicBezTo>
                    <a:pt x="135" y="186"/>
                    <a:pt x="111" y="196"/>
                    <a:pt x="85" y="196"/>
                  </a:cubicBezTo>
                  <a:cubicBezTo>
                    <a:pt x="61" y="196"/>
                    <a:pt x="57" y="192"/>
                    <a:pt x="57" y="173"/>
                  </a:cubicBezTo>
                  <a:lnTo>
                    <a:pt x="57" y="101"/>
                  </a:lnTo>
                  <a:close/>
                  <a:moveTo>
                    <a:pt x="57" y="26"/>
                  </a:moveTo>
                  <a:cubicBezTo>
                    <a:pt x="57" y="13"/>
                    <a:pt x="57" y="11"/>
                    <a:pt x="81" y="11"/>
                  </a:cubicBezTo>
                  <a:cubicBezTo>
                    <a:pt x="102" y="10"/>
                    <a:pt x="126" y="19"/>
                    <a:pt x="126" y="49"/>
                  </a:cubicBezTo>
                  <a:cubicBezTo>
                    <a:pt x="126" y="79"/>
                    <a:pt x="107" y="90"/>
                    <a:pt x="76" y="90"/>
                  </a:cubicBezTo>
                  <a:cubicBezTo>
                    <a:pt x="57" y="90"/>
                    <a:pt x="57" y="90"/>
                    <a:pt x="57" y="90"/>
                  </a:cubicBezTo>
                  <a:lnTo>
                    <a:pt x="57" y="2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gray">
            <a:xfrm>
              <a:off x="431" y="1973"/>
              <a:ext cx="319" cy="359"/>
            </a:xfrm>
            <a:custGeom>
              <a:avLst/>
              <a:gdLst>
                <a:gd name="T0" fmla="*/ 87 w 135"/>
                <a:gd name="T1" fmla="*/ 107 h 153"/>
                <a:gd name="T2" fmla="*/ 57 w 135"/>
                <a:gd name="T3" fmla="*/ 137 h 153"/>
                <a:gd name="T4" fmla="*/ 30 w 135"/>
                <a:gd name="T5" fmla="*/ 107 h 153"/>
                <a:gd name="T6" fmla="*/ 53 w 135"/>
                <a:gd name="T7" fmla="*/ 79 h 153"/>
                <a:gd name="T8" fmla="*/ 87 w 135"/>
                <a:gd name="T9" fmla="*/ 65 h 153"/>
                <a:gd name="T10" fmla="*/ 87 w 135"/>
                <a:gd name="T11" fmla="*/ 107 h 153"/>
                <a:gd name="T12" fmla="*/ 114 w 135"/>
                <a:gd name="T13" fmla="*/ 39 h 153"/>
                <a:gd name="T14" fmla="*/ 65 w 135"/>
                <a:gd name="T15" fmla="*/ 0 h 153"/>
                <a:gd name="T16" fmla="*/ 5 w 135"/>
                <a:gd name="T17" fmla="*/ 34 h 153"/>
                <a:gd name="T18" fmla="*/ 22 w 135"/>
                <a:gd name="T19" fmla="*/ 48 h 153"/>
                <a:gd name="T20" fmla="*/ 31 w 135"/>
                <a:gd name="T21" fmla="*/ 39 h 153"/>
                <a:gd name="T22" fmla="*/ 62 w 135"/>
                <a:gd name="T23" fmla="*/ 10 h 153"/>
                <a:gd name="T24" fmla="*/ 87 w 135"/>
                <a:gd name="T25" fmla="*/ 40 h 153"/>
                <a:gd name="T26" fmla="*/ 87 w 135"/>
                <a:gd name="T27" fmla="*/ 53 h 153"/>
                <a:gd name="T28" fmla="*/ 27 w 135"/>
                <a:gd name="T29" fmla="*/ 75 h 153"/>
                <a:gd name="T30" fmla="*/ 0 w 135"/>
                <a:gd name="T31" fmla="*/ 111 h 153"/>
                <a:gd name="T32" fmla="*/ 43 w 135"/>
                <a:gd name="T33" fmla="*/ 153 h 153"/>
                <a:gd name="T34" fmla="*/ 87 w 135"/>
                <a:gd name="T35" fmla="*/ 135 h 153"/>
                <a:gd name="T36" fmla="*/ 90 w 135"/>
                <a:gd name="T37" fmla="*/ 153 h 153"/>
                <a:gd name="T38" fmla="*/ 135 w 135"/>
                <a:gd name="T39" fmla="*/ 146 h 153"/>
                <a:gd name="T40" fmla="*/ 135 w 135"/>
                <a:gd name="T41" fmla="*/ 138 h 153"/>
                <a:gd name="T42" fmla="*/ 123 w 135"/>
                <a:gd name="T43" fmla="*/ 137 h 153"/>
                <a:gd name="T44" fmla="*/ 114 w 135"/>
                <a:gd name="T45" fmla="*/ 121 h 153"/>
                <a:gd name="T46" fmla="*/ 114 w 135"/>
                <a:gd name="T47" fmla="*/ 3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53">
                  <a:moveTo>
                    <a:pt x="87" y="107"/>
                  </a:moveTo>
                  <a:cubicBezTo>
                    <a:pt x="87" y="131"/>
                    <a:pt x="69" y="137"/>
                    <a:pt x="57" y="137"/>
                  </a:cubicBezTo>
                  <a:cubicBezTo>
                    <a:pt x="39" y="137"/>
                    <a:pt x="30" y="124"/>
                    <a:pt x="30" y="107"/>
                  </a:cubicBezTo>
                  <a:cubicBezTo>
                    <a:pt x="30" y="93"/>
                    <a:pt x="36" y="85"/>
                    <a:pt x="53" y="79"/>
                  </a:cubicBezTo>
                  <a:cubicBezTo>
                    <a:pt x="65" y="75"/>
                    <a:pt x="81" y="69"/>
                    <a:pt x="87" y="65"/>
                  </a:cubicBezTo>
                  <a:lnTo>
                    <a:pt x="87" y="107"/>
                  </a:lnTo>
                  <a:close/>
                  <a:moveTo>
                    <a:pt x="114" y="39"/>
                  </a:moveTo>
                  <a:cubicBezTo>
                    <a:pt x="114" y="22"/>
                    <a:pt x="110" y="0"/>
                    <a:pt x="65" y="0"/>
                  </a:cubicBezTo>
                  <a:cubicBezTo>
                    <a:pt x="32" y="0"/>
                    <a:pt x="5" y="17"/>
                    <a:pt x="5" y="34"/>
                  </a:cubicBezTo>
                  <a:cubicBezTo>
                    <a:pt x="5" y="43"/>
                    <a:pt x="16" y="48"/>
                    <a:pt x="22" y="48"/>
                  </a:cubicBezTo>
                  <a:cubicBezTo>
                    <a:pt x="28" y="48"/>
                    <a:pt x="30" y="45"/>
                    <a:pt x="31" y="39"/>
                  </a:cubicBezTo>
                  <a:cubicBezTo>
                    <a:pt x="38" y="17"/>
                    <a:pt x="50" y="10"/>
                    <a:pt x="62" y="10"/>
                  </a:cubicBezTo>
                  <a:cubicBezTo>
                    <a:pt x="74" y="10"/>
                    <a:pt x="87" y="16"/>
                    <a:pt x="87" y="40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0" y="60"/>
                    <a:pt x="51" y="68"/>
                    <a:pt x="27" y="75"/>
                  </a:cubicBezTo>
                  <a:cubicBezTo>
                    <a:pt x="6" y="82"/>
                    <a:pt x="0" y="97"/>
                    <a:pt x="0" y="111"/>
                  </a:cubicBezTo>
                  <a:cubicBezTo>
                    <a:pt x="0" y="133"/>
                    <a:pt x="15" y="153"/>
                    <a:pt x="43" y="153"/>
                  </a:cubicBezTo>
                  <a:cubicBezTo>
                    <a:pt x="61" y="152"/>
                    <a:pt x="77" y="141"/>
                    <a:pt x="87" y="135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15" y="136"/>
                    <a:pt x="114" y="133"/>
                    <a:pt x="114" y="121"/>
                  </a:cubicBezTo>
                  <a:lnTo>
                    <a:pt x="114" y="3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>
              <a:off x="742" y="1980"/>
              <a:ext cx="379" cy="516"/>
            </a:xfrm>
            <a:custGeom>
              <a:avLst/>
              <a:gdLst>
                <a:gd name="T0" fmla="*/ 0 w 159"/>
                <a:gd name="T1" fmla="*/ 0 h 219"/>
                <a:gd name="T2" fmla="*/ 0 w 159"/>
                <a:gd name="T3" fmla="*/ 9 h 219"/>
                <a:gd name="T4" fmla="*/ 22 w 159"/>
                <a:gd name="T5" fmla="*/ 25 h 219"/>
                <a:gd name="T6" fmla="*/ 69 w 159"/>
                <a:gd name="T7" fmla="*/ 144 h 219"/>
                <a:gd name="T8" fmla="*/ 72 w 159"/>
                <a:gd name="T9" fmla="*/ 159 h 219"/>
                <a:gd name="T10" fmla="*/ 64 w 159"/>
                <a:gd name="T11" fmla="*/ 184 h 219"/>
                <a:gd name="T12" fmla="*/ 51 w 159"/>
                <a:gd name="T13" fmla="*/ 197 h 219"/>
                <a:gd name="T14" fmla="*/ 40 w 159"/>
                <a:gd name="T15" fmla="*/ 191 h 219"/>
                <a:gd name="T16" fmla="*/ 31 w 159"/>
                <a:gd name="T17" fmla="*/ 186 h 219"/>
                <a:gd name="T18" fmla="*/ 18 w 159"/>
                <a:gd name="T19" fmla="*/ 203 h 219"/>
                <a:gd name="T20" fmla="*/ 39 w 159"/>
                <a:gd name="T21" fmla="*/ 219 h 219"/>
                <a:gd name="T22" fmla="*/ 81 w 159"/>
                <a:gd name="T23" fmla="*/ 171 h 219"/>
                <a:gd name="T24" fmla="*/ 137 w 159"/>
                <a:gd name="T25" fmla="*/ 24 h 219"/>
                <a:gd name="T26" fmla="*/ 159 w 159"/>
                <a:gd name="T27" fmla="*/ 9 h 219"/>
                <a:gd name="T28" fmla="*/ 159 w 159"/>
                <a:gd name="T29" fmla="*/ 0 h 219"/>
                <a:gd name="T30" fmla="*/ 101 w 159"/>
                <a:gd name="T31" fmla="*/ 0 h 219"/>
                <a:gd name="T32" fmla="*/ 101 w 159"/>
                <a:gd name="T33" fmla="*/ 9 h 219"/>
                <a:gd name="T34" fmla="*/ 117 w 159"/>
                <a:gd name="T35" fmla="*/ 11 h 219"/>
                <a:gd name="T36" fmla="*/ 121 w 159"/>
                <a:gd name="T37" fmla="*/ 21 h 219"/>
                <a:gd name="T38" fmla="*/ 88 w 159"/>
                <a:gd name="T39" fmla="*/ 119 h 219"/>
                <a:gd name="T40" fmla="*/ 87 w 159"/>
                <a:gd name="T41" fmla="*/ 119 h 219"/>
                <a:gd name="T42" fmla="*/ 51 w 159"/>
                <a:gd name="T43" fmla="*/ 19 h 219"/>
                <a:gd name="T44" fmla="*/ 55 w 159"/>
                <a:gd name="T45" fmla="*/ 10 h 219"/>
                <a:gd name="T46" fmla="*/ 68 w 159"/>
                <a:gd name="T47" fmla="*/ 9 h 219"/>
                <a:gd name="T48" fmla="*/ 68 w 159"/>
                <a:gd name="T49" fmla="*/ 0 h 219"/>
                <a:gd name="T50" fmla="*/ 0 w 159"/>
                <a:gd name="T5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" h="21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10"/>
                    <a:pt x="17" y="11"/>
                    <a:pt x="22" y="25"/>
                  </a:cubicBezTo>
                  <a:cubicBezTo>
                    <a:pt x="37" y="60"/>
                    <a:pt x="62" y="124"/>
                    <a:pt x="69" y="144"/>
                  </a:cubicBezTo>
                  <a:cubicBezTo>
                    <a:pt x="71" y="149"/>
                    <a:pt x="72" y="154"/>
                    <a:pt x="72" y="159"/>
                  </a:cubicBezTo>
                  <a:cubicBezTo>
                    <a:pt x="72" y="166"/>
                    <a:pt x="69" y="175"/>
                    <a:pt x="64" y="184"/>
                  </a:cubicBezTo>
                  <a:cubicBezTo>
                    <a:pt x="60" y="194"/>
                    <a:pt x="55" y="197"/>
                    <a:pt x="51" y="197"/>
                  </a:cubicBezTo>
                  <a:cubicBezTo>
                    <a:pt x="48" y="197"/>
                    <a:pt x="46" y="196"/>
                    <a:pt x="40" y="191"/>
                  </a:cubicBezTo>
                  <a:cubicBezTo>
                    <a:pt x="37" y="188"/>
                    <a:pt x="35" y="186"/>
                    <a:pt x="31" y="186"/>
                  </a:cubicBezTo>
                  <a:cubicBezTo>
                    <a:pt x="26" y="186"/>
                    <a:pt x="18" y="194"/>
                    <a:pt x="18" y="203"/>
                  </a:cubicBezTo>
                  <a:cubicBezTo>
                    <a:pt x="18" y="210"/>
                    <a:pt x="27" y="219"/>
                    <a:pt x="39" y="219"/>
                  </a:cubicBezTo>
                  <a:cubicBezTo>
                    <a:pt x="51" y="219"/>
                    <a:pt x="66" y="215"/>
                    <a:pt x="81" y="171"/>
                  </a:cubicBezTo>
                  <a:cubicBezTo>
                    <a:pt x="100" y="118"/>
                    <a:pt x="127" y="45"/>
                    <a:pt x="137" y="24"/>
                  </a:cubicBezTo>
                  <a:cubicBezTo>
                    <a:pt x="142" y="12"/>
                    <a:pt x="144" y="10"/>
                    <a:pt x="159" y="9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22" y="11"/>
                    <a:pt x="123" y="15"/>
                    <a:pt x="121" y="21"/>
                  </a:cubicBezTo>
                  <a:cubicBezTo>
                    <a:pt x="117" y="39"/>
                    <a:pt x="101" y="84"/>
                    <a:pt x="88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74" y="83"/>
                    <a:pt x="62" y="51"/>
                    <a:pt x="51" y="19"/>
                  </a:cubicBezTo>
                  <a:cubicBezTo>
                    <a:pt x="49" y="14"/>
                    <a:pt x="48" y="11"/>
                    <a:pt x="55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gray">
            <a:xfrm>
              <a:off x="1121" y="1973"/>
              <a:ext cx="304" cy="359"/>
            </a:xfrm>
            <a:custGeom>
              <a:avLst/>
              <a:gdLst>
                <a:gd name="T0" fmla="*/ 129 w 129"/>
                <a:gd name="T1" fmla="*/ 60 h 153"/>
                <a:gd name="T2" fmla="*/ 69 w 129"/>
                <a:gd name="T3" fmla="*/ 0 h 153"/>
                <a:gd name="T4" fmla="*/ 0 w 129"/>
                <a:gd name="T5" fmla="*/ 78 h 153"/>
                <a:gd name="T6" fmla="*/ 69 w 129"/>
                <a:gd name="T7" fmla="*/ 153 h 153"/>
                <a:gd name="T8" fmla="*/ 124 w 129"/>
                <a:gd name="T9" fmla="*/ 120 h 153"/>
                <a:gd name="T10" fmla="*/ 114 w 129"/>
                <a:gd name="T11" fmla="*/ 115 h 153"/>
                <a:gd name="T12" fmla="*/ 75 w 129"/>
                <a:gd name="T13" fmla="*/ 138 h 153"/>
                <a:gd name="T14" fmla="*/ 31 w 129"/>
                <a:gd name="T15" fmla="*/ 71 h 153"/>
                <a:gd name="T16" fmla="*/ 117 w 129"/>
                <a:gd name="T17" fmla="*/ 71 h 153"/>
                <a:gd name="T18" fmla="*/ 129 w 129"/>
                <a:gd name="T19" fmla="*/ 60 h 153"/>
                <a:gd name="T20" fmla="*/ 98 w 129"/>
                <a:gd name="T21" fmla="*/ 50 h 153"/>
                <a:gd name="T22" fmla="*/ 88 w 129"/>
                <a:gd name="T23" fmla="*/ 60 h 153"/>
                <a:gd name="T24" fmla="*/ 32 w 129"/>
                <a:gd name="T25" fmla="*/ 60 h 153"/>
                <a:gd name="T26" fmla="*/ 67 w 129"/>
                <a:gd name="T27" fmla="*/ 10 h 153"/>
                <a:gd name="T28" fmla="*/ 98 w 129"/>
                <a:gd name="T29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53">
                  <a:moveTo>
                    <a:pt x="129" y="60"/>
                  </a:moveTo>
                  <a:cubicBezTo>
                    <a:pt x="129" y="42"/>
                    <a:pt x="124" y="0"/>
                    <a:pt x="69" y="0"/>
                  </a:cubicBezTo>
                  <a:cubicBezTo>
                    <a:pt x="22" y="0"/>
                    <a:pt x="0" y="33"/>
                    <a:pt x="0" y="78"/>
                  </a:cubicBezTo>
                  <a:cubicBezTo>
                    <a:pt x="0" y="125"/>
                    <a:pt x="21" y="153"/>
                    <a:pt x="69" y="153"/>
                  </a:cubicBezTo>
                  <a:cubicBezTo>
                    <a:pt x="98" y="152"/>
                    <a:pt x="115" y="139"/>
                    <a:pt x="124" y="12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06" y="128"/>
                    <a:pt x="95" y="138"/>
                    <a:pt x="75" y="138"/>
                  </a:cubicBezTo>
                  <a:cubicBezTo>
                    <a:pt x="38" y="138"/>
                    <a:pt x="31" y="102"/>
                    <a:pt x="31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4" y="71"/>
                    <a:pt x="129" y="70"/>
                    <a:pt x="129" y="60"/>
                  </a:cubicBezTo>
                  <a:close/>
                  <a:moveTo>
                    <a:pt x="98" y="50"/>
                  </a:moveTo>
                  <a:cubicBezTo>
                    <a:pt x="98" y="56"/>
                    <a:pt x="96" y="60"/>
                    <a:pt x="8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48"/>
                    <a:pt x="36" y="10"/>
                    <a:pt x="67" y="10"/>
                  </a:cubicBezTo>
                  <a:cubicBezTo>
                    <a:pt x="95" y="10"/>
                    <a:pt x="98" y="39"/>
                    <a:pt x="98" y="5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gray">
            <a:xfrm>
              <a:off x="1470" y="1973"/>
              <a:ext cx="252" cy="351"/>
            </a:xfrm>
            <a:custGeom>
              <a:avLst/>
              <a:gdLst>
                <a:gd name="T0" fmla="*/ 46 w 104"/>
                <a:gd name="T1" fmla="*/ 0 h 149"/>
                <a:gd name="T2" fmla="*/ 0 w 104"/>
                <a:gd name="T3" fmla="*/ 7 h 149"/>
                <a:gd name="T4" fmla="*/ 0 w 104"/>
                <a:gd name="T5" fmla="*/ 15 h 149"/>
                <a:gd name="T6" fmla="*/ 12 w 104"/>
                <a:gd name="T7" fmla="*/ 16 h 149"/>
                <a:gd name="T8" fmla="*/ 21 w 104"/>
                <a:gd name="T9" fmla="*/ 30 h 149"/>
                <a:gd name="T10" fmla="*/ 21 w 104"/>
                <a:gd name="T11" fmla="*/ 149 h 149"/>
                <a:gd name="T12" fmla="*/ 49 w 104"/>
                <a:gd name="T13" fmla="*/ 149 h 149"/>
                <a:gd name="T14" fmla="*/ 49 w 104"/>
                <a:gd name="T15" fmla="*/ 54 h 149"/>
                <a:gd name="T16" fmla="*/ 66 w 104"/>
                <a:gd name="T17" fmla="*/ 23 h 149"/>
                <a:gd name="T18" fmla="*/ 85 w 104"/>
                <a:gd name="T19" fmla="*/ 30 h 149"/>
                <a:gd name="T20" fmla="*/ 91 w 104"/>
                <a:gd name="T21" fmla="*/ 31 h 149"/>
                <a:gd name="T22" fmla="*/ 104 w 104"/>
                <a:gd name="T23" fmla="*/ 14 h 149"/>
                <a:gd name="T24" fmla="*/ 89 w 104"/>
                <a:gd name="T25" fmla="*/ 0 h 149"/>
                <a:gd name="T26" fmla="*/ 49 w 104"/>
                <a:gd name="T27" fmla="*/ 24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7"/>
                    <a:pt x="21" y="19"/>
                    <a:pt x="21" y="30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31"/>
                    <a:pt x="59" y="23"/>
                    <a:pt x="66" y="23"/>
                  </a:cubicBezTo>
                  <a:cubicBezTo>
                    <a:pt x="71" y="23"/>
                    <a:pt x="76" y="25"/>
                    <a:pt x="85" y="30"/>
                  </a:cubicBezTo>
                  <a:cubicBezTo>
                    <a:pt x="87" y="31"/>
                    <a:pt x="89" y="31"/>
                    <a:pt x="91" y="31"/>
                  </a:cubicBezTo>
                  <a:cubicBezTo>
                    <a:pt x="98" y="31"/>
                    <a:pt x="104" y="24"/>
                    <a:pt x="104" y="14"/>
                  </a:cubicBezTo>
                  <a:cubicBezTo>
                    <a:pt x="104" y="8"/>
                    <a:pt x="100" y="0"/>
                    <a:pt x="89" y="0"/>
                  </a:cubicBezTo>
                  <a:cubicBezTo>
                    <a:pt x="78" y="0"/>
                    <a:pt x="69" y="6"/>
                    <a:pt x="49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gray">
            <a:xfrm>
              <a:off x="2360" y="1973"/>
              <a:ext cx="245" cy="351"/>
            </a:xfrm>
            <a:custGeom>
              <a:avLst/>
              <a:gdLst>
                <a:gd name="T0" fmla="*/ 46 w 104"/>
                <a:gd name="T1" fmla="*/ 0 h 149"/>
                <a:gd name="T2" fmla="*/ 49 w 104"/>
                <a:gd name="T3" fmla="*/ 24 h 149"/>
                <a:gd name="T4" fmla="*/ 89 w 104"/>
                <a:gd name="T5" fmla="*/ 0 h 149"/>
                <a:gd name="T6" fmla="*/ 104 w 104"/>
                <a:gd name="T7" fmla="*/ 15 h 149"/>
                <a:gd name="T8" fmla="*/ 91 w 104"/>
                <a:gd name="T9" fmla="*/ 31 h 149"/>
                <a:gd name="T10" fmla="*/ 85 w 104"/>
                <a:gd name="T11" fmla="*/ 30 h 149"/>
                <a:gd name="T12" fmla="*/ 66 w 104"/>
                <a:gd name="T13" fmla="*/ 23 h 149"/>
                <a:gd name="T14" fmla="*/ 49 w 104"/>
                <a:gd name="T15" fmla="*/ 54 h 149"/>
                <a:gd name="T16" fmla="*/ 49 w 104"/>
                <a:gd name="T17" fmla="*/ 149 h 149"/>
                <a:gd name="T18" fmla="*/ 21 w 104"/>
                <a:gd name="T19" fmla="*/ 149 h 149"/>
                <a:gd name="T20" fmla="*/ 21 w 104"/>
                <a:gd name="T21" fmla="*/ 30 h 149"/>
                <a:gd name="T22" fmla="*/ 12 w 104"/>
                <a:gd name="T23" fmla="*/ 16 h 149"/>
                <a:gd name="T24" fmla="*/ 0 w 104"/>
                <a:gd name="T25" fmla="*/ 15 h 149"/>
                <a:gd name="T26" fmla="*/ 0 w 104"/>
                <a:gd name="T27" fmla="*/ 7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69" y="7"/>
                    <a:pt x="78" y="0"/>
                    <a:pt x="89" y="0"/>
                  </a:cubicBezTo>
                  <a:cubicBezTo>
                    <a:pt x="100" y="0"/>
                    <a:pt x="104" y="8"/>
                    <a:pt x="104" y="15"/>
                  </a:cubicBezTo>
                  <a:cubicBezTo>
                    <a:pt x="104" y="24"/>
                    <a:pt x="98" y="31"/>
                    <a:pt x="91" y="31"/>
                  </a:cubicBezTo>
                  <a:cubicBezTo>
                    <a:pt x="89" y="31"/>
                    <a:pt x="87" y="31"/>
                    <a:pt x="85" y="30"/>
                  </a:cubicBezTo>
                  <a:cubicBezTo>
                    <a:pt x="76" y="25"/>
                    <a:pt x="71" y="23"/>
                    <a:pt x="66" y="23"/>
                  </a:cubicBezTo>
                  <a:cubicBezTo>
                    <a:pt x="59" y="23"/>
                    <a:pt x="49" y="31"/>
                    <a:pt x="49" y="54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9"/>
                    <a:pt x="20" y="18"/>
                    <a:pt x="1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gray">
            <a:xfrm>
              <a:off x="1893" y="1823"/>
              <a:ext cx="423" cy="508"/>
            </a:xfrm>
            <a:custGeom>
              <a:avLst/>
              <a:gdLst>
                <a:gd name="T0" fmla="*/ 174 w 179"/>
                <a:gd name="T1" fmla="*/ 12 h 215"/>
                <a:gd name="T2" fmla="*/ 111 w 179"/>
                <a:gd name="T3" fmla="*/ 0 h 215"/>
                <a:gd name="T4" fmla="*/ 27 w 179"/>
                <a:gd name="T5" fmla="*/ 31 h 215"/>
                <a:gd name="T6" fmla="*/ 0 w 179"/>
                <a:gd name="T7" fmla="*/ 109 h 215"/>
                <a:gd name="T8" fmla="*/ 28 w 179"/>
                <a:gd name="T9" fmla="*/ 190 h 215"/>
                <a:gd name="T10" fmla="*/ 109 w 179"/>
                <a:gd name="T11" fmla="*/ 215 h 215"/>
                <a:gd name="T12" fmla="*/ 175 w 179"/>
                <a:gd name="T13" fmla="*/ 201 h 215"/>
                <a:gd name="T14" fmla="*/ 179 w 179"/>
                <a:gd name="T15" fmla="*/ 151 h 215"/>
                <a:gd name="T16" fmla="*/ 170 w 179"/>
                <a:gd name="T17" fmla="*/ 151 h 215"/>
                <a:gd name="T18" fmla="*/ 108 w 179"/>
                <a:gd name="T19" fmla="*/ 205 h 215"/>
                <a:gd name="T20" fmla="*/ 33 w 179"/>
                <a:gd name="T21" fmla="*/ 108 h 215"/>
                <a:gd name="T22" fmla="*/ 108 w 179"/>
                <a:gd name="T23" fmla="*/ 10 h 215"/>
                <a:gd name="T24" fmla="*/ 165 w 179"/>
                <a:gd name="T25" fmla="*/ 58 h 215"/>
                <a:gd name="T26" fmla="*/ 174 w 179"/>
                <a:gd name="T27" fmla="*/ 58 h 215"/>
                <a:gd name="T28" fmla="*/ 174 w 179"/>
                <a:gd name="T29" fmla="*/ 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215">
                  <a:moveTo>
                    <a:pt x="174" y="12"/>
                  </a:moveTo>
                  <a:cubicBezTo>
                    <a:pt x="161" y="5"/>
                    <a:pt x="138" y="0"/>
                    <a:pt x="111" y="0"/>
                  </a:cubicBezTo>
                  <a:cubicBezTo>
                    <a:pt x="74" y="0"/>
                    <a:pt x="45" y="11"/>
                    <a:pt x="27" y="31"/>
                  </a:cubicBezTo>
                  <a:cubicBezTo>
                    <a:pt x="10" y="50"/>
                    <a:pt x="0" y="75"/>
                    <a:pt x="0" y="109"/>
                  </a:cubicBezTo>
                  <a:cubicBezTo>
                    <a:pt x="0" y="144"/>
                    <a:pt x="10" y="172"/>
                    <a:pt x="28" y="190"/>
                  </a:cubicBezTo>
                  <a:cubicBezTo>
                    <a:pt x="47" y="208"/>
                    <a:pt x="76" y="215"/>
                    <a:pt x="109" y="215"/>
                  </a:cubicBezTo>
                  <a:cubicBezTo>
                    <a:pt x="133" y="215"/>
                    <a:pt x="161" y="209"/>
                    <a:pt x="175" y="201"/>
                  </a:cubicBezTo>
                  <a:cubicBezTo>
                    <a:pt x="179" y="151"/>
                    <a:pt x="179" y="151"/>
                    <a:pt x="179" y="151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62" y="182"/>
                    <a:pt x="147" y="205"/>
                    <a:pt x="108" y="205"/>
                  </a:cubicBezTo>
                  <a:cubicBezTo>
                    <a:pt x="46" y="205"/>
                    <a:pt x="33" y="144"/>
                    <a:pt x="33" y="108"/>
                  </a:cubicBezTo>
                  <a:cubicBezTo>
                    <a:pt x="33" y="59"/>
                    <a:pt x="53" y="10"/>
                    <a:pt x="108" y="10"/>
                  </a:cubicBezTo>
                  <a:cubicBezTo>
                    <a:pt x="139" y="10"/>
                    <a:pt x="160" y="23"/>
                    <a:pt x="165" y="58"/>
                  </a:cubicBezTo>
                  <a:cubicBezTo>
                    <a:pt x="174" y="58"/>
                    <a:pt x="174" y="58"/>
                    <a:pt x="174" y="58"/>
                  </a:cubicBezTo>
                  <a:lnTo>
                    <a:pt x="174" y="1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gray">
            <a:xfrm>
              <a:off x="2620" y="1973"/>
              <a:ext cx="334" cy="359"/>
            </a:xfrm>
            <a:custGeom>
              <a:avLst/>
              <a:gdLst>
                <a:gd name="T0" fmla="*/ 72 w 143"/>
                <a:gd name="T1" fmla="*/ 0 h 153"/>
                <a:gd name="T2" fmla="*/ 0 w 143"/>
                <a:gd name="T3" fmla="*/ 77 h 153"/>
                <a:gd name="T4" fmla="*/ 72 w 143"/>
                <a:gd name="T5" fmla="*/ 153 h 153"/>
                <a:gd name="T6" fmla="*/ 143 w 143"/>
                <a:gd name="T7" fmla="*/ 77 h 153"/>
                <a:gd name="T8" fmla="*/ 72 w 143"/>
                <a:gd name="T9" fmla="*/ 0 h 153"/>
                <a:gd name="T10" fmla="*/ 31 w 143"/>
                <a:gd name="T11" fmla="*/ 77 h 153"/>
                <a:gd name="T12" fmla="*/ 72 w 143"/>
                <a:gd name="T13" fmla="*/ 11 h 153"/>
                <a:gd name="T14" fmla="*/ 112 w 143"/>
                <a:gd name="T15" fmla="*/ 77 h 153"/>
                <a:gd name="T16" fmla="*/ 72 w 143"/>
                <a:gd name="T17" fmla="*/ 143 h 153"/>
                <a:gd name="T18" fmla="*/ 31 w 143"/>
                <a:gd name="T1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53">
                  <a:moveTo>
                    <a:pt x="72" y="0"/>
                  </a:moveTo>
                  <a:cubicBezTo>
                    <a:pt x="24" y="0"/>
                    <a:pt x="0" y="28"/>
                    <a:pt x="0" y="77"/>
                  </a:cubicBezTo>
                  <a:cubicBezTo>
                    <a:pt x="0" y="125"/>
                    <a:pt x="24" y="153"/>
                    <a:pt x="72" y="153"/>
                  </a:cubicBezTo>
                  <a:cubicBezTo>
                    <a:pt x="120" y="153"/>
                    <a:pt x="143" y="125"/>
                    <a:pt x="143" y="77"/>
                  </a:cubicBezTo>
                  <a:cubicBezTo>
                    <a:pt x="143" y="28"/>
                    <a:pt x="120" y="0"/>
                    <a:pt x="72" y="0"/>
                  </a:cubicBezTo>
                  <a:close/>
                  <a:moveTo>
                    <a:pt x="31" y="77"/>
                  </a:moveTo>
                  <a:cubicBezTo>
                    <a:pt x="31" y="36"/>
                    <a:pt x="44" y="11"/>
                    <a:pt x="72" y="11"/>
                  </a:cubicBezTo>
                  <a:cubicBezTo>
                    <a:pt x="99" y="11"/>
                    <a:pt x="112" y="36"/>
                    <a:pt x="112" y="77"/>
                  </a:cubicBezTo>
                  <a:cubicBezTo>
                    <a:pt x="112" y="118"/>
                    <a:pt x="99" y="143"/>
                    <a:pt x="72" y="143"/>
                  </a:cubicBezTo>
                  <a:cubicBezTo>
                    <a:pt x="44" y="143"/>
                    <a:pt x="31" y="118"/>
                    <a:pt x="31" y="77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gray">
            <a:xfrm>
              <a:off x="2999" y="1973"/>
              <a:ext cx="379" cy="516"/>
            </a:xfrm>
            <a:custGeom>
              <a:avLst/>
              <a:gdLst>
                <a:gd name="T0" fmla="*/ 49 w 158"/>
                <a:gd name="T1" fmla="*/ 54 h 221"/>
                <a:gd name="T2" fmla="*/ 53 w 158"/>
                <a:gd name="T3" fmla="*/ 37 h 221"/>
                <a:gd name="T4" fmla="*/ 88 w 158"/>
                <a:gd name="T5" fmla="*/ 16 h 221"/>
                <a:gd name="T6" fmla="*/ 127 w 158"/>
                <a:gd name="T7" fmla="*/ 75 h 221"/>
                <a:gd name="T8" fmla="*/ 83 w 158"/>
                <a:gd name="T9" fmla="*/ 143 h 221"/>
                <a:gd name="T10" fmla="*/ 51 w 158"/>
                <a:gd name="T11" fmla="*/ 121 h 221"/>
                <a:gd name="T12" fmla="*/ 49 w 158"/>
                <a:gd name="T13" fmla="*/ 103 h 221"/>
                <a:gd name="T14" fmla="*/ 49 w 158"/>
                <a:gd name="T15" fmla="*/ 54 h 221"/>
                <a:gd name="T16" fmla="*/ 0 w 158"/>
                <a:gd name="T17" fmla="*/ 7 h 221"/>
                <a:gd name="T18" fmla="*/ 0 w 158"/>
                <a:gd name="T19" fmla="*/ 15 h 221"/>
                <a:gd name="T20" fmla="*/ 11 w 158"/>
                <a:gd name="T21" fmla="*/ 16 h 221"/>
                <a:gd name="T22" fmla="*/ 21 w 158"/>
                <a:gd name="T23" fmla="*/ 30 h 221"/>
                <a:gd name="T24" fmla="*/ 21 w 158"/>
                <a:gd name="T25" fmla="*/ 221 h 221"/>
                <a:gd name="T26" fmla="*/ 49 w 158"/>
                <a:gd name="T27" fmla="*/ 221 h 221"/>
                <a:gd name="T28" fmla="*/ 49 w 158"/>
                <a:gd name="T29" fmla="*/ 146 h 221"/>
                <a:gd name="T30" fmla="*/ 83 w 158"/>
                <a:gd name="T31" fmla="*/ 153 h 221"/>
                <a:gd name="T32" fmla="*/ 158 w 158"/>
                <a:gd name="T33" fmla="*/ 73 h 221"/>
                <a:gd name="T34" fmla="*/ 100 w 158"/>
                <a:gd name="T35" fmla="*/ 0 h 221"/>
                <a:gd name="T36" fmla="*/ 49 w 158"/>
                <a:gd name="T37" fmla="*/ 22 h 221"/>
                <a:gd name="T38" fmla="*/ 45 w 158"/>
                <a:gd name="T39" fmla="*/ 0 h 221"/>
                <a:gd name="T40" fmla="*/ 0 w 158"/>
                <a:gd name="T41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21">
                  <a:moveTo>
                    <a:pt x="49" y="54"/>
                  </a:moveTo>
                  <a:cubicBezTo>
                    <a:pt x="49" y="47"/>
                    <a:pt x="50" y="42"/>
                    <a:pt x="53" y="37"/>
                  </a:cubicBezTo>
                  <a:cubicBezTo>
                    <a:pt x="60" y="23"/>
                    <a:pt x="72" y="16"/>
                    <a:pt x="88" y="16"/>
                  </a:cubicBezTo>
                  <a:cubicBezTo>
                    <a:pt x="100" y="16"/>
                    <a:pt x="127" y="24"/>
                    <a:pt x="127" y="75"/>
                  </a:cubicBezTo>
                  <a:cubicBezTo>
                    <a:pt x="127" y="119"/>
                    <a:pt x="113" y="143"/>
                    <a:pt x="83" y="143"/>
                  </a:cubicBezTo>
                  <a:cubicBezTo>
                    <a:pt x="68" y="143"/>
                    <a:pt x="56" y="135"/>
                    <a:pt x="51" y="121"/>
                  </a:cubicBezTo>
                  <a:cubicBezTo>
                    <a:pt x="49" y="116"/>
                    <a:pt x="49" y="110"/>
                    <a:pt x="49" y="103"/>
                  </a:cubicBezTo>
                  <a:lnTo>
                    <a:pt x="49" y="54"/>
                  </a:lnTo>
                  <a:close/>
                  <a:moveTo>
                    <a:pt x="0" y="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ubicBezTo>
                    <a:pt x="21" y="221"/>
                    <a:pt x="21" y="221"/>
                    <a:pt x="21" y="221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55" y="150"/>
                    <a:pt x="69" y="153"/>
                    <a:pt x="83" y="153"/>
                  </a:cubicBezTo>
                  <a:cubicBezTo>
                    <a:pt x="123" y="153"/>
                    <a:pt x="158" y="135"/>
                    <a:pt x="158" y="73"/>
                  </a:cubicBezTo>
                  <a:cubicBezTo>
                    <a:pt x="158" y="52"/>
                    <a:pt x="154" y="0"/>
                    <a:pt x="100" y="0"/>
                  </a:cubicBezTo>
                  <a:cubicBezTo>
                    <a:pt x="78" y="0"/>
                    <a:pt x="61" y="15"/>
                    <a:pt x="49" y="22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 userDrawn="1"/>
          </p:nvSpPr>
          <p:spPr bwMode="gray">
            <a:xfrm>
              <a:off x="5478" y="1973"/>
              <a:ext cx="304" cy="359"/>
            </a:xfrm>
            <a:custGeom>
              <a:avLst/>
              <a:gdLst>
                <a:gd name="T0" fmla="*/ 116 w 128"/>
                <a:gd name="T1" fmla="*/ 71 h 154"/>
                <a:gd name="T2" fmla="*/ 31 w 128"/>
                <a:gd name="T3" fmla="*/ 71 h 154"/>
                <a:gd name="T4" fmla="*/ 74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8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6 w 128"/>
                <a:gd name="T19" fmla="*/ 71 h 154"/>
                <a:gd name="T20" fmla="*/ 31 w 128"/>
                <a:gd name="T21" fmla="*/ 60 h 154"/>
                <a:gd name="T22" fmla="*/ 66 w 128"/>
                <a:gd name="T23" fmla="*/ 11 h 154"/>
                <a:gd name="T24" fmla="*/ 97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6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7" y="138"/>
                    <a:pt x="74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8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6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5" y="11"/>
                    <a:pt x="66" y="11"/>
                  </a:cubicBezTo>
                  <a:cubicBezTo>
                    <a:pt x="94" y="11"/>
                    <a:pt x="97" y="39"/>
                    <a:pt x="97" y="50"/>
                  </a:cubicBezTo>
                  <a:cubicBezTo>
                    <a:pt x="97" y="56"/>
                    <a:pt x="95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 userDrawn="1"/>
          </p:nvSpPr>
          <p:spPr bwMode="gray">
            <a:xfrm>
              <a:off x="4357" y="1973"/>
              <a:ext cx="304" cy="359"/>
            </a:xfrm>
            <a:custGeom>
              <a:avLst/>
              <a:gdLst>
                <a:gd name="T0" fmla="*/ 117 w 128"/>
                <a:gd name="T1" fmla="*/ 71 h 154"/>
                <a:gd name="T2" fmla="*/ 31 w 128"/>
                <a:gd name="T3" fmla="*/ 71 h 154"/>
                <a:gd name="T4" fmla="*/ 75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9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7 w 128"/>
                <a:gd name="T19" fmla="*/ 71 h 154"/>
                <a:gd name="T20" fmla="*/ 31 w 128"/>
                <a:gd name="T21" fmla="*/ 60 h 154"/>
                <a:gd name="T22" fmla="*/ 67 w 128"/>
                <a:gd name="T23" fmla="*/ 11 h 154"/>
                <a:gd name="T24" fmla="*/ 98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7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7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6" y="11"/>
                    <a:pt x="67" y="11"/>
                  </a:cubicBezTo>
                  <a:cubicBezTo>
                    <a:pt x="94" y="11"/>
                    <a:pt x="98" y="39"/>
                    <a:pt x="98" y="50"/>
                  </a:cubicBezTo>
                  <a:cubicBezTo>
                    <a:pt x="98" y="56"/>
                    <a:pt x="96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gray">
            <a:xfrm>
              <a:off x="3451" y="1823"/>
              <a:ext cx="319" cy="508"/>
            </a:xfrm>
            <a:custGeom>
              <a:avLst/>
              <a:gdLst>
                <a:gd name="T0" fmla="*/ 3 w 135"/>
                <a:gd name="T1" fmla="*/ 197 h 215"/>
                <a:gd name="T2" fmla="*/ 61 w 135"/>
                <a:gd name="T3" fmla="*/ 215 h 215"/>
                <a:gd name="T4" fmla="*/ 135 w 135"/>
                <a:gd name="T5" fmla="*/ 155 h 215"/>
                <a:gd name="T6" fmla="*/ 76 w 135"/>
                <a:gd name="T7" fmla="*/ 90 h 215"/>
                <a:gd name="T8" fmla="*/ 67 w 135"/>
                <a:gd name="T9" fmla="*/ 86 h 215"/>
                <a:gd name="T10" fmla="*/ 30 w 135"/>
                <a:gd name="T11" fmla="*/ 48 h 215"/>
                <a:gd name="T12" fmla="*/ 68 w 135"/>
                <a:gd name="T13" fmla="*/ 11 h 215"/>
                <a:gd name="T14" fmla="*/ 113 w 135"/>
                <a:gd name="T15" fmla="*/ 55 h 215"/>
                <a:gd name="T16" fmla="*/ 122 w 135"/>
                <a:gd name="T17" fmla="*/ 55 h 215"/>
                <a:gd name="T18" fmla="*/ 122 w 135"/>
                <a:gd name="T19" fmla="*/ 13 h 215"/>
                <a:gd name="T20" fmla="*/ 72 w 135"/>
                <a:gd name="T21" fmla="*/ 0 h 215"/>
                <a:gd name="T22" fmla="*/ 3 w 135"/>
                <a:gd name="T23" fmla="*/ 58 h 215"/>
                <a:gd name="T24" fmla="*/ 59 w 135"/>
                <a:gd name="T25" fmla="*/ 116 h 215"/>
                <a:gd name="T26" fmla="*/ 65 w 135"/>
                <a:gd name="T27" fmla="*/ 118 h 215"/>
                <a:gd name="T28" fmla="*/ 106 w 135"/>
                <a:gd name="T29" fmla="*/ 164 h 215"/>
                <a:gd name="T30" fmla="*/ 63 w 135"/>
                <a:gd name="T31" fmla="*/ 205 h 215"/>
                <a:gd name="T32" fmla="*/ 9 w 135"/>
                <a:gd name="T33" fmla="*/ 150 h 215"/>
                <a:gd name="T34" fmla="*/ 0 w 135"/>
                <a:gd name="T35" fmla="*/ 150 h 215"/>
                <a:gd name="T36" fmla="*/ 3 w 135"/>
                <a:gd name="T37" fmla="*/ 19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15">
                  <a:moveTo>
                    <a:pt x="3" y="197"/>
                  </a:moveTo>
                  <a:cubicBezTo>
                    <a:pt x="16" y="210"/>
                    <a:pt x="41" y="215"/>
                    <a:pt x="61" y="215"/>
                  </a:cubicBezTo>
                  <a:cubicBezTo>
                    <a:pt x="114" y="215"/>
                    <a:pt x="135" y="185"/>
                    <a:pt x="135" y="155"/>
                  </a:cubicBezTo>
                  <a:cubicBezTo>
                    <a:pt x="135" y="120"/>
                    <a:pt x="111" y="103"/>
                    <a:pt x="76" y="90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47" y="79"/>
                    <a:pt x="30" y="66"/>
                    <a:pt x="30" y="48"/>
                  </a:cubicBezTo>
                  <a:cubicBezTo>
                    <a:pt x="30" y="27"/>
                    <a:pt x="43" y="11"/>
                    <a:pt x="68" y="11"/>
                  </a:cubicBezTo>
                  <a:cubicBezTo>
                    <a:pt x="94" y="11"/>
                    <a:pt x="108" y="25"/>
                    <a:pt x="113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2" y="5"/>
                    <a:pt x="92" y="0"/>
                    <a:pt x="72" y="0"/>
                  </a:cubicBezTo>
                  <a:cubicBezTo>
                    <a:pt x="35" y="0"/>
                    <a:pt x="3" y="18"/>
                    <a:pt x="3" y="58"/>
                  </a:cubicBezTo>
                  <a:cubicBezTo>
                    <a:pt x="3" y="89"/>
                    <a:pt x="28" y="105"/>
                    <a:pt x="59" y="116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78" y="123"/>
                    <a:pt x="106" y="137"/>
                    <a:pt x="106" y="164"/>
                  </a:cubicBezTo>
                  <a:cubicBezTo>
                    <a:pt x="106" y="189"/>
                    <a:pt x="90" y="205"/>
                    <a:pt x="63" y="205"/>
                  </a:cubicBezTo>
                  <a:cubicBezTo>
                    <a:pt x="35" y="205"/>
                    <a:pt x="17" y="183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lnTo>
                    <a:pt x="3" y="19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gray">
            <a:xfrm>
              <a:off x="5129" y="1973"/>
              <a:ext cx="297" cy="359"/>
            </a:xfrm>
            <a:custGeom>
              <a:avLst/>
              <a:gdLst>
                <a:gd name="T0" fmla="*/ 31 w 124"/>
                <a:gd name="T1" fmla="*/ 73 h 154"/>
                <a:gd name="T2" fmla="*/ 75 w 124"/>
                <a:gd name="T3" fmla="*/ 138 h 154"/>
                <a:gd name="T4" fmla="*/ 113 w 124"/>
                <a:gd name="T5" fmla="*/ 115 h 154"/>
                <a:gd name="T6" fmla="*/ 123 w 124"/>
                <a:gd name="T7" fmla="*/ 120 h 154"/>
                <a:gd name="T8" fmla="*/ 69 w 124"/>
                <a:gd name="T9" fmla="*/ 153 h 154"/>
                <a:gd name="T10" fmla="*/ 0 w 124"/>
                <a:gd name="T11" fmla="*/ 78 h 154"/>
                <a:gd name="T12" fmla="*/ 72 w 124"/>
                <a:gd name="T13" fmla="*/ 0 h 154"/>
                <a:gd name="T14" fmla="*/ 124 w 124"/>
                <a:gd name="T15" fmla="*/ 29 h 154"/>
                <a:gd name="T16" fmla="*/ 106 w 124"/>
                <a:gd name="T17" fmla="*/ 44 h 154"/>
                <a:gd name="T18" fmla="*/ 97 w 124"/>
                <a:gd name="T19" fmla="*/ 37 h 154"/>
                <a:gd name="T20" fmla="*/ 69 w 124"/>
                <a:gd name="T21" fmla="*/ 11 h 154"/>
                <a:gd name="T22" fmla="*/ 31 w 124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54">
                  <a:moveTo>
                    <a:pt x="31" y="73"/>
                  </a:moveTo>
                  <a:cubicBezTo>
                    <a:pt x="30" y="103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8"/>
                    <a:pt x="18" y="0"/>
                    <a:pt x="72" y="0"/>
                  </a:cubicBezTo>
                  <a:cubicBezTo>
                    <a:pt x="104" y="0"/>
                    <a:pt x="124" y="15"/>
                    <a:pt x="124" y="29"/>
                  </a:cubicBezTo>
                  <a:cubicBezTo>
                    <a:pt x="124" y="40"/>
                    <a:pt x="112" y="44"/>
                    <a:pt x="106" y="44"/>
                  </a:cubicBezTo>
                  <a:cubicBezTo>
                    <a:pt x="101" y="44"/>
                    <a:pt x="99" y="41"/>
                    <a:pt x="97" y="37"/>
                  </a:cubicBezTo>
                  <a:cubicBezTo>
                    <a:pt x="91" y="20"/>
                    <a:pt x="83" y="11"/>
                    <a:pt x="69" y="11"/>
                  </a:cubicBezTo>
                  <a:cubicBezTo>
                    <a:pt x="48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gray">
            <a:xfrm>
              <a:off x="3830" y="1973"/>
              <a:ext cx="297" cy="359"/>
            </a:xfrm>
            <a:custGeom>
              <a:avLst/>
              <a:gdLst>
                <a:gd name="T0" fmla="*/ 31 w 125"/>
                <a:gd name="T1" fmla="*/ 73 h 154"/>
                <a:gd name="T2" fmla="*/ 75 w 125"/>
                <a:gd name="T3" fmla="*/ 138 h 154"/>
                <a:gd name="T4" fmla="*/ 114 w 125"/>
                <a:gd name="T5" fmla="*/ 115 h 154"/>
                <a:gd name="T6" fmla="*/ 123 w 125"/>
                <a:gd name="T7" fmla="*/ 120 h 154"/>
                <a:gd name="T8" fmla="*/ 69 w 125"/>
                <a:gd name="T9" fmla="*/ 153 h 154"/>
                <a:gd name="T10" fmla="*/ 0 w 125"/>
                <a:gd name="T11" fmla="*/ 78 h 154"/>
                <a:gd name="T12" fmla="*/ 73 w 125"/>
                <a:gd name="T13" fmla="*/ 0 h 154"/>
                <a:gd name="T14" fmla="*/ 125 w 125"/>
                <a:gd name="T15" fmla="*/ 29 h 154"/>
                <a:gd name="T16" fmla="*/ 107 w 125"/>
                <a:gd name="T17" fmla="*/ 44 h 154"/>
                <a:gd name="T18" fmla="*/ 98 w 125"/>
                <a:gd name="T19" fmla="*/ 37 h 154"/>
                <a:gd name="T20" fmla="*/ 69 w 125"/>
                <a:gd name="T21" fmla="*/ 11 h 154"/>
                <a:gd name="T22" fmla="*/ 31 w 125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154">
                  <a:moveTo>
                    <a:pt x="31" y="73"/>
                  </a:moveTo>
                  <a:cubicBezTo>
                    <a:pt x="31" y="103"/>
                    <a:pt x="39" y="138"/>
                    <a:pt x="75" y="138"/>
                  </a:cubicBezTo>
                  <a:cubicBezTo>
                    <a:pt x="94" y="138"/>
                    <a:pt x="106" y="128"/>
                    <a:pt x="114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8" y="153"/>
                    <a:pt x="69" y="153"/>
                  </a:cubicBezTo>
                  <a:cubicBezTo>
                    <a:pt x="21" y="154"/>
                    <a:pt x="0" y="125"/>
                    <a:pt x="0" y="78"/>
                  </a:cubicBezTo>
                  <a:cubicBezTo>
                    <a:pt x="0" y="38"/>
                    <a:pt x="19" y="0"/>
                    <a:pt x="73" y="0"/>
                  </a:cubicBezTo>
                  <a:cubicBezTo>
                    <a:pt x="105" y="0"/>
                    <a:pt x="125" y="15"/>
                    <a:pt x="125" y="29"/>
                  </a:cubicBezTo>
                  <a:cubicBezTo>
                    <a:pt x="125" y="40"/>
                    <a:pt x="113" y="44"/>
                    <a:pt x="107" y="44"/>
                  </a:cubicBezTo>
                  <a:cubicBezTo>
                    <a:pt x="101" y="44"/>
                    <a:pt x="100" y="41"/>
                    <a:pt x="98" y="37"/>
                  </a:cubicBezTo>
                  <a:cubicBezTo>
                    <a:pt x="92" y="20"/>
                    <a:pt x="83" y="11"/>
                    <a:pt x="69" y="11"/>
                  </a:cubicBezTo>
                  <a:cubicBezTo>
                    <a:pt x="49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gray">
            <a:xfrm>
              <a:off x="4706" y="1973"/>
              <a:ext cx="349" cy="351"/>
            </a:xfrm>
            <a:custGeom>
              <a:avLst/>
              <a:gdLst>
                <a:gd name="T0" fmla="*/ 21 w 146"/>
                <a:gd name="T1" fmla="*/ 30 h 149"/>
                <a:gd name="T2" fmla="*/ 20 w 146"/>
                <a:gd name="T3" fmla="*/ 149 h 149"/>
                <a:gd name="T4" fmla="*/ 48 w 146"/>
                <a:gd name="T5" fmla="*/ 149 h 149"/>
                <a:gd name="T6" fmla="*/ 49 w 146"/>
                <a:gd name="T7" fmla="*/ 54 h 149"/>
                <a:gd name="T8" fmla="*/ 52 w 146"/>
                <a:gd name="T9" fmla="*/ 38 h 149"/>
                <a:gd name="T10" fmla="*/ 87 w 146"/>
                <a:gd name="T11" fmla="*/ 16 h 149"/>
                <a:gd name="T12" fmla="*/ 118 w 146"/>
                <a:gd name="T13" fmla="*/ 53 h 149"/>
                <a:gd name="T14" fmla="*/ 119 w 146"/>
                <a:gd name="T15" fmla="*/ 149 h 149"/>
                <a:gd name="T16" fmla="*/ 146 w 146"/>
                <a:gd name="T17" fmla="*/ 149 h 149"/>
                <a:gd name="T18" fmla="*/ 146 w 146"/>
                <a:gd name="T19" fmla="*/ 47 h 149"/>
                <a:gd name="T20" fmla="*/ 103 w 146"/>
                <a:gd name="T21" fmla="*/ 0 h 149"/>
                <a:gd name="T22" fmla="*/ 48 w 146"/>
                <a:gd name="T23" fmla="*/ 23 h 149"/>
                <a:gd name="T24" fmla="*/ 44 w 146"/>
                <a:gd name="T25" fmla="*/ 0 h 149"/>
                <a:gd name="T26" fmla="*/ 0 w 146"/>
                <a:gd name="T27" fmla="*/ 8 h 149"/>
                <a:gd name="T28" fmla="*/ 0 w 146"/>
                <a:gd name="T29" fmla="*/ 15 h 149"/>
                <a:gd name="T30" fmla="*/ 11 w 146"/>
                <a:gd name="T31" fmla="*/ 16 h 149"/>
                <a:gd name="T32" fmla="*/ 21 w 146"/>
                <a:gd name="T33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9">
                  <a:moveTo>
                    <a:pt x="21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7"/>
                    <a:pt x="49" y="42"/>
                    <a:pt x="52" y="38"/>
                  </a:cubicBezTo>
                  <a:cubicBezTo>
                    <a:pt x="58" y="26"/>
                    <a:pt x="71" y="16"/>
                    <a:pt x="87" y="16"/>
                  </a:cubicBezTo>
                  <a:cubicBezTo>
                    <a:pt x="107" y="16"/>
                    <a:pt x="118" y="28"/>
                    <a:pt x="118" y="53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17"/>
                    <a:pt x="130" y="0"/>
                    <a:pt x="103" y="0"/>
                  </a:cubicBezTo>
                  <a:cubicBezTo>
                    <a:pt x="81" y="0"/>
                    <a:pt x="67" y="11"/>
                    <a:pt x="48" y="2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5" name="Oval 21"/>
            <p:cNvSpPr>
              <a:spLocks noChangeArrowheads="1"/>
            </p:cNvSpPr>
            <p:nvPr userDrawn="1"/>
          </p:nvSpPr>
          <p:spPr bwMode="gray">
            <a:xfrm>
              <a:off x="4194" y="1823"/>
              <a:ext cx="89" cy="82"/>
            </a:xfrm>
            <a:prstGeom prst="ellipse">
              <a:avLst/>
            </a:pr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6" name="Freeform 22"/>
            <p:cNvSpPr>
              <a:spLocks/>
            </p:cNvSpPr>
            <p:nvPr userDrawn="1"/>
          </p:nvSpPr>
          <p:spPr bwMode="gray">
            <a:xfrm>
              <a:off x="4157" y="1973"/>
              <a:ext cx="119" cy="351"/>
            </a:xfrm>
            <a:custGeom>
              <a:avLst/>
              <a:gdLst>
                <a:gd name="T0" fmla="*/ 20 w 48"/>
                <a:gd name="T1" fmla="*/ 30 h 149"/>
                <a:gd name="T2" fmla="*/ 20 w 48"/>
                <a:gd name="T3" fmla="*/ 149 h 149"/>
                <a:gd name="T4" fmla="*/ 48 w 48"/>
                <a:gd name="T5" fmla="*/ 149 h 149"/>
                <a:gd name="T6" fmla="*/ 48 w 48"/>
                <a:gd name="T7" fmla="*/ 2 h 149"/>
                <a:gd name="T8" fmla="*/ 46 w 48"/>
                <a:gd name="T9" fmla="*/ 0 h 149"/>
                <a:gd name="T10" fmla="*/ 0 w 48"/>
                <a:gd name="T11" fmla="*/ 8 h 149"/>
                <a:gd name="T12" fmla="*/ 0 w 48"/>
                <a:gd name="T13" fmla="*/ 15 h 149"/>
                <a:gd name="T14" fmla="*/ 11 w 48"/>
                <a:gd name="T15" fmla="*/ 17 h 149"/>
                <a:gd name="T16" fmla="*/ 20 w 48"/>
                <a:gd name="T17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49">
                  <a:moveTo>
                    <a:pt x="20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9" y="18"/>
                    <a:pt x="20" y="19"/>
                    <a:pt x="20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578865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424613"/>
            <a:ext cx="792396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</a:rPr>
              <a:t>Page </a:t>
            </a:r>
            <a:fld id="{87F334AE-4EAC-4C2D-A638-92A76F09FCC4}" type="slidenum">
              <a:rPr lang="en-US" smtClean="0">
                <a:solidFill>
                  <a:srgbClr val="676767"/>
                </a:solidFill>
              </a:rPr>
              <a:pPr/>
              <a:t>‹#›</a:t>
            </a:fld>
            <a:endParaRPr lang="en-US" dirty="0">
              <a:solidFill>
                <a:srgbClr val="676767"/>
              </a:solidFill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 bwMode="gray">
          <a:xfrm>
            <a:off x="1153551" y="6424613"/>
            <a:ext cx="5718983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</a:rPr>
              <a:t>Bee Health Update to Sandra Peterson </a:t>
            </a:r>
            <a:r>
              <a:rPr lang="en-US" dirty="0" smtClean="0">
                <a:solidFill>
                  <a:srgbClr val="676767"/>
                </a:solidFill>
                <a:sym typeface="Wingdings"/>
              </a:rPr>
              <a:t> May 17, 2012</a:t>
            </a:r>
            <a:endParaRPr lang="en-US" dirty="0">
              <a:solidFill>
                <a:srgbClr val="676767"/>
              </a:solidFill>
            </a:endParaRPr>
          </a:p>
        </p:txBody>
      </p:sp>
      <p:grpSp>
        <p:nvGrpSpPr>
          <p:cNvPr id="8" name="Group 5"/>
          <p:cNvGrpSpPr>
            <a:grpSpLocks noChangeAspect="1"/>
          </p:cNvGrpSpPr>
          <p:nvPr userDrawn="1"/>
        </p:nvGrpSpPr>
        <p:grpSpPr bwMode="auto">
          <a:xfrm>
            <a:off x="7432675" y="6570663"/>
            <a:ext cx="1241425" cy="142875"/>
            <a:chOff x="-22" y="1823"/>
            <a:chExt cx="5804" cy="673"/>
          </a:xfrm>
        </p:grpSpPr>
        <p:sp>
          <p:nvSpPr>
            <p:cNvPr id="9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-22" y="1823"/>
              <a:ext cx="5804" cy="6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-22" y="1838"/>
              <a:ext cx="393" cy="486"/>
            </a:xfrm>
            <a:custGeom>
              <a:avLst/>
              <a:gdLst>
                <a:gd name="T0" fmla="*/ 93 w 167"/>
                <a:gd name="T1" fmla="*/ 206 h 206"/>
                <a:gd name="T2" fmla="*/ 167 w 167"/>
                <a:gd name="T3" fmla="*/ 149 h 206"/>
                <a:gd name="T4" fmla="*/ 113 w 167"/>
                <a:gd name="T5" fmla="*/ 94 h 206"/>
                <a:gd name="T6" fmla="*/ 113 w 167"/>
                <a:gd name="T7" fmla="*/ 93 h 206"/>
                <a:gd name="T8" fmla="*/ 158 w 167"/>
                <a:gd name="T9" fmla="*/ 48 h 206"/>
                <a:gd name="T10" fmla="*/ 139 w 167"/>
                <a:gd name="T11" fmla="*/ 11 h 206"/>
                <a:gd name="T12" fmla="*/ 86 w 167"/>
                <a:gd name="T13" fmla="*/ 0 h 206"/>
                <a:gd name="T14" fmla="*/ 0 w 167"/>
                <a:gd name="T15" fmla="*/ 0 h 206"/>
                <a:gd name="T16" fmla="*/ 0 w 167"/>
                <a:gd name="T17" fmla="*/ 9 h 206"/>
                <a:gd name="T18" fmla="*/ 27 w 167"/>
                <a:gd name="T19" fmla="*/ 28 h 206"/>
                <a:gd name="T20" fmla="*/ 27 w 167"/>
                <a:gd name="T21" fmla="*/ 179 h 206"/>
                <a:gd name="T22" fmla="*/ 0 w 167"/>
                <a:gd name="T23" fmla="*/ 198 h 206"/>
                <a:gd name="T24" fmla="*/ 0 w 167"/>
                <a:gd name="T25" fmla="*/ 206 h 206"/>
                <a:gd name="T26" fmla="*/ 93 w 167"/>
                <a:gd name="T27" fmla="*/ 206 h 206"/>
                <a:gd name="T28" fmla="*/ 57 w 167"/>
                <a:gd name="T29" fmla="*/ 101 h 206"/>
                <a:gd name="T30" fmla="*/ 78 w 167"/>
                <a:gd name="T31" fmla="*/ 101 h 206"/>
                <a:gd name="T32" fmla="*/ 135 w 167"/>
                <a:gd name="T33" fmla="*/ 151 h 206"/>
                <a:gd name="T34" fmla="*/ 85 w 167"/>
                <a:gd name="T35" fmla="*/ 196 h 206"/>
                <a:gd name="T36" fmla="*/ 57 w 167"/>
                <a:gd name="T37" fmla="*/ 173 h 206"/>
                <a:gd name="T38" fmla="*/ 57 w 167"/>
                <a:gd name="T39" fmla="*/ 101 h 206"/>
                <a:gd name="T40" fmla="*/ 57 w 167"/>
                <a:gd name="T41" fmla="*/ 26 h 206"/>
                <a:gd name="T42" fmla="*/ 81 w 167"/>
                <a:gd name="T43" fmla="*/ 11 h 206"/>
                <a:gd name="T44" fmla="*/ 126 w 167"/>
                <a:gd name="T45" fmla="*/ 49 h 206"/>
                <a:gd name="T46" fmla="*/ 76 w 167"/>
                <a:gd name="T47" fmla="*/ 90 h 206"/>
                <a:gd name="T48" fmla="*/ 57 w 167"/>
                <a:gd name="T49" fmla="*/ 90 h 206"/>
                <a:gd name="T50" fmla="*/ 57 w 167"/>
                <a:gd name="T51" fmla="*/ 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6">
                  <a:moveTo>
                    <a:pt x="93" y="206"/>
                  </a:moveTo>
                  <a:cubicBezTo>
                    <a:pt x="138" y="206"/>
                    <a:pt x="167" y="190"/>
                    <a:pt x="167" y="149"/>
                  </a:cubicBezTo>
                  <a:cubicBezTo>
                    <a:pt x="167" y="113"/>
                    <a:pt x="142" y="98"/>
                    <a:pt x="113" y="9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41" y="88"/>
                    <a:pt x="158" y="71"/>
                    <a:pt x="158" y="48"/>
                  </a:cubicBezTo>
                  <a:cubicBezTo>
                    <a:pt x="158" y="31"/>
                    <a:pt x="151" y="19"/>
                    <a:pt x="139" y="11"/>
                  </a:cubicBezTo>
                  <a:cubicBezTo>
                    <a:pt x="127" y="3"/>
                    <a:pt x="110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6" y="11"/>
                    <a:pt x="27" y="11"/>
                    <a:pt x="27" y="28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7" y="195"/>
                    <a:pt x="26" y="196"/>
                    <a:pt x="0" y="198"/>
                  </a:cubicBezTo>
                  <a:cubicBezTo>
                    <a:pt x="0" y="206"/>
                    <a:pt x="0" y="206"/>
                    <a:pt x="0" y="206"/>
                  </a:cubicBezTo>
                  <a:lnTo>
                    <a:pt x="93" y="206"/>
                  </a:lnTo>
                  <a:close/>
                  <a:moveTo>
                    <a:pt x="57" y="101"/>
                  </a:moveTo>
                  <a:cubicBezTo>
                    <a:pt x="78" y="101"/>
                    <a:pt x="78" y="101"/>
                    <a:pt x="78" y="101"/>
                  </a:cubicBezTo>
                  <a:cubicBezTo>
                    <a:pt x="115" y="101"/>
                    <a:pt x="135" y="119"/>
                    <a:pt x="135" y="151"/>
                  </a:cubicBezTo>
                  <a:cubicBezTo>
                    <a:pt x="135" y="186"/>
                    <a:pt x="111" y="196"/>
                    <a:pt x="85" y="196"/>
                  </a:cubicBezTo>
                  <a:cubicBezTo>
                    <a:pt x="61" y="196"/>
                    <a:pt x="57" y="192"/>
                    <a:pt x="57" y="173"/>
                  </a:cubicBezTo>
                  <a:lnTo>
                    <a:pt x="57" y="101"/>
                  </a:lnTo>
                  <a:close/>
                  <a:moveTo>
                    <a:pt x="57" y="26"/>
                  </a:moveTo>
                  <a:cubicBezTo>
                    <a:pt x="57" y="13"/>
                    <a:pt x="57" y="11"/>
                    <a:pt x="81" y="11"/>
                  </a:cubicBezTo>
                  <a:cubicBezTo>
                    <a:pt x="102" y="10"/>
                    <a:pt x="126" y="19"/>
                    <a:pt x="126" y="49"/>
                  </a:cubicBezTo>
                  <a:cubicBezTo>
                    <a:pt x="126" y="79"/>
                    <a:pt x="107" y="90"/>
                    <a:pt x="76" y="90"/>
                  </a:cubicBezTo>
                  <a:cubicBezTo>
                    <a:pt x="57" y="90"/>
                    <a:pt x="57" y="90"/>
                    <a:pt x="57" y="90"/>
                  </a:cubicBezTo>
                  <a:lnTo>
                    <a:pt x="57" y="2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gray">
            <a:xfrm>
              <a:off x="431" y="1973"/>
              <a:ext cx="319" cy="359"/>
            </a:xfrm>
            <a:custGeom>
              <a:avLst/>
              <a:gdLst>
                <a:gd name="T0" fmla="*/ 87 w 135"/>
                <a:gd name="T1" fmla="*/ 107 h 153"/>
                <a:gd name="T2" fmla="*/ 57 w 135"/>
                <a:gd name="T3" fmla="*/ 137 h 153"/>
                <a:gd name="T4" fmla="*/ 30 w 135"/>
                <a:gd name="T5" fmla="*/ 107 h 153"/>
                <a:gd name="T6" fmla="*/ 53 w 135"/>
                <a:gd name="T7" fmla="*/ 79 h 153"/>
                <a:gd name="T8" fmla="*/ 87 w 135"/>
                <a:gd name="T9" fmla="*/ 65 h 153"/>
                <a:gd name="T10" fmla="*/ 87 w 135"/>
                <a:gd name="T11" fmla="*/ 107 h 153"/>
                <a:gd name="T12" fmla="*/ 114 w 135"/>
                <a:gd name="T13" fmla="*/ 39 h 153"/>
                <a:gd name="T14" fmla="*/ 65 w 135"/>
                <a:gd name="T15" fmla="*/ 0 h 153"/>
                <a:gd name="T16" fmla="*/ 5 w 135"/>
                <a:gd name="T17" fmla="*/ 34 h 153"/>
                <a:gd name="T18" fmla="*/ 22 w 135"/>
                <a:gd name="T19" fmla="*/ 48 h 153"/>
                <a:gd name="T20" fmla="*/ 31 w 135"/>
                <a:gd name="T21" fmla="*/ 39 h 153"/>
                <a:gd name="T22" fmla="*/ 62 w 135"/>
                <a:gd name="T23" fmla="*/ 10 h 153"/>
                <a:gd name="T24" fmla="*/ 87 w 135"/>
                <a:gd name="T25" fmla="*/ 40 h 153"/>
                <a:gd name="T26" fmla="*/ 87 w 135"/>
                <a:gd name="T27" fmla="*/ 53 h 153"/>
                <a:gd name="T28" fmla="*/ 27 w 135"/>
                <a:gd name="T29" fmla="*/ 75 h 153"/>
                <a:gd name="T30" fmla="*/ 0 w 135"/>
                <a:gd name="T31" fmla="*/ 111 h 153"/>
                <a:gd name="T32" fmla="*/ 43 w 135"/>
                <a:gd name="T33" fmla="*/ 153 h 153"/>
                <a:gd name="T34" fmla="*/ 87 w 135"/>
                <a:gd name="T35" fmla="*/ 135 h 153"/>
                <a:gd name="T36" fmla="*/ 90 w 135"/>
                <a:gd name="T37" fmla="*/ 153 h 153"/>
                <a:gd name="T38" fmla="*/ 135 w 135"/>
                <a:gd name="T39" fmla="*/ 146 h 153"/>
                <a:gd name="T40" fmla="*/ 135 w 135"/>
                <a:gd name="T41" fmla="*/ 138 h 153"/>
                <a:gd name="T42" fmla="*/ 123 w 135"/>
                <a:gd name="T43" fmla="*/ 137 h 153"/>
                <a:gd name="T44" fmla="*/ 114 w 135"/>
                <a:gd name="T45" fmla="*/ 121 h 153"/>
                <a:gd name="T46" fmla="*/ 114 w 135"/>
                <a:gd name="T47" fmla="*/ 3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53">
                  <a:moveTo>
                    <a:pt x="87" y="107"/>
                  </a:moveTo>
                  <a:cubicBezTo>
                    <a:pt x="87" y="131"/>
                    <a:pt x="69" y="137"/>
                    <a:pt x="57" y="137"/>
                  </a:cubicBezTo>
                  <a:cubicBezTo>
                    <a:pt x="39" y="137"/>
                    <a:pt x="30" y="124"/>
                    <a:pt x="30" y="107"/>
                  </a:cubicBezTo>
                  <a:cubicBezTo>
                    <a:pt x="30" y="93"/>
                    <a:pt x="36" y="85"/>
                    <a:pt x="53" y="79"/>
                  </a:cubicBezTo>
                  <a:cubicBezTo>
                    <a:pt x="65" y="75"/>
                    <a:pt x="81" y="69"/>
                    <a:pt x="87" y="65"/>
                  </a:cubicBezTo>
                  <a:lnTo>
                    <a:pt x="87" y="107"/>
                  </a:lnTo>
                  <a:close/>
                  <a:moveTo>
                    <a:pt x="114" y="39"/>
                  </a:moveTo>
                  <a:cubicBezTo>
                    <a:pt x="114" y="22"/>
                    <a:pt x="110" y="0"/>
                    <a:pt x="65" y="0"/>
                  </a:cubicBezTo>
                  <a:cubicBezTo>
                    <a:pt x="32" y="0"/>
                    <a:pt x="5" y="17"/>
                    <a:pt x="5" y="34"/>
                  </a:cubicBezTo>
                  <a:cubicBezTo>
                    <a:pt x="5" y="43"/>
                    <a:pt x="16" y="48"/>
                    <a:pt x="22" y="48"/>
                  </a:cubicBezTo>
                  <a:cubicBezTo>
                    <a:pt x="28" y="48"/>
                    <a:pt x="30" y="45"/>
                    <a:pt x="31" y="39"/>
                  </a:cubicBezTo>
                  <a:cubicBezTo>
                    <a:pt x="38" y="17"/>
                    <a:pt x="50" y="10"/>
                    <a:pt x="62" y="10"/>
                  </a:cubicBezTo>
                  <a:cubicBezTo>
                    <a:pt x="74" y="10"/>
                    <a:pt x="87" y="16"/>
                    <a:pt x="87" y="40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0" y="60"/>
                    <a:pt x="51" y="68"/>
                    <a:pt x="27" y="75"/>
                  </a:cubicBezTo>
                  <a:cubicBezTo>
                    <a:pt x="6" y="82"/>
                    <a:pt x="0" y="97"/>
                    <a:pt x="0" y="111"/>
                  </a:cubicBezTo>
                  <a:cubicBezTo>
                    <a:pt x="0" y="133"/>
                    <a:pt x="15" y="153"/>
                    <a:pt x="43" y="153"/>
                  </a:cubicBezTo>
                  <a:cubicBezTo>
                    <a:pt x="61" y="152"/>
                    <a:pt x="77" y="141"/>
                    <a:pt x="87" y="135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15" y="136"/>
                    <a:pt x="114" y="133"/>
                    <a:pt x="114" y="121"/>
                  </a:cubicBezTo>
                  <a:lnTo>
                    <a:pt x="114" y="3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>
              <a:off x="742" y="1980"/>
              <a:ext cx="379" cy="516"/>
            </a:xfrm>
            <a:custGeom>
              <a:avLst/>
              <a:gdLst>
                <a:gd name="T0" fmla="*/ 0 w 159"/>
                <a:gd name="T1" fmla="*/ 0 h 219"/>
                <a:gd name="T2" fmla="*/ 0 w 159"/>
                <a:gd name="T3" fmla="*/ 9 h 219"/>
                <a:gd name="T4" fmla="*/ 22 w 159"/>
                <a:gd name="T5" fmla="*/ 25 h 219"/>
                <a:gd name="T6" fmla="*/ 69 w 159"/>
                <a:gd name="T7" fmla="*/ 144 h 219"/>
                <a:gd name="T8" fmla="*/ 72 w 159"/>
                <a:gd name="T9" fmla="*/ 159 h 219"/>
                <a:gd name="T10" fmla="*/ 64 w 159"/>
                <a:gd name="T11" fmla="*/ 184 h 219"/>
                <a:gd name="T12" fmla="*/ 51 w 159"/>
                <a:gd name="T13" fmla="*/ 197 h 219"/>
                <a:gd name="T14" fmla="*/ 40 w 159"/>
                <a:gd name="T15" fmla="*/ 191 h 219"/>
                <a:gd name="T16" fmla="*/ 31 w 159"/>
                <a:gd name="T17" fmla="*/ 186 h 219"/>
                <a:gd name="T18" fmla="*/ 18 w 159"/>
                <a:gd name="T19" fmla="*/ 203 h 219"/>
                <a:gd name="T20" fmla="*/ 39 w 159"/>
                <a:gd name="T21" fmla="*/ 219 h 219"/>
                <a:gd name="T22" fmla="*/ 81 w 159"/>
                <a:gd name="T23" fmla="*/ 171 h 219"/>
                <a:gd name="T24" fmla="*/ 137 w 159"/>
                <a:gd name="T25" fmla="*/ 24 h 219"/>
                <a:gd name="T26" fmla="*/ 159 w 159"/>
                <a:gd name="T27" fmla="*/ 9 h 219"/>
                <a:gd name="T28" fmla="*/ 159 w 159"/>
                <a:gd name="T29" fmla="*/ 0 h 219"/>
                <a:gd name="T30" fmla="*/ 101 w 159"/>
                <a:gd name="T31" fmla="*/ 0 h 219"/>
                <a:gd name="T32" fmla="*/ 101 w 159"/>
                <a:gd name="T33" fmla="*/ 9 h 219"/>
                <a:gd name="T34" fmla="*/ 117 w 159"/>
                <a:gd name="T35" fmla="*/ 11 h 219"/>
                <a:gd name="T36" fmla="*/ 121 w 159"/>
                <a:gd name="T37" fmla="*/ 21 h 219"/>
                <a:gd name="T38" fmla="*/ 88 w 159"/>
                <a:gd name="T39" fmla="*/ 119 h 219"/>
                <a:gd name="T40" fmla="*/ 87 w 159"/>
                <a:gd name="T41" fmla="*/ 119 h 219"/>
                <a:gd name="T42" fmla="*/ 51 w 159"/>
                <a:gd name="T43" fmla="*/ 19 h 219"/>
                <a:gd name="T44" fmla="*/ 55 w 159"/>
                <a:gd name="T45" fmla="*/ 10 h 219"/>
                <a:gd name="T46" fmla="*/ 68 w 159"/>
                <a:gd name="T47" fmla="*/ 9 h 219"/>
                <a:gd name="T48" fmla="*/ 68 w 159"/>
                <a:gd name="T49" fmla="*/ 0 h 219"/>
                <a:gd name="T50" fmla="*/ 0 w 159"/>
                <a:gd name="T5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" h="21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10"/>
                    <a:pt x="17" y="11"/>
                    <a:pt x="22" y="25"/>
                  </a:cubicBezTo>
                  <a:cubicBezTo>
                    <a:pt x="37" y="60"/>
                    <a:pt x="62" y="124"/>
                    <a:pt x="69" y="144"/>
                  </a:cubicBezTo>
                  <a:cubicBezTo>
                    <a:pt x="71" y="149"/>
                    <a:pt x="72" y="154"/>
                    <a:pt x="72" y="159"/>
                  </a:cubicBezTo>
                  <a:cubicBezTo>
                    <a:pt x="72" y="166"/>
                    <a:pt x="69" y="175"/>
                    <a:pt x="64" y="184"/>
                  </a:cubicBezTo>
                  <a:cubicBezTo>
                    <a:pt x="60" y="194"/>
                    <a:pt x="55" y="197"/>
                    <a:pt x="51" y="197"/>
                  </a:cubicBezTo>
                  <a:cubicBezTo>
                    <a:pt x="48" y="197"/>
                    <a:pt x="46" y="196"/>
                    <a:pt x="40" y="191"/>
                  </a:cubicBezTo>
                  <a:cubicBezTo>
                    <a:pt x="37" y="188"/>
                    <a:pt x="35" y="186"/>
                    <a:pt x="31" y="186"/>
                  </a:cubicBezTo>
                  <a:cubicBezTo>
                    <a:pt x="26" y="186"/>
                    <a:pt x="18" y="194"/>
                    <a:pt x="18" y="203"/>
                  </a:cubicBezTo>
                  <a:cubicBezTo>
                    <a:pt x="18" y="210"/>
                    <a:pt x="27" y="219"/>
                    <a:pt x="39" y="219"/>
                  </a:cubicBezTo>
                  <a:cubicBezTo>
                    <a:pt x="51" y="219"/>
                    <a:pt x="66" y="215"/>
                    <a:pt x="81" y="171"/>
                  </a:cubicBezTo>
                  <a:cubicBezTo>
                    <a:pt x="100" y="118"/>
                    <a:pt x="127" y="45"/>
                    <a:pt x="137" y="24"/>
                  </a:cubicBezTo>
                  <a:cubicBezTo>
                    <a:pt x="142" y="12"/>
                    <a:pt x="144" y="10"/>
                    <a:pt x="159" y="9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22" y="11"/>
                    <a:pt x="123" y="15"/>
                    <a:pt x="121" y="21"/>
                  </a:cubicBezTo>
                  <a:cubicBezTo>
                    <a:pt x="117" y="39"/>
                    <a:pt x="101" y="84"/>
                    <a:pt x="88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74" y="83"/>
                    <a:pt x="62" y="51"/>
                    <a:pt x="51" y="19"/>
                  </a:cubicBezTo>
                  <a:cubicBezTo>
                    <a:pt x="49" y="14"/>
                    <a:pt x="48" y="11"/>
                    <a:pt x="55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gray">
            <a:xfrm>
              <a:off x="1121" y="1973"/>
              <a:ext cx="304" cy="359"/>
            </a:xfrm>
            <a:custGeom>
              <a:avLst/>
              <a:gdLst>
                <a:gd name="T0" fmla="*/ 129 w 129"/>
                <a:gd name="T1" fmla="*/ 60 h 153"/>
                <a:gd name="T2" fmla="*/ 69 w 129"/>
                <a:gd name="T3" fmla="*/ 0 h 153"/>
                <a:gd name="T4" fmla="*/ 0 w 129"/>
                <a:gd name="T5" fmla="*/ 78 h 153"/>
                <a:gd name="T6" fmla="*/ 69 w 129"/>
                <a:gd name="T7" fmla="*/ 153 h 153"/>
                <a:gd name="T8" fmla="*/ 124 w 129"/>
                <a:gd name="T9" fmla="*/ 120 h 153"/>
                <a:gd name="T10" fmla="*/ 114 w 129"/>
                <a:gd name="T11" fmla="*/ 115 h 153"/>
                <a:gd name="T12" fmla="*/ 75 w 129"/>
                <a:gd name="T13" fmla="*/ 138 h 153"/>
                <a:gd name="T14" fmla="*/ 31 w 129"/>
                <a:gd name="T15" fmla="*/ 71 h 153"/>
                <a:gd name="T16" fmla="*/ 117 w 129"/>
                <a:gd name="T17" fmla="*/ 71 h 153"/>
                <a:gd name="T18" fmla="*/ 129 w 129"/>
                <a:gd name="T19" fmla="*/ 60 h 153"/>
                <a:gd name="T20" fmla="*/ 98 w 129"/>
                <a:gd name="T21" fmla="*/ 50 h 153"/>
                <a:gd name="T22" fmla="*/ 88 w 129"/>
                <a:gd name="T23" fmla="*/ 60 h 153"/>
                <a:gd name="T24" fmla="*/ 32 w 129"/>
                <a:gd name="T25" fmla="*/ 60 h 153"/>
                <a:gd name="T26" fmla="*/ 67 w 129"/>
                <a:gd name="T27" fmla="*/ 10 h 153"/>
                <a:gd name="T28" fmla="*/ 98 w 129"/>
                <a:gd name="T29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53">
                  <a:moveTo>
                    <a:pt x="129" y="60"/>
                  </a:moveTo>
                  <a:cubicBezTo>
                    <a:pt x="129" y="42"/>
                    <a:pt x="124" y="0"/>
                    <a:pt x="69" y="0"/>
                  </a:cubicBezTo>
                  <a:cubicBezTo>
                    <a:pt x="22" y="0"/>
                    <a:pt x="0" y="33"/>
                    <a:pt x="0" y="78"/>
                  </a:cubicBezTo>
                  <a:cubicBezTo>
                    <a:pt x="0" y="125"/>
                    <a:pt x="21" y="153"/>
                    <a:pt x="69" y="153"/>
                  </a:cubicBezTo>
                  <a:cubicBezTo>
                    <a:pt x="98" y="152"/>
                    <a:pt x="115" y="139"/>
                    <a:pt x="124" y="12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06" y="128"/>
                    <a:pt x="95" y="138"/>
                    <a:pt x="75" y="138"/>
                  </a:cubicBezTo>
                  <a:cubicBezTo>
                    <a:pt x="38" y="138"/>
                    <a:pt x="31" y="102"/>
                    <a:pt x="31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4" y="71"/>
                    <a:pt x="129" y="70"/>
                    <a:pt x="129" y="60"/>
                  </a:cubicBezTo>
                  <a:close/>
                  <a:moveTo>
                    <a:pt x="98" y="50"/>
                  </a:moveTo>
                  <a:cubicBezTo>
                    <a:pt x="98" y="56"/>
                    <a:pt x="96" y="60"/>
                    <a:pt x="8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48"/>
                    <a:pt x="36" y="10"/>
                    <a:pt x="67" y="10"/>
                  </a:cubicBezTo>
                  <a:cubicBezTo>
                    <a:pt x="95" y="10"/>
                    <a:pt x="98" y="39"/>
                    <a:pt x="98" y="5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gray">
            <a:xfrm>
              <a:off x="1470" y="1973"/>
              <a:ext cx="252" cy="351"/>
            </a:xfrm>
            <a:custGeom>
              <a:avLst/>
              <a:gdLst>
                <a:gd name="T0" fmla="*/ 46 w 104"/>
                <a:gd name="T1" fmla="*/ 0 h 149"/>
                <a:gd name="T2" fmla="*/ 0 w 104"/>
                <a:gd name="T3" fmla="*/ 7 h 149"/>
                <a:gd name="T4" fmla="*/ 0 w 104"/>
                <a:gd name="T5" fmla="*/ 15 h 149"/>
                <a:gd name="T6" fmla="*/ 12 w 104"/>
                <a:gd name="T7" fmla="*/ 16 h 149"/>
                <a:gd name="T8" fmla="*/ 21 w 104"/>
                <a:gd name="T9" fmla="*/ 30 h 149"/>
                <a:gd name="T10" fmla="*/ 21 w 104"/>
                <a:gd name="T11" fmla="*/ 149 h 149"/>
                <a:gd name="T12" fmla="*/ 49 w 104"/>
                <a:gd name="T13" fmla="*/ 149 h 149"/>
                <a:gd name="T14" fmla="*/ 49 w 104"/>
                <a:gd name="T15" fmla="*/ 54 h 149"/>
                <a:gd name="T16" fmla="*/ 66 w 104"/>
                <a:gd name="T17" fmla="*/ 23 h 149"/>
                <a:gd name="T18" fmla="*/ 85 w 104"/>
                <a:gd name="T19" fmla="*/ 30 h 149"/>
                <a:gd name="T20" fmla="*/ 91 w 104"/>
                <a:gd name="T21" fmla="*/ 31 h 149"/>
                <a:gd name="T22" fmla="*/ 104 w 104"/>
                <a:gd name="T23" fmla="*/ 14 h 149"/>
                <a:gd name="T24" fmla="*/ 89 w 104"/>
                <a:gd name="T25" fmla="*/ 0 h 149"/>
                <a:gd name="T26" fmla="*/ 49 w 104"/>
                <a:gd name="T27" fmla="*/ 24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7"/>
                    <a:pt x="21" y="19"/>
                    <a:pt x="21" y="30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31"/>
                    <a:pt x="59" y="23"/>
                    <a:pt x="66" y="23"/>
                  </a:cubicBezTo>
                  <a:cubicBezTo>
                    <a:pt x="71" y="23"/>
                    <a:pt x="76" y="25"/>
                    <a:pt x="85" y="30"/>
                  </a:cubicBezTo>
                  <a:cubicBezTo>
                    <a:pt x="87" y="31"/>
                    <a:pt x="89" y="31"/>
                    <a:pt x="91" y="31"/>
                  </a:cubicBezTo>
                  <a:cubicBezTo>
                    <a:pt x="98" y="31"/>
                    <a:pt x="104" y="24"/>
                    <a:pt x="104" y="14"/>
                  </a:cubicBezTo>
                  <a:cubicBezTo>
                    <a:pt x="104" y="8"/>
                    <a:pt x="100" y="0"/>
                    <a:pt x="89" y="0"/>
                  </a:cubicBezTo>
                  <a:cubicBezTo>
                    <a:pt x="78" y="0"/>
                    <a:pt x="69" y="6"/>
                    <a:pt x="49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gray">
            <a:xfrm>
              <a:off x="2360" y="1973"/>
              <a:ext cx="245" cy="351"/>
            </a:xfrm>
            <a:custGeom>
              <a:avLst/>
              <a:gdLst>
                <a:gd name="T0" fmla="*/ 46 w 104"/>
                <a:gd name="T1" fmla="*/ 0 h 149"/>
                <a:gd name="T2" fmla="*/ 49 w 104"/>
                <a:gd name="T3" fmla="*/ 24 h 149"/>
                <a:gd name="T4" fmla="*/ 89 w 104"/>
                <a:gd name="T5" fmla="*/ 0 h 149"/>
                <a:gd name="T6" fmla="*/ 104 w 104"/>
                <a:gd name="T7" fmla="*/ 15 h 149"/>
                <a:gd name="T8" fmla="*/ 91 w 104"/>
                <a:gd name="T9" fmla="*/ 31 h 149"/>
                <a:gd name="T10" fmla="*/ 85 w 104"/>
                <a:gd name="T11" fmla="*/ 30 h 149"/>
                <a:gd name="T12" fmla="*/ 66 w 104"/>
                <a:gd name="T13" fmla="*/ 23 h 149"/>
                <a:gd name="T14" fmla="*/ 49 w 104"/>
                <a:gd name="T15" fmla="*/ 54 h 149"/>
                <a:gd name="T16" fmla="*/ 49 w 104"/>
                <a:gd name="T17" fmla="*/ 149 h 149"/>
                <a:gd name="T18" fmla="*/ 21 w 104"/>
                <a:gd name="T19" fmla="*/ 149 h 149"/>
                <a:gd name="T20" fmla="*/ 21 w 104"/>
                <a:gd name="T21" fmla="*/ 30 h 149"/>
                <a:gd name="T22" fmla="*/ 12 w 104"/>
                <a:gd name="T23" fmla="*/ 16 h 149"/>
                <a:gd name="T24" fmla="*/ 0 w 104"/>
                <a:gd name="T25" fmla="*/ 15 h 149"/>
                <a:gd name="T26" fmla="*/ 0 w 104"/>
                <a:gd name="T27" fmla="*/ 7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69" y="7"/>
                    <a:pt x="78" y="0"/>
                    <a:pt x="89" y="0"/>
                  </a:cubicBezTo>
                  <a:cubicBezTo>
                    <a:pt x="100" y="0"/>
                    <a:pt x="104" y="8"/>
                    <a:pt x="104" y="15"/>
                  </a:cubicBezTo>
                  <a:cubicBezTo>
                    <a:pt x="104" y="24"/>
                    <a:pt x="98" y="31"/>
                    <a:pt x="91" y="31"/>
                  </a:cubicBezTo>
                  <a:cubicBezTo>
                    <a:pt x="89" y="31"/>
                    <a:pt x="87" y="31"/>
                    <a:pt x="85" y="30"/>
                  </a:cubicBezTo>
                  <a:cubicBezTo>
                    <a:pt x="76" y="25"/>
                    <a:pt x="71" y="23"/>
                    <a:pt x="66" y="23"/>
                  </a:cubicBezTo>
                  <a:cubicBezTo>
                    <a:pt x="59" y="23"/>
                    <a:pt x="49" y="31"/>
                    <a:pt x="49" y="54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9"/>
                    <a:pt x="20" y="18"/>
                    <a:pt x="1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gray">
            <a:xfrm>
              <a:off x="1893" y="1823"/>
              <a:ext cx="423" cy="508"/>
            </a:xfrm>
            <a:custGeom>
              <a:avLst/>
              <a:gdLst>
                <a:gd name="T0" fmla="*/ 174 w 179"/>
                <a:gd name="T1" fmla="*/ 12 h 215"/>
                <a:gd name="T2" fmla="*/ 111 w 179"/>
                <a:gd name="T3" fmla="*/ 0 h 215"/>
                <a:gd name="T4" fmla="*/ 27 w 179"/>
                <a:gd name="T5" fmla="*/ 31 h 215"/>
                <a:gd name="T6" fmla="*/ 0 w 179"/>
                <a:gd name="T7" fmla="*/ 109 h 215"/>
                <a:gd name="T8" fmla="*/ 28 w 179"/>
                <a:gd name="T9" fmla="*/ 190 h 215"/>
                <a:gd name="T10" fmla="*/ 109 w 179"/>
                <a:gd name="T11" fmla="*/ 215 h 215"/>
                <a:gd name="T12" fmla="*/ 175 w 179"/>
                <a:gd name="T13" fmla="*/ 201 h 215"/>
                <a:gd name="T14" fmla="*/ 179 w 179"/>
                <a:gd name="T15" fmla="*/ 151 h 215"/>
                <a:gd name="T16" fmla="*/ 170 w 179"/>
                <a:gd name="T17" fmla="*/ 151 h 215"/>
                <a:gd name="T18" fmla="*/ 108 w 179"/>
                <a:gd name="T19" fmla="*/ 205 h 215"/>
                <a:gd name="T20" fmla="*/ 33 w 179"/>
                <a:gd name="T21" fmla="*/ 108 h 215"/>
                <a:gd name="T22" fmla="*/ 108 w 179"/>
                <a:gd name="T23" fmla="*/ 10 h 215"/>
                <a:gd name="T24" fmla="*/ 165 w 179"/>
                <a:gd name="T25" fmla="*/ 58 h 215"/>
                <a:gd name="T26" fmla="*/ 174 w 179"/>
                <a:gd name="T27" fmla="*/ 58 h 215"/>
                <a:gd name="T28" fmla="*/ 174 w 179"/>
                <a:gd name="T29" fmla="*/ 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215">
                  <a:moveTo>
                    <a:pt x="174" y="12"/>
                  </a:moveTo>
                  <a:cubicBezTo>
                    <a:pt x="161" y="5"/>
                    <a:pt x="138" y="0"/>
                    <a:pt x="111" y="0"/>
                  </a:cubicBezTo>
                  <a:cubicBezTo>
                    <a:pt x="74" y="0"/>
                    <a:pt x="45" y="11"/>
                    <a:pt x="27" y="31"/>
                  </a:cubicBezTo>
                  <a:cubicBezTo>
                    <a:pt x="10" y="50"/>
                    <a:pt x="0" y="75"/>
                    <a:pt x="0" y="109"/>
                  </a:cubicBezTo>
                  <a:cubicBezTo>
                    <a:pt x="0" y="144"/>
                    <a:pt x="10" y="172"/>
                    <a:pt x="28" y="190"/>
                  </a:cubicBezTo>
                  <a:cubicBezTo>
                    <a:pt x="47" y="208"/>
                    <a:pt x="76" y="215"/>
                    <a:pt x="109" y="215"/>
                  </a:cubicBezTo>
                  <a:cubicBezTo>
                    <a:pt x="133" y="215"/>
                    <a:pt x="161" y="209"/>
                    <a:pt x="175" y="201"/>
                  </a:cubicBezTo>
                  <a:cubicBezTo>
                    <a:pt x="179" y="151"/>
                    <a:pt x="179" y="151"/>
                    <a:pt x="179" y="151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62" y="182"/>
                    <a:pt x="147" y="205"/>
                    <a:pt x="108" y="205"/>
                  </a:cubicBezTo>
                  <a:cubicBezTo>
                    <a:pt x="46" y="205"/>
                    <a:pt x="33" y="144"/>
                    <a:pt x="33" y="108"/>
                  </a:cubicBezTo>
                  <a:cubicBezTo>
                    <a:pt x="33" y="59"/>
                    <a:pt x="53" y="10"/>
                    <a:pt x="108" y="10"/>
                  </a:cubicBezTo>
                  <a:cubicBezTo>
                    <a:pt x="139" y="10"/>
                    <a:pt x="160" y="23"/>
                    <a:pt x="165" y="58"/>
                  </a:cubicBezTo>
                  <a:cubicBezTo>
                    <a:pt x="174" y="58"/>
                    <a:pt x="174" y="58"/>
                    <a:pt x="174" y="58"/>
                  </a:cubicBezTo>
                  <a:lnTo>
                    <a:pt x="174" y="1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gray">
            <a:xfrm>
              <a:off x="2620" y="1973"/>
              <a:ext cx="334" cy="359"/>
            </a:xfrm>
            <a:custGeom>
              <a:avLst/>
              <a:gdLst>
                <a:gd name="T0" fmla="*/ 72 w 143"/>
                <a:gd name="T1" fmla="*/ 0 h 153"/>
                <a:gd name="T2" fmla="*/ 0 w 143"/>
                <a:gd name="T3" fmla="*/ 77 h 153"/>
                <a:gd name="T4" fmla="*/ 72 w 143"/>
                <a:gd name="T5" fmla="*/ 153 h 153"/>
                <a:gd name="T6" fmla="*/ 143 w 143"/>
                <a:gd name="T7" fmla="*/ 77 h 153"/>
                <a:gd name="T8" fmla="*/ 72 w 143"/>
                <a:gd name="T9" fmla="*/ 0 h 153"/>
                <a:gd name="T10" fmla="*/ 31 w 143"/>
                <a:gd name="T11" fmla="*/ 77 h 153"/>
                <a:gd name="T12" fmla="*/ 72 w 143"/>
                <a:gd name="T13" fmla="*/ 11 h 153"/>
                <a:gd name="T14" fmla="*/ 112 w 143"/>
                <a:gd name="T15" fmla="*/ 77 h 153"/>
                <a:gd name="T16" fmla="*/ 72 w 143"/>
                <a:gd name="T17" fmla="*/ 143 h 153"/>
                <a:gd name="T18" fmla="*/ 31 w 143"/>
                <a:gd name="T1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53">
                  <a:moveTo>
                    <a:pt x="72" y="0"/>
                  </a:moveTo>
                  <a:cubicBezTo>
                    <a:pt x="24" y="0"/>
                    <a:pt x="0" y="28"/>
                    <a:pt x="0" y="77"/>
                  </a:cubicBezTo>
                  <a:cubicBezTo>
                    <a:pt x="0" y="125"/>
                    <a:pt x="24" y="153"/>
                    <a:pt x="72" y="153"/>
                  </a:cubicBezTo>
                  <a:cubicBezTo>
                    <a:pt x="120" y="153"/>
                    <a:pt x="143" y="125"/>
                    <a:pt x="143" y="77"/>
                  </a:cubicBezTo>
                  <a:cubicBezTo>
                    <a:pt x="143" y="28"/>
                    <a:pt x="120" y="0"/>
                    <a:pt x="72" y="0"/>
                  </a:cubicBezTo>
                  <a:close/>
                  <a:moveTo>
                    <a:pt x="31" y="77"/>
                  </a:moveTo>
                  <a:cubicBezTo>
                    <a:pt x="31" y="36"/>
                    <a:pt x="44" y="11"/>
                    <a:pt x="72" y="11"/>
                  </a:cubicBezTo>
                  <a:cubicBezTo>
                    <a:pt x="99" y="11"/>
                    <a:pt x="112" y="36"/>
                    <a:pt x="112" y="77"/>
                  </a:cubicBezTo>
                  <a:cubicBezTo>
                    <a:pt x="112" y="118"/>
                    <a:pt x="99" y="143"/>
                    <a:pt x="72" y="143"/>
                  </a:cubicBezTo>
                  <a:cubicBezTo>
                    <a:pt x="44" y="143"/>
                    <a:pt x="31" y="118"/>
                    <a:pt x="31" y="77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gray">
            <a:xfrm>
              <a:off x="2999" y="1973"/>
              <a:ext cx="379" cy="516"/>
            </a:xfrm>
            <a:custGeom>
              <a:avLst/>
              <a:gdLst>
                <a:gd name="T0" fmla="*/ 49 w 158"/>
                <a:gd name="T1" fmla="*/ 54 h 221"/>
                <a:gd name="T2" fmla="*/ 53 w 158"/>
                <a:gd name="T3" fmla="*/ 37 h 221"/>
                <a:gd name="T4" fmla="*/ 88 w 158"/>
                <a:gd name="T5" fmla="*/ 16 h 221"/>
                <a:gd name="T6" fmla="*/ 127 w 158"/>
                <a:gd name="T7" fmla="*/ 75 h 221"/>
                <a:gd name="T8" fmla="*/ 83 w 158"/>
                <a:gd name="T9" fmla="*/ 143 h 221"/>
                <a:gd name="T10" fmla="*/ 51 w 158"/>
                <a:gd name="T11" fmla="*/ 121 h 221"/>
                <a:gd name="T12" fmla="*/ 49 w 158"/>
                <a:gd name="T13" fmla="*/ 103 h 221"/>
                <a:gd name="T14" fmla="*/ 49 w 158"/>
                <a:gd name="T15" fmla="*/ 54 h 221"/>
                <a:gd name="T16" fmla="*/ 0 w 158"/>
                <a:gd name="T17" fmla="*/ 7 h 221"/>
                <a:gd name="T18" fmla="*/ 0 w 158"/>
                <a:gd name="T19" fmla="*/ 15 h 221"/>
                <a:gd name="T20" fmla="*/ 11 w 158"/>
                <a:gd name="T21" fmla="*/ 16 h 221"/>
                <a:gd name="T22" fmla="*/ 21 w 158"/>
                <a:gd name="T23" fmla="*/ 30 h 221"/>
                <a:gd name="T24" fmla="*/ 21 w 158"/>
                <a:gd name="T25" fmla="*/ 221 h 221"/>
                <a:gd name="T26" fmla="*/ 49 w 158"/>
                <a:gd name="T27" fmla="*/ 221 h 221"/>
                <a:gd name="T28" fmla="*/ 49 w 158"/>
                <a:gd name="T29" fmla="*/ 146 h 221"/>
                <a:gd name="T30" fmla="*/ 83 w 158"/>
                <a:gd name="T31" fmla="*/ 153 h 221"/>
                <a:gd name="T32" fmla="*/ 158 w 158"/>
                <a:gd name="T33" fmla="*/ 73 h 221"/>
                <a:gd name="T34" fmla="*/ 100 w 158"/>
                <a:gd name="T35" fmla="*/ 0 h 221"/>
                <a:gd name="T36" fmla="*/ 49 w 158"/>
                <a:gd name="T37" fmla="*/ 22 h 221"/>
                <a:gd name="T38" fmla="*/ 45 w 158"/>
                <a:gd name="T39" fmla="*/ 0 h 221"/>
                <a:gd name="T40" fmla="*/ 0 w 158"/>
                <a:gd name="T41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21">
                  <a:moveTo>
                    <a:pt x="49" y="54"/>
                  </a:moveTo>
                  <a:cubicBezTo>
                    <a:pt x="49" y="47"/>
                    <a:pt x="50" y="42"/>
                    <a:pt x="53" y="37"/>
                  </a:cubicBezTo>
                  <a:cubicBezTo>
                    <a:pt x="60" y="23"/>
                    <a:pt x="72" y="16"/>
                    <a:pt x="88" y="16"/>
                  </a:cubicBezTo>
                  <a:cubicBezTo>
                    <a:pt x="100" y="16"/>
                    <a:pt x="127" y="24"/>
                    <a:pt x="127" y="75"/>
                  </a:cubicBezTo>
                  <a:cubicBezTo>
                    <a:pt x="127" y="119"/>
                    <a:pt x="113" y="143"/>
                    <a:pt x="83" y="143"/>
                  </a:cubicBezTo>
                  <a:cubicBezTo>
                    <a:pt x="68" y="143"/>
                    <a:pt x="56" y="135"/>
                    <a:pt x="51" y="121"/>
                  </a:cubicBezTo>
                  <a:cubicBezTo>
                    <a:pt x="49" y="116"/>
                    <a:pt x="49" y="110"/>
                    <a:pt x="49" y="103"/>
                  </a:cubicBezTo>
                  <a:lnTo>
                    <a:pt x="49" y="54"/>
                  </a:lnTo>
                  <a:close/>
                  <a:moveTo>
                    <a:pt x="0" y="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ubicBezTo>
                    <a:pt x="21" y="221"/>
                    <a:pt x="21" y="221"/>
                    <a:pt x="21" y="221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55" y="150"/>
                    <a:pt x="69" y="153"/>
                    <a:pt x="83" y="153"/>
                  </a:cubicBezTo>
                  <a:cubicBezTo>
                    <a:pt x="123" y="153"/>
                    <a:pt x="158" y="135"/>
                    <a:pt x="158" y="73"/>
                  </a:cubicBezTo>
                  <a:cubicBezTo>
                    <a:pt x="158" y="52"/>
                    <a:pt x="154" y="0"/>
                    <a:pt x="100" y="0"/>
                  </a:cubicBezTo>
                  <a:cubicBezTo>
                    <a:pt x="78" y="0"/>
                    <a:pt x="61" y="15"/>
                    <a:pt x="49" y="22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 userDrawn="1"/>
          </p:nvSpPr>
          <p:spPr bwMode="gray">
            <a:xfrm>
              <a:off x="5478" y="1973"/>
              <a:ext cx="304" cy="359"/>
            </a:xfrm>
            <a:custGeom>
              <a:avLst/>
              <a:gdLst>
                <a:gd name="T0" fmla="*/ 116 w 128"/>
                <a:gd name="T1" fmla="*/ 71 h 154"/>
                <a:gd name="T2" fmla="*/ 31 w 128"/>
                <a:gd name="T3" fmla="*/ 71 h 154"/>
                <a:gd name="T4" fmla="*/ 74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8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6 w 128"/>
                <a:gd name="T19" fmla="*/ 71 h 154"/>
                <a:gd name="T20" fmla="*/ 31 w 128"/>
                <a:gd name="T21" fmla="*/ 60 h 154"/>
                <a:gd name="T22" fmla="*/ 66 w 128"/>
                <a:gd name="T23" fmla="*/ 11 h 154"/>
                <a:gd name="T24" fmla="*/ 97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6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7" y="138"/>
                    <a:pt x="74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8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6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5" y="11"/>
                    <a:pt x="66" y="11"/>
                  </a:cubicBezTo>
                  <a:cubicBezTo>
                    <a:pt x="94" y="11"/>
                    <a:pt x="97" y="39"/>
                    <a:pt x="97" y="50"/>
                  </a:cubicBezTo>
                  <a:cubicBezTo>
                    <a:pt x="97" y="56"/>
                    <a:pt x="95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 userDrawn="1"/>
          </p:nvSpPr>
          <p:spPr bwMode="gray">
            <a:xfrm>
              <a:off x="4357" y="1973"/>
              <a:ext cx="304" cy="359"/>
            </a:xfrm>
            <a:custGeom>
              <a:avLst/>
              <a:gdLst>
                <a:gd name="T0" fmla="*/ 117 w 128"/>
                <a:gd name="T1" fmla="*/ 71 h 154"/>
                <a:gd name="T2" fmla="*/ 31 w 128"/>
                <a:gd name="T3" fmla="*/ 71 h 154"/>
                <a:gd name="T4" fmla="*/ 75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9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7 w 128"/>
                <a:gd name="T19" fmla="*/ 71 h 154"/>
                <a:gd name="T20" fmla="*/ 31 w 128"/>
                <a:gd name="T21" fmla="*/ 60 h 154"/>
                <a:gd name="T22" fmla="*/ 67 w 128"/>
                <a:gd name="T23" fmla="*/ 11 h 154"/>
                <a:gd name="T24" fmla="*/ 98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7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7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6" y="11"/>
                    <a:pt x="67" y="11"/>
                  </a:cubicBezTo>
                  <a:cubicBezTo>
                    <a:pt x="94" y="11"/>
                    <a:pt x="98" y="39"/>
                    <a:pt x="98" y="50"/>
                  </a:cubicBezTo>
                  <a:cubicBezTo>
                    <a:pt x="98" y="56"/>
                    <a:pt x="96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gray">
            <a:xfrm>
              <a:off x="3451" y="1823"/>
              <a:ext cx="319" cy="508"/>
            </a:xfrm>
            <a:custGeom>
              <a:avLst/>
              <a:gdLst>
                <a:gd name="T0" fmla="*/ 3 w 135"/>
                <a:gd name="T1" fmla="*/ 197 h 215"/>
                <a:gd name="T2" fmla="*/ 61 w 135"/>
                <a:gd name="T3" fmla="*/ 215 h 215"/>
                <a:gd name="T4" fmla="*/ 135 w 135"/>
                <a:gd name="T5" fmla="*/ 155 h 215"/>
                <a:gd name="T6" fmla="*/ 76 w 135"/>
                <a:gd name="T7" fmla="*/ 90 h 215"/>
                <a:gd name="T8" fmla="*/ 67 w 135"/>
                <a:gd name="T9" fmla="*/ 86 h 215"/>
                <a:gd name="T10" fmla="*/ 30 w 135"/>
                <a:gd name="T11" fmla="*/ 48 h 215"/>
                <a:gd name="T12" fmla="*/ 68 w 135"/>
                <a:gd name="T13" fmla="*/ 11 h 215"/>
                <a:gd name="T14" fmla="*/ 113 w 135"/>
                <a:gd name="T15" fmla="*/ 55 h 215"/>
                <a:gd name="T16" fmla="*/ 122 w 135"/>
                <a:gd name="T17" fmla="*/ 55 h 215"/>
                <a:gd name="T18" fmla="*/ 122 w 135"/>
                <a:gd name="T19" fmla="*/ 13 h 215"/>
                <a:gd name="T20" fmla="*/ 72 w 135"/>
                <a:gd name="T21" fmla="*/ 0 h 215"/>
                <a:gd name="T22" fmla="*/ 3 w 135"/>
                <a:gd name="T23" fmla="*/ 58 h 215"/>
                <a:gd name="T24" fmla="*/ 59 w 135"/>
                <a:gd name="T25" fmla="*/ 116 h 215"/>
                <a:gd name="T26" fmla="*/ 65 w 135"/>
                <a:gd name="T27" fmla="*/ 118 h 215"/>
                <a:gd name="T28" fmla="*/ 106 w 135"/>
                <a:gd name="T29" fmla="*/ 164 h 215"/>
                <a:gd name="T30" fmla="*/ 63 w 135"/>
                <a:gd name="T31" fmla="*/ 205 h 215"/>
                <a:gd name="T32" fmla="*/ 9 w 135"/>
                <a:gd name="T33" fmla="*/ 150 h 215"/>
                <a:gd name="T34" fmla="*/ 0 w 135"/>
                <a:gd name="T35" fmla="*/ 150 h 215"/>
                <a:gd name="T36" fmla="*/ 3 w 135"/>
                <a:gd name="T37" fmla="*/ 19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15">
                  <a:moveTo>
                    <a:pt x="3" y="197"/>
                  </a:moveTo>
                  <a:cubicBezTo>
                    <a:pt x="16" y="210"/>
                    <a:pt x="41" y="215"/>
                    <a:pt x="61" y="215"/>
                  </a:cubicBezTo>
                  <a:cubicBezTo>
                    <a:pt x="114" y="215"/>
                    <a:pt x="135" y="185"/>
                    <a:pt x="135" y="155"/>
                  </a:cubicBezTo>
                  <a:cubicBezTo>
                    <a:pt x="135" y="120"/>
                    <a:pt x="111" y="103"/>
                    <a:pt x="76" y="90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47" y="79"/>
                    <a:pt x="30" y="66"/>
                    <a:pt x="30" y="48"/>
                  </a:cubicBezTo>
                  <a:cubicBezTo>
                    <a:pt x="30" y="27"/>
                    <a:pt x="43" y="11"/>
                    <a:pt x="68" y="11"/>
                  </a:cubicBezTo>
                  <a:cubicBezTo>
                    <a:pt x="94" y="11"/>
                    <a:pt x="108" y="25"/>
                    <a:pt x="113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2" y="5"/>
                    <a:pt x="92" y="0"/>
                    <a:pt x="72" y="0"/>
                  </a:cubicBezTo>
                  <a:cubicBezTo>
                    <a:pt x="35" y="0"/>
                    <a:pt x="3" y="18"/>
                    <a:pt x="3" y="58"/>
                  </a:cubicBezTo>
                  <a:cubicBezTo>
                    <a:pt x="3" y="89"/>
                    <a:pt x="28" y="105"/>
                    <a:pt x="59" y="116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78" y="123"/>
                    <a:pt x="106" y="137"/>
                    <a:pt x="106" y="164"/>
                  </a:cubicBezTo>
                  <a:cubicBezTo>
                    <a:pt x="106" y="189"/>
                    <a:pt x="90" y="205"/>
                    <a:pt x="63" y="205"/>
                  </a:cubicBezTo>
                  <a:cubicBezTo>
                    <a:pt x="35" y="205"/>
                    <a:pt x="17" y="183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lnTo>
                    <a:pt x="3" y="19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gray">
            <a:xfrm>
              <a:off x="5129" y="1973"/>
              <a:ext cx="297" cy="359"/>
            </a:xfrm>
            <a:custGeom>
              <a:avLst/>
              <a:gdLst>
                <a:gd name="T0" fmla="*/ 31 w 124"/>
                <a:gd name="T1" fmla="*/ 73 h 154"/>
                <a:gd name="T2" fmla="*/ 75 w 124"/>
                <a:gd name="T3" fmla="*/ 138 h 154"/>
                <a:gd name="T4" fmla="*/ 113 w 124"/>
                <a:gd name="T5" fmla="*/ 115 h 154"/>
                <a:gd name="T6" fmla="*/ 123 w 124"/>
                <a:gd name="T7" fmla="*/ 120 h 154"/>
                <a:gd name="T8" fmla="*/ 69 w 124"/>
                <a:gd name="T9" fmla="*/ 153 h 154"/>
                <a:gd name="T10" fmla="*/ 0 w 124"/>
                <a:gd name="T11" fmla="*/ 78 h 154"/>
                <a:gd name="T12" fmla="*/ 72 w 124"/>
                <a:gd name="T13" fmla="*/ 0 h 154"/>
                <a:gd name="T14" fmla="*/ 124 w 124"/>
                <a:gd name="T15" fmla="*/ 29 h 154"/>
                <a:gd name="T16" fmla="*/ 106 w 124"/>
                <a:gd name="T17" fmla="*/ 44 h 154"/>
                <a:gd name="T18" fmla="*/ 97 w 124"/>
                <a:gd name="T19" fmla="*/ 37 h 154"/>
                <a:gd name="T20" fmla="*/ 69 w 124"/>
                <a:gd name="T21" fmla="*/ 11 h 154"/>
                <a:gd name="T22" fmla="*/ 31 w 124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54">
                  <a:moveTo>
                    <a:pt x="31" y="73"/>
                  </a:moveTo>
                  <a:cubicBezTo>
                    <a:pt x="30" y="103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8"/>
                    <a:pt x="18" y="0"/>
                    <a:pt x="72" y="0"/>
                  </a:cubicBezTo>
                  <a:cubicBezTo>
                    <a:pt x="104" y="0"/>
                    <a:pt x="124" y="15"/>
                    <a:pt x="124" y="29"/>
                  </a:cubicBezTo>
                  <a:cubicBezTo>
                    <a:pt x="124" y="40"/>
                    <a:pt x="112" y="44"/>
                    <a:pt x="106" y="44"/>
                  </a:cubicBezTo>
                  <a:cubicBezTo>
                    <a:pt x="101" y="44"/>
                    <a:pt x="99" y="41"/>
                    <a:pt x="97" y="37"/>
                  </a:cubicBezTo>
                  <a:cubicBezTo>
                    <a:pt x="91" y="20"/>
                    <a:pt x="83" y="11"/>
                    <a:pt x="69" y="11"/>
                  </a:cubicBezTo>
                  <a:cubicBezTo>
                    <a:pt x="48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gray">
            <a:xfrm>
              <a:off x="3830" y="1973"/>
              <a:ext cx="297" cy="359"/>
            </a:xfrm>
            <a:custGeom>
              <a:avLst/>
              <a:gdLst>
                <a:gd name="T0" fmla="*/ 31 w 125"/>
                <a:gd name="T1" fmla="*/ 73 h 154"/>
                <a:gd name="T2" fmla="*/ 75 w 125"/>
                <a:gd name="T3" fmla="*/ 138 h 154"/>
                <a:gd name="T4" fmla="*/ 114 w 125"/>
                <a:gd name="T5" fmla="*/ 115 h 154"/>
                <a:gd name="T6" fmla="*/ 123 w 125"/>
                <a:gd name="T7" fmla="*/ 120 h 154"/>
                <a:gd name="T8" fmla="*/ 69 w 125"/>
                <a:gd name="T9" fmla="*/ 153 h 154"/>
                <a:gd name="T10" fmla="*/ 0 w 125"/>
                <a:gd name="T11" fmla="*/ 78 h 154"/>
                <a:gd name="T12" fmla="*/ 73 w 125"/>
                <a:gd name="T13" fmla="*/ 0 h 154"/>
                <a:gd name="T14" fmla="*/ 125 w 125"/>
                <a:gd name="T15" fmla="*/ 29 h 154"/>
                <a:gd name="T16" fmla="*/ 107 w 125"/>
                <a:gd name="T17" fmla="*/ 44 h 154"/>
                <a:gd name="T18" fmla="*/ 98 w 125"/>
                <a:gd name="T19" fmla="*/ 37 h 154"/>
                <a:gd name="T20" fmla="*/ 69 w 125"/>
                <a:gd name="T21" fmla="*/ 11 h 154"/>
                <a:gd name="T22" fmla="*/ 31 w 125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154">
                  <a:moveTo>
                    <a:pt x="31" y="73"/>
                  </a:moveTo>
                  <a:cubicBezTo>
                    <a:pt x="31" y="103"/>
                    <a:pt x="39" y="138"/>
                    <a:pt x="75" y="138"/>
                  </a:cubicBezTo>
                  <a:cubicBezTo>
                    <a:pt x="94" y="138"/>
                    <a:pt x="106" y="128"/>
                    <a:pt x="114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8" y="153"/>
                    <a:pt x="69" y="153"/>
                  </a:cubicBezTo>
                  <a:cubicBezTo>
                    <a:pt x="21" y="154"/>
                    <a:pt x="0" y="125"/>
                    <a:pt x="0" y="78"/>
                  </a:cubicBezTo>
                  <a:cubicBezTo>
                    <a:pt x="0" y="38"/>
                    <a:pt x="19" y="0"/>
                    <a:pt x="73" y="0"/>
                  </a:cubicBezTo>
                  <a:cubicBezTo>
                    <a:pt x="105" y="0"/>
                    <a:pt x="125" y="15"/>
                    <a:pt x="125" y="29"/>
                  </a:cubicBezTo>
                  <a:cubicBezTo>
                    <a:pt x="125" y="40"/>
                    <a:pt x="113" y="44"/>
                    <a:pt x="107" y="44"/>
                  </a:cubicBezTo>
                  <a:cubicBezTo>
                    <a:pt x="101" y="44"/>
                    <a:pt x="100" y="41"/>
                    <a:pt x="98" y="37"/>
                  </a:cubicBezTo>
                  <a:cubicBezTo>
                    <a:pt x="92" y="20"/>
                    <a:pt x="83" y="11"/>
                    <a:pt x="69" y="11"/>
                  </a:cubicBezTo>
                  <a:cubicBezTo>
                    <a:pt x="49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gray">
            <a:xfrm>
              <a:off x="4706" y="1973"/>
              <a:ext cx="349" cy="351"/>
            </a:xfrm>
            <a:custGeom>
              <a:avLst/>
              <a:gdLst>
                <a:gd name="T0" fmla="*/ 21 w 146"/>
                <a:gd name="T1" fmla="*/ 30 h 149"/>
                <a:gd name="T2" fmla="*/ 20 w 146"/>
                <a:gd name="T3" fmla="*/ 149 h 149"/>
                <a:gd name="T4" fmla="*/ 48 w 146"/>
                <a:gd name="T5" fmla="*/ 149 h 149"/>
                <a:gd name="T6" fmla="*/ 49 w 146"/>
                <a:gd name="T7" fmla="*/ 54 h 149"/>
                <a:gd name="T8" fmla="*/ 52 w 146"/>
                <a:gd name="T9" fmla="*/ 38 h 149"/>
                <a:gd name="T10" fmla="*/ 87 w 146"/>
                <a:gd name="T11" fmla="*/ 16 h 149"/>
                <a:gd name="T12" fmla="*/ 118 w 146"/>
                <a:gd name="T13" fmla="*/ 53 h 149"/>
                <a:gd name="T14" fmla="*/ 119 w 146"/>
                <a:gd name="T15" fmla="*/ 149 h 149"/>
                <a:gd name="T16" fmla="*/ 146 w 146"/>
                <a:gd name="T17" fmla="*/ 149 h 149"/>
                <a:gd name="T18" fmla="*/ 146 w 146"/>
                <a:gd name="T19" fmla="*/ 47 h 149"/>
                <a:gd name="T20" fmla="*/ 103 w 146"/>
                <a:gd name="T21" fmla="*/ 0 h 149"/>
                <a:gd name="T22" fmla="*/ 48 w 146"/>
                <a:gd name="T23" fmla="*/ 23 h 149"/>
                <a:gd name="T24" fmla="*/ 44 w 146"/>
                <a:gd name="T25" fmla="*/ 0 h 149"/>
                <a:gd name="T26" fmla="*/ 0 w 146"/>
                <a:gd name="T27" fmla="*/ 8 h 149"/>
                <a:gd name="T28" fmla="*/ 0 w 146"/>
                <a:gd name="T29" fmla="*/ 15 h 149"/>
                <a:gd name="T30" fmla="*/ 11 w 146"/>
                <a:gd name="T31" fmla="*/ 16 h 149"/>
                <a:gd name="T32" fmla="*/ 21 w 146"/>
                <a:gd name="T33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9">
                  <a:moveTo>
                    <a:pt x="21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7"/>
                    <a:pt x="49" y="42"/>
                    <a:pt x="52" y="38"/>
                  </a:cubicBezTo>
                  <a:cubicBezTo>
                    <a:pt x="58" y="26"/>
                    <a:pt x="71" y="16"/>
                    <a:pt x="87" y="16"/>
                  </a:cubicBezTo>
                  <a:cubicBezTo>
                    <a:pt x="107" y="16"/>
                    <a:pt x="118" y="28"/>
                    <a:pt x="118" y="53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17"/>
                    <a:pt x="130" y="0"/>
                    <a:pt x="103" y="0"/>
                  </a:cubicBezTo>
                  <a:cubicBezTo>
                    <a:pt x="81" y="0"/>
                    <a:pt x="67" y="11"/>
                    <a:pt x="48" y="2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5" name="Oval 21"/>
            <p:cNvSpPr>
              <a:spLocks noChangeArrowheads="1"/>
            </p:cNvSpPr>
            <p:nvPr userDrawn="1"/>
          </p:nvSpPr>
          <p:spPr bwMode="gray">
            <a:xfrm>
              <a:off x="4194" y="1823"/>
              <a:ext cx="89" cy="82"/>
            </a:xfrm>
            <a:prstGeom prst="ellipse">
              <a:avLst/>
            </a:pr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6" name="Freeform 22"/>
            <p:cNvSpPr>
              <a:spLocks/>
            </p:cNvSpPr>
            <p:nvPr userDrawn="1"/>
          </p:nvSpPr>
          <p:spPr bwMode="gray">
            <a:xfrm>
              <a:off x="4157" y="1973"/>
              <a:ext cx="119" cy="351"/>
            </a:xfrm>
            <a:custGeom>
              <a:avLst/>
              <a:gdLst>
                <a:gd name="T0" fmla="*/ 20 w 48"/>
                <a:gd name="T1" fmla="*/ 30 h 149"/>
                <a:gd name="T2" fmla="*/ 20 w 48"/>
                <a:gd name="T3" fmla="*/ 149 h 149"/>
                <a:gd name="T4" fmla="*/ 48 w 48"/>
                <a:gd name="T5" fmla="*/ 149 h 149"/>
                <a:gd name="T6" fmla="*/ 48 w 48"/>
                <a:gd name="T7" fmla="*/ 2 h 149"/>
                <a:gd name="T8" fmla="*/ 46 w 48"/>
                <a:gd name="T9" fmla="*/ 0 h 149"/>
                <a:gd name="T10" fmla="*/ 0 w 48"/>
                <a:gd name="T11" fmla="*/ 8 h 149"/>
                <a:gd name="T12" fmla="*/ 0 w 48"/>
                <a:gd name="T13" fmla="*/ 15 h 149"/>
                <a:gd name="T14" fmla="*/ 11 w 48"/>
                <a:gd name="T15" fmla="*/ 17 h 149"/>
                <a:gd name="T16" fmla="*/ 20 w 48"/>
                <a:gd name="T17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49">
                  <a:moveTo>
                    <a:pt x="20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9" y="18"/>
                    <a:pt x="20" y="19"/>
                    <a:pt x="20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044267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628775"/>
            <a:ext cx="4027488" cy="4535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28775"/>
            <a:ext cx="4029075" cy="4535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424613"/>
            <a:ext cx="792396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</a:rPr>
              <a:t>Page </a:t>
            </a:r>
            <a:fld id="{87F334AE-4EAC-4C2D-A638-92A76F09FCC4}" type="slidenum">
              <a:rPr lang="en-US" smtClean="0">
                <a:solidFill>
                  <a:srgbClr val="676767"/>
                </a:solidFill>
              </a:rPr>
              <a:pPr/>
              <a:t>‹#›</a:t>
            </a:fld>
            <a:endParaRPr lang="en-US" dirty="0">
              <a:solidFill>
                <a:srgbClr val="676767"/>
              </a:solidFill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 bwMode="gray">
          <a:xfrm>
            <a:off x="1153551" y="6424613"/>
            <a:ext cx="5718983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</a:rPr>
              <a:t>Bee Health Update to Sandra Peterson </a:t>
            </a:r>
            <a:r>
              <a:rPr lang="en-US" dirty="0" smtClean="0">
                <a:solidFill>
                  <a:srgbClr val="676767"/>
                </a:solidFill>
                <a:sym typeface="Wingdings"/>
              </a:rPr>
              <a:t> May 17, 2012</a:t>
            </a:r>
            <a:endParaRPr lang="en-US" dirty="0">
              <a:solidFill>
                <a:srgbClr val="676767"/>
              </a:solidFill>
            </a:endParaRPr>
          </a:p>
        </p:txBody>
      </p:sp>
      <p:grpSp>
        <p:nvGrpSpPr>
          <p:cNvPr id="9" name="Group 5"/>
          <p:cNvGrpSpPr>
            <a:grpSpLocks noChangeAspect="1"/>
          </p:cNvGrpSpPr>
          <p:nvPr userDrawn="1"/>
        </p:nvGrpSpPr>
        <p:grpSpPr bwMode="auto">
          <a:xfrm>
            <a:off x="7432675" y="6570663"/>
            <a:ext cx="1241425" cy="142875"/>
            <a:chOff x="-22" y="1823"/>
            <a:chExt cx="5804" cy="673"/>
          </a:xfrm>
        </p:grpSpPr>
        <p:sp>
          <p:nvSpPr>
            <p:cNvPr id="10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-22" y="1823"/>
              <a:ext cx="5804" cy="6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-22" y="1838"/>
              <a:ext cx="393" cy="486"/>
            </a:xfrm>
            <a:custGeom>
              <a:avLst/>
              <a:gdLst>
                <a:gd name="T0" fmla="*/ 93 w 167"/>
                <a:gd name="T1" fmla="*/ 206 h 206"/>
                <a:gd name="T2" fmla="*/ 167 w 167"/>
                <a:gd name="T3" fmla="*/ 149 h 206"/>
                <a:gd name="T4" fmla="*/ 113 w 167"/>
                <a:gd name="T5" fmla="*/ 94 h 206"/>
                <a:gd name="T6" fmla="*/ 113 w 167"/>
                <a:gd name="T7" fmla="*/ 93 h 206"/>
                <a:gd name="T8" fmla="*/ 158 w 167"/>
                <a:gd name="T9" fmla="*/ 48 h 206"/>
                <a:gd name="T10" fmla="*/ 139 w 167"/>
                <a:gd name="T11" fmla="*/ 11 h 206"/>
                <a:gd name="T12" fmla="*/ 86 w 167"/>
                <a:gd name="T13" fmla="*/ 0 h 206"/>
                <a:gd name="T14" fmla="*/ 0 w 167"/>
                <a:gd name="T15" fmla="*/ 0 h 206"/>
                <a:gd name="T16" fmla="*/ 0 w 167"/>
                <a:gd name="T17" fmla="*/ 9 h 206"/>
                <a:gd name="T18" fmla="*/ 27 w 167"/>
                <a:gd name="T19" fmla="*/ 28 h 206"/>
                <a:gd name="T20" fmla="*/ 27 w 167"/>
                <a:gd name="T21" fmla="*/ 179 h 206"/>
                <a:gd name="T22" fmla="*/ 0 w 167"/>
                <a:gd name="T23" fmla="*/ 198 h 206"/>
                <a:gd name="T24" fmla="*/ 0 w 167"/>
                <a:gd name="T25" fmla="*/ 206 h 206"/>
                <a:gd name="T26" fmla="*/ 93 w 167"/>
                <a:gd name="T27" fmla="*/ 206 h 206"/>
                <a:gd name="T28" fmla="*/ 57 w 167"/>
                <a:gd name="T29" fmla="*/ 101 h 206"/>
                <a:gd name="T30" fmla="*/ 78 w 167"/>
                <a:gd name="T31" fmla="*/ 101 h 206"/>
                <a:gd name="T32" fmla="*/ 135 w 167"/>
                <a:gd name="T33" fmla="*/ 151 h 206"/>
                <a:gd name="T34" fmla="*/ 85 w 167"/>
                <a:gd name="T35" fmla="*/ 196 h 206"/>
                <a:gd name="T36" fmla="*/ 57 w 167"/>
                <a:gd name="T37" fmla="*/ 173 h 206"/>
                <a:gd name="T38" fmla="*/ 57 w 167"/>
                <a:gd name="T39" fmla="*/ 101 h 206"/>
                <a:gd name="T40" fmla="*/ 57 w 167"/>
                <a:gd name="T41" fmla="*/ 26 h 206"/>
                <a:gd name="T42" fmla="*/ 81 w 167"/>
                <a:gd name="T43" fmla="*/ 11 h 206"/>
                <a:gd name="T44" fmla="*/ 126 w 167"/>
                <a:gd name="T45" fmla="*/ 49 h 206"/>
                <a:gd name="T46" fmla="*/ 76 w 167"/>
                <a:gd name="T47" fmla="*/ 90 h 206"/>
                <a:gd name="T48" fmla="*/ 57 w 167"/>
                <a:gd name="T49" fmla="*/ 90 h 206"/>
                <a:gd name="T50" fmla="*/ 57 w 167"/>
                <a:gd name="T51" fmla="*/ 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6">
                  <a:moveTo>
                    <a:pt x="93" y="206"/>
                  </a:moveTo>
                  <a:cubicBezTo>
                    <a:pt x="138" y="206"/>
                    <a:pt x="167" y="190"/>
                    <a:pt x="167" y="149"/>
                  </a:cubicBezTo>
                  <a:cubicBezTo>
                    <a:pt x="167" y="113"/>
                    <a:pt x="142" y="98"/>
                    <a:pt x="113" y="9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41" y="88"/>
                    <a:pt x="158" y="71"/>
                    <a:pt x="158" y="48"/>
                  </a:cubicBezTo>
                  <a:cubicBezTo>
                    <a:pt x="158" y="31"/>
                    <a:pt x="151" y="19"/>
                    <a:pt x="139" y="11"/>
                  </a:cubicBezTo>
                  <a:cubicBezTo>
                    <a:pt x="127" y="3"/>
                    <a:pt x="110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6" y="11"/>
                    <a:pt x="27" y="11"/>
                    <a:pt x="27" y="28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7" y="195"/>
                    <a:pt x="26" y="196"/>
                    <a:pt x="0" y="198"/>
                  </a:cubicBezTo>
                  <a:cubicBezTo>
                    <a:pt x="0" y="206"/>
                    <a:pt x="0" y="206"/>
                    <a:pt x="0" y="206"/>
                  </a:cubicBezTo>
                  <a:lnTo>
                    <a:pt x="93" y="206"/>
                  </a:lnTo>
                  <a:close/>
                  <a:moveTo>
                    <a:pt x="57" y="101"/>
                  </a:moveTo>
                  <a:cubicBezTo>
                    <a:pt x="78" y="101"/>
                    <a:pt x="78" y="101"/>
                    <a:pt x="78" y="101"/>
                  </a:cubicBezTo>
                  <a:cubicBezTo>
                    <a:pt x="115" y="101"/>
                    <a:pt x="135" y="119"/>
                    <a:pt x="135" y="151"/>
                  </a:cubicBezTo>
                  <a:cubicBezTo>
                    <a:pt x="135" y="186"/>
                    <a:pt x="111" y="196"/>
                    <a:pt x="85" y="196"/>
                  </a:cubicBezTo>
                  <a:cubicBezTo>
                    <a:pt x="61" y="196"/>
                    <a:pt x="57" y="192"/>
                    <a:pt x="57" y="173"/>
                  </a:cubicBezTo>
                  <a:lnTo>
                    <a:pt x="57" y="101"/>
                  </a:lnTo>
                  <a:close/>
                  <a:moveTo>
                    <a:pt x="57" y="26"/>
                  </a:moveTo>
                  <a:cubicBezTo>
                    <a:pt x="57" y="13"/>
                    <a:pt x="57" y="11"/>
                    <a:pt x="81" y="11"/>
                  </a:cubicBezTo>
                  <a:cubicBezTo>
                    <a:pt x="102" y="10"/>
                    <a:pt x="126" y="19"/>
                    <a:pt x="126" y="49"/>
                  </a:cubicBezTo>
                  <a:cubicBezTo>
                    <a:pt x="126" y="79"/>
                    <a:pt x="107" y="90"/>
                    <a:pt x="76" y="90"/>
                  </a:cubicBezTo>
                  <a:cubicBezTo>
                    <a:pt x="57" y="90"/>
                    <a:pt x="57" y="90"/>
                    <a:pt x="57" y="90"/>
                  </a:cubicBezTo>
                  <a:lnTo>
                    <a:pt x="57" y="2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gray">
            <a:xfrm>
              <a:off x="431" y="1973"/>
              <a:ext cx="319" cy="359"/>
            </a:xfrm>
            <a:custGeom>
              <a:avLst/>
              <a:gdLst>
                <a:gd name="T0" fmla="*/ 87 w 135"/>
                <a:gd name="T1" fmla="*/ 107 h 153"/>
                <a:gd name="T2" fmla="*/ 57 w 135"/>
                <a:gd name="T3" fmla="*/ 137 h 153"/>
                <a:gd name="T4" fmla="*/ 30 w 135"/>
                <a:gd name="T5" fmla="*/ 107 h 153"/>
                <a:gd name="T6" fmla="*/ 53 w 135"/>
                <a:gd name="T7" fmla="*/ 79 h 153"/>
                <a:gd name="T8" fmla="*/ 87 w 135"/>
                <a:gd name="T9" fmla="*/ 65 h 153"/>
                <a:gd name="T10" fmla="*/ 87 w 135"/>
                <a:gd name="T11" fmla="*/ 107 h 153"/>
                <a:gd name="T12" fmla="*/ 114 w 135"/>
                <a:gd name="T13" fmla="*/ 39 h 153"/>
                <a:gd name="T14" fmla="*/ 65 w 135"/>
                <a:gd name="T15" fmla="*/ 0 h 153"/>
                <a:gd name="T16" fmla="*/ 5 w 135"/>
                <a:gd name="T17" fmla="*/ 34 h 153"/>
                <a:gd name="T18" fmla="*/ 22 w 135"/>
                <a:gd name="T19" fmla="*/ 48 h 153"/>
                <a:gd name="T20" fmla="*/ 31 w 135"/>
                <a:gd name="T21" fmla="*/ 39 h 153"/>
                <a:gd name="T22" fmla="*/ 62 w 135"/>
                <a:gd name="T23" fmla="*/ 10 h 153"/>
                <a:gd name="T24" fmla="*/ 87 w 135"/>
                <a:gd name="T25" fmla="*/ 40 h 153"/>
                <a:gd name="T26" fmla="*/ 87 w 135"/>
                <a:gd name="T27" fmla="*/ 53 h 153"/>
                <a:gd name="T28" fmla="*/ 27 w 135"/>
                <a:gd name="T29" fmla="*/ 75 h 153"/>
                <a:gd name="T30" fmla="*/ 0 w 135"/>
                <a:gd name="T31" fmla="*/ 111 h 153"/>
                <a:gd name="T32" fmla="*/ 43 w 135"/>
                <a:gd name="T33" fmla="*/ 153 h 153"/>
                <a:gd name="T34" fmla="*/ 87 w 135"/>
                <a:gd name="T35" fmla="*/ 135 h 153"/>
                <a:gd name="T36" fmla="*/ 90 w 135"/>
                <a:gd name="T37" fmla="*/ 153 h 153"/>
                <a:gd name="T38" fmla="*/ 135 w 135"/>
                <a:gd name="T39" fmla="*/ 146 h 153"/>
                <a:gd name="T40" fmla="*/ 135 w 135"/>
                <a:gd name="T41" fmla="*/ 138 h 153"/>
                <a:gd name="T42" fmla="*/ 123 w 135"/>
                <a:gd name="T43" fmla="*/ 137 h 153"/>
                <a:gd name="T44" fmla="*/ 114 w 135"/>
                <a:gd name="T45" fmla="*/ 121 h 153"/>
                <a:gd name="T46" fmla="*/ 114 w 135"/>
                <a:gd name="T47" fmla="*/ 3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53">
                  <a:moveTo>
                    <a:pt x="87" y="107"/>
                  </a:moveTo>
                  <a:cubicBezTo>
                    <a:pt x="87" y="131"/>
                    <a:pt x="69" y="137"/>
                    <a:pt x="57" y="137"/>
                  </a:cubicBezTo>
                  <a:cubicBezTo>
                    <a:pt x="39" y="137"/>
                    <a:pt x="30" y="124"/>
                    <a:pt x="30" y="107"/>
                  </a:cubicBezTo>
                  <a:cubicBezTo>
                    <a:pt x="30" y="93"/>
                    <a:pt x="36" y="85"/>
                    <a:pt x="53" y="79"/>
                  </a:cubicBezTo>
                  <a:cubicBezTo>
                    <a:pt x="65" y="75"/>
                    <a:pt x="81" y="69"/>
                    <a:pt x="87" y="65"/>
                  </a:cubicBezTo>
                  <a:lnTo>
                    <a:pt x="87" y="107"/>
                  </a:lnTo>
                  <a:close/>
                  <a:moveTo>
                    <a:pt x="114" y="39"/>
                  </a:moveTo>
                  <a:cubicBezTo>
                    <a:pt x="114" y="22"/>
                    <a:pt x="110" y="0"/>
                    <a:pt x="65" y="0"/>
                  </a:cubicBezTo>
                  <a:cubicBezTo>
                    <a:pt x="32" y="0"/>
                    <a:pt x="5" y="17"/>
                    <a:pt x="5" y="34"/>
                  </a:cubicBezTo>
                  <a:cubicBezTo>
                    <a:pt x="5" y="43"/>
                    <a:pt x="16" y="48"/>
                    <a:pt x="22" y="48"/>
                  </a:cubicBezTo>
                  <a:cubicBezTo>
                    <a:pt x="28" y="48"/>
                    <a:pt x="30" y="45"/>
                    <a:pt x="31" y="39"/>
                  </a:cubicBezTo>
                  <a:cubicBezTo>
                    <a:pt x="38" y="17"/>
                    <a:pt x="50" y="10"/>
                    <a:pt x="62" y="10"/>
                  </a:cubicBezTo>
                  <a:cubicBezTo>
                    <a:pt x="74" y="10"/>
                    <a:pt x="87" y="16"/>
                    <a:pt x="87" y="40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0" y="60"/>
                    <a:pt x="51" y="68"/>
                    <a:pt x="27" y="75"/>
                  </a:cubicBezTo>
                  <a:cubicBezTo>
                    <a:pt x="6" y="82"/>
                    <a:pt x="0" y="97"/>
                    <a:pt x="0" y="111"/>
                  </a:cubicBezTo>
                  <a:cubicBezTo>
                    <a:pt x="0" y="133"/>
                    <a:pt x="15" y="153"/>
                    <a:pt x="43" y="153"/>
                  </a:cubicBezTo>
                  <a:cubicBezTo>
                    <a:pt x="61" y="152"/>
                    <a:pt x="77" y="141"/>
                    <a:pt x="87" y="135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15" y="136"/>
                    <a:pt x="114" y="133"/>
                    <a:pt x="114" y="121"/>
                  </a:cubicBezTo>
                  <a:lnTo>
                    <a:pt x="114" y="3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gray">
            <a:xfrm>
              <a:off x="742" y="1980"/>
              <a:ext cx="379" cy="516"/>
            </a:xfrm>
            <a:custGeom>
              <a:avLst/>
              <a:gdLst>
                <a:gd name="T0" fmla="*/ 0 w 159"/>
                <a:gd name="T1" fmla="*/ 0 h 219"/>
                <a:gd name="T2" fmla="*/ 0 w 159"/>
                <a:gd name="T3" fmla="*/ 9 h 219"/>
                <a:gd name="T4" fmla="*/ 22 w 159"/>
                <a:gd name="T5" fmla="*/ 25 h 219"/>
                <a:gd name="T6" fmla="*/ 69 w 159"/>
                <a:gd name="T7" fmla="*/ 144 h 219"/>
                <a:gd name="T8" fmla="*/ 72 w 159"/>
                <a:gd name="T9" fmla="*/ 159 h 219"/>
                <a:gd name="T10" fmla="*/ 64 w 159"/>
                <a:gd name="T11" fmla="*/ 184 h 219"/>
                <a:gd name="T12" fmla="*/ 51 w 159"/>
                <a:gd name="T13" fmla="*/ 197 h 219"/>
                <a:gd name="T14" fmla="*/ 40 w 159"/>
                <a:gd name="T15" fmla="*/ 191 h 219"/>
                <a:gd name="T16" fmla="*/ 31 w 159"/>
                <a:gd name="T17" fmla="*/ 186 h 219"/>
                <a:gd name="T18" fmla="*/ 18 w 159"/>
                <a:gd name="T19" fmla="*/ 203 h 219"/>
                <a:gd name="T20" fmla="*/ 39 w 159"/>
                <a:gd name="T21" fmla="*/ 219 h 219"/>
                <a:gd name="T22" fmla="*/ 81 w 159"/>
                <a:gd name="T23" fmla="*/ 171 h 219"/>
                <a:gd name="T24" fmla="*/ 137 w 159"/>
                <a:gd name="T25" fmla="*/ 24 h 219"/>
                <a:gd name="T26" fmla="*/ 159 w 159"/>
                <a:gd name="T27" fmla="*/ 9 h 219"/>
                <a:gd name="T28" fmla="*/ 159 w 159"/>
                <a:gd name="T29" fmla="*/ 0 h 219"/>
                <a:gd name="T30" fmla="*/ 101 w 159"/>
                <a:gd name="T31" fmla="*/ 0 h 219"/>
                <a:gd name="T32" fmla="*/ 101 w 159"/>
                <a:gd name="T33" fmla="*/ 9 h 219"/>
                <a:gd name="T34" fmla="*/ 117 w 159"/>
                <a:gd name="T35" fmla="*/ 11 h 219"/>
                <a:gd name="T36" fmla="*/ 121 w 159"/>
                <a:gd name="T37" fmla="*/ 21 h 219"/>
                <a:gd name="T38" fmla="*/ 88 w 159"/>
                <a:gd name="T39" fmla="*/ 119 h 219"/>
                <a:gd name="T40" fmla="*/ 87 w 159"/>
                <a:gd name="T41" fmla="*/ 119 h 219"/>
                <a:gd name="T42" fmla="*/ 51 w 159"/>
                <a:gd name="T43" fmla="*/ 19 h 219"/>
                <a:gd name="T44" fmla="*/ 55 w 159"/>
                <a:gd name="T45" fmla="*/ 10 h 219"/>
                <a:gd name="T46" fmla="*/ 68 w 159"/>
                <a:gd name="T47" fmla="*/ 9 h 219"/>
                <a:gd name="T48" fmla="*/ 68 w 159"/>
                <a:gd name="T49" fmla="*/ 0 h 219"/>
                <a:gd name="T50" fmla="*/ 0 w 159"/>
                <a:gd name="T5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" h="21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10"/>
                    <a:pt x="17" y="11"/>
                    <a:pt x="22" y="25"/>
                  </a:cubicBezTo>
                  <a:cubicBezTo>
                    <a:pt x="37" y="60"/>
                    <a:pt x="62" y="124"/>
                    <a:pt x="69" y="144"/>
                  </a:cubicBezTo>
                  <a:cubicBezTo>
                    <a:pt x="71" y="149"/>
                    <a:pt x="72" y="154"/>
                    <a:pt x="72" y="159"/>
                  </a:cubicBezTo>
                  <a:cubicBezTo>
                    <a:pt x="72" y="166"/>
                    <a:pt x="69" y="175"/>
                    <a:pt x="64" y="184"/>
                  </a:cubicBezTo>
                  <a:cubicBezTo>
                    <a:pt x="60" y="194"/>
                    <a:pt x="55" y="197"/>
                    <a:pt x="51" y="197"/>
                  </a:cubicBezTo>
                  <a:cubicBezTo>
                    <a:pt x="48" y="197"/>
                    <a:pt x="46" y="196"/>
                    <a:pt x="40" y="191"/>
                  </a:cubicBezTo>
                  <a:cubicBezTo>
                    <a:pt x="37" y="188"/>
                    <a:pt x="35" y="186"/>
                    <a:pt x="31" y="186"/>
                  </a:cubicBezTo>
                  <a:cubicBezTo>
                    <a:pt x="26" y="186"/>
                    <a:pt x="18" y="194"/>
                    <a:pt x="18" y="203"/>
                  </a:cubicBezTo>
                  <a:cubicBezTo>
                    <a:pt x="18" y="210"/>
                    <a:pt x="27" y="219"/>
                    <a:pt x="39" y="219"/>
                  </a:cubicBezTo>
                  <a:cubicBezTo>
                    <a:pt x="51" y="219"/>
                    <a:pt x="66" y="215"/>
                    <a:pt x="81" y="171"/>
                  </a:cubicBezTo>
                  <a:cubicBezTo>
                    <a:pt x="100" y="118"/>
                    <a:pt x="127" y="45"/>
                    <a:pt x="137" y="24"/>
                  </a:cubicBezTo>
                  <a:cubicBezTo>
                    <a:pt x="142" y="12"/>
                    <a:pt x="144" y="10"/>
                    <a:pt x="159" y="9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22" y="11"/>
                    <a:pt x="123" y="15"/>
                    <a:pt x="121" y="21"/>
                  </a:cubicBezTo>
                  <a:cubicBezTo>
                    <a:pt x="117" y="39"/>
                    <a:pt x="101" y="84"/>
                    <a:pt x="88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74" y="83"/>
                    <a:pt x="62" y="51"/>
                    <a:pt x="51" y="19"/>
                  </a:cubicBezTo>
                  <a:cubicBezTo>
                    <a:pt x="49" y="14"/>
                    <a:pt x="48" y="11"/>
                    <a:pt x="55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gray">
            <a:xfrm>
              <a:off x="1121" y="1973"/>
              <a:ext cx="304" cy="359"/>
            </a:xfrm>
            <a:custGeom>
              <a:avLst/>
              <a:gdLst>
                <a:gd name="T0" fmla="*/ 129 w 129"/>
                <a:gd name="T1" fmla="*/ 60 h 153"/>
                <a:gd name="T2" fmla="*/ 69 w 129"/>
                <a:gd name="T3" fmla="*/ 0 h 153"/>
                <a:gd name="T4" fmla="*/ 0 w 129"/>
                <a:gd name="T5" fmla="*/ 78 h 153"/>
                <a:gd name="T6" fmla="*/ 69 w 129"/>
                <a:gd name="T7" fmla="*/ 153 h 153"/>
                <a:gd name="T8" fmla="*/ 124 w 129"/>
                <a:gd name="T9" fmla="*/ 120 h 153"/>
                <a:gd name="T10" fmla="*/ 114 w 129"/>
                <a:gd name="T11" fmla="*/ 115 h 153"/>
                <a:gd name="T12" fmla="*/ 75 w 129"/>
                <a:gd name="T13" fmla="*/ 138 h 153"/>
                <a:gd name="T14" fmla="*/ 31 w 129"/>
                <a:gd name="T15" fmla="*/ 71 h 153"/>
                <a:gd name="T16" fmla="*/ 117 w 129"/>
                <a:gd name="T17" fmla="*/ 71 h 153"/>
                <a:gd name="T18" fmla="*/ 129 w 129"/>
                <a:gd name="T19" fmla="*/ 60 h 153"/>
                <a:gd name="T20" fmla="*/ 98 w 129"/>
                <a:gd name="T21" fmla="*/ 50 h 153"/>
                <a:gd name="T22" fmla="*/ 88 w 129"/>
                <a:gd name="T23" fmla="*/ 60 h 153"/>
                <a:gd name="T24" fmla="*/ 32 w 129"/>
                <a:gd name="T25" fmla="*/ 60 h 153"/>
                <a:gd name="T26" fmla="*/ 67 w 129"/>
                <a:gd name="T27" fmla="*/ 10 h 153"/>
                <a:gd name="T28" fmla="*/ 98 w 129"/>
                <a:gd name="T29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53">
                  <a:moveTo>
                    <a:pt x="129" y="60"/>
                  </a:moveTo>
                  <a:cubicBezTo>
                    <a:pt x="129" y="42"/>
                    <a:pt x="124" y="0"/>
                    <a:pt x="69" y="0"/>
                  </a:cubicBezTo>
                  <a:cubicBezTo>
                    <a:pt x="22" y="0"/>
                    <a:pt x="0" y="33"/>
                    <a:pt x="0" y="78"/>
                  </a:cubicBezTo>
                  <a:cubicBezTo>
                    <a:pt x="0" y="125"/>
                    <a:pt x="21" y="153"/>
                    <a:pt x="69" y="153"/>
                  </a:cubicBezTo>
                  <a:cubicBezTo>
                    <a:pt x="98" y="152"/>
                    <a:pt x="115" y="139"/>
                    <a:pt x="124" y="12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06" y="128"/>
                    <a:pt x="95" y="138"/>
                    <a:pt x="75" y="138"/>
                  </a:cubicBezTo>
                  <a:cubicBezTo>
                    <a:pt x="38" y="138"/>
                    <a:pt x="31" y="102"/>
                    <a:pt x="31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4" y="71"/>
                    <a:pt x="129" y="70"/>
                    <a:pt x="129" y="60"/>
                  </a:cubicBezTo>
                  <a:close/>
                  <a:moveTo>
                    <a:pt x="98" y="50"/>
                  </a:moveTo>
                  <a:cubicBezTo>
                    <a:pt x="98" y="56"/>
                    <a:pt x="96" y="60"/>
                    <a:pt x="8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48"/>
                    <a:pt x="36" y="10"/>
                    <a:pt x="67" y="10"/>
                  </a:cubicBezTo>
                  <a:cubicBezTo>
                    <a:pt x="95" y="10"/>
                    <a:pt x="98" y="39"/>
                    <a:pt x="98" y="5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gray">
            <a:xfrm>
              <a:off x="1470" y="1973"/>
              <a:ext cx="252" cy="351"/>
            </a:xfrm>
            <a:custGeom>
              <a:avLst/>
              <a:gdLst>
                <a:gd name="T0" fmla="*/ 46 w 104"/>
                <a:gd name="T1" fmla="*/ 0 h 149"/>
                <a:gd name="T2" fmla="*/ 0 w 104"/>
                <a:gd name="T3" fmla="*/ 7 h 149"/>
                <a:gd name="T4" fmla="*/ 0 w 104"/>
                <a:gd name="T5" fmla="*/ 15 h 149"/>
                <a:gd name="T6" fmla="*/ 12 w 104"/>
                <a:gd name="T7" fmla="*/ 16 h 149"/>
                <a:gd name="T8" fmla="*/ 21 w 104"/>
                <a:gd name="T9" fmla="*/ 30 h 149"/>
                <a:gd name="T10" fmla="*/ 21 w 104"/>
                <a:gd name="T11" fmla="*/ 149 h 149"/>
                <a:gd name="T12" fmla="*/ 49 w 104"/>
                <a:gd name="T13" fmla="*/ 149 h 149"/>
                <a:gd name="T14" fmla="*/ 49 w 104"/>
                <a:gd name="T15" fmla="*/ 54 h 149"/>
                <a:gd name="T16" fmla="*/ 66 w 104"/>
                <a:gd name="T17" fmla="*/ 23 h 149"/>
                <a:gd name="T18" fmla="*/ 85 w 104"/>
                <a:gd name="T19" fmla="*/ 30 h 149"/>
                <a:gd name="T20" fmla="*/ 91 w 104"/>
                <a:gd name="T21" fmla="*/ 31 h 149"/>
                <a:gd name="T22" fmla="*/ 104 w 104"/>
                <a:gd name="T23" fmla="*/ 14 h 149"/>
                <a:gd name="T24" fmla="*/ 89 w 104"/>
                <a:gd name="T25" fmla="*/ 0 h 149"/>
                <a:gd name="T26" fmla="*/ 49 w 104"/>
                <a:gd name="T27" fmla="*/ 24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7"/>
                    <a:pt x="21" y="19"/>
                    <a:pt x="21" y="30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31"/>
                    <a:pt x="59" y="23"/>
                    <a:pt x="66" y="23"/>
                  </a:cubicBezTo>
                  <a:cubicBezTo>
                    <a:pt x="71" y="23"/>
                    <a:pt x="76" y="25"/>
                    <a:pt x="85" y="30"/>
                  </a:cubicBezTo>
                  <a:cubicBezTo>
                    <a:pt x="87" y="31"/>
                    <a:pt x="89" y="31"/>
                    <a:pt x="91" y="31"/>
                  </a:cubicBezTo>
                  <a:cubicBezTo>
                    <a:pt x="98" y="31"/>
                    <a:pt x="104" y="24"/>
                    <a:pt x="104" y="14"/>
                  </a:cubicBezTo>
                  <a:cubicBezTo>
                    <a:pt x="104" y="8"/>
                    <a:pt x="100" y="0"/>
                    <a:pt x="89" y="0"/>
                  </a:cubicBezTo>
                  <a:cubicBezTo>
                    <a:pt x="78" y="0"/>
                    <a:pt x="69" y="6"/>
                    <a:pt x="49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gray">
            <a:xfrm>
              <a:off x="2360" y="1973"/>
              <a:ext cx="245" cy="351"/>
            </a:xfrm>
            <a:custGeom>
              <a:avLst/>
              <a:gdLst>
                <a:gd name="T0" fmla="*/ 46 w 104"/>
                <a:gd name="T1" fmla="*/ 0 h 149"/>
                <a:gd name="T2" fmla="*/ 49 w 104"/>
                <a:gd name="T3" fmla="*/ 24 h 149"/>
                <a:gd name="T4" fmla="*/ 89 w 104"/>
                <a:gd name="T5" fmla="*/ 0 h 149"/>
                <a:gd name="T6" fmla="*/ 104 w 104"/>
                <a:gd name="T7" fmla="*/ 15 h 149"/>
                <a:gd name="T8" fmla="*/ 91 w 104"/>
                <a:gd name="T9" fmla="*/ 31 h 149"/>
                <a:gd name="T10" fmla="*/ 85 w 104"/>
                <a:gd name="T11" fmla="*/ 30 h 149"/>
                <a:gd name="T12" fmla="*/ 66 w 104"/>
                <a:gd name="T13" fmla="*/ 23 h 149"/>
                <a:gd name="T14" fmla="*/ 49 w 104"/>
                <a:gd name="T15" fmla="*/ 54 h 149"/>
                <a:gd name="T16" fmla="*/ 49 w 104"/>
                <a:gd name="T17" fmla="*/ 149 h 149"/>
                <a:gd name="T18" fmla="*/ 21 w 104"/>
                <a:gd name="T19" fmla="*/ 149 h 149"/>
                <a:gd name="T20" fmla="*/ 21 w 104"/>
                <a:gd name="T21" fmla="*/ 30 h 149"/>
                <a:gd name="T22" fmla="*/ 12 w 104"/>
                <a:gd name="T23" fmla="*/ 16 h 149"/>
                <a:gd name="T24" fmla="*/ 0 w 104"/>
                <a:gd name="T25" fmla="*/ 15 h 149"/>
                <a:gd name="T26" fmla="*/ 0 w 104"/>
                <a:gd name="T27" fmla="*/ 7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69" y="7"/>
                    <a:pt x="78" y="0"/>
                    <a:pt x="89" y="0"/>
                  </a:cubicBezTo>
                  <a:cubicBezTo>
                    <a:pt x="100" y="0"/>
                    <a:pt x="104" y="8"/>
                    <a:pt x="104" y="15"/>
                  </a:cubicBezTo>
                  <a:cubicBezTo>
                    <a:pt x="104" y="24"/>
                    <a:pt x="98" y="31"/>
                    <a:pt x="91" y="31"/>
                  </a:cubicBezTo>
                  <a:cubicBezTo>
                    <a:pt x="89" y="31"/>
                    <a:pt x="87" y="31"/>
                    <a:pt x="85" y="30"/>
                  </a:cubicBezTo>
                  <a:cubicBezTo>
                    <a:pt x="76" y="25"/>
                    <a:pt x="71" y="23"/>
                    <a:pt x="66" y="23"/>
                  </a:cubicBezTo>
                  <a:cubicBezTo>
                    <a:pt x="59" y="23"/>
                    <a:pt x="49" y="31"/>
                    <a:pt x="49" y="54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9"/>
                    <a:pt x="20" y="18"/>
                    <a:pt x="1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gray">
            <a:xfrm>
              <a:off x="1893" y="1823"/>
              <a:ext cx="423" cy="508"/>
            </a:xfrm>
            <a:custGeom>
              <a:avLst/>
              <a:gdLst>
                <a:gd name="T0" fmla="*/ 174 w 179"/>
                <a:gd name="T1" fmla="*/ 12 h 215"/>
                <a:gd name="T2" fmla="*/ 111 w 179"/>
                <a:gd name="T3" fmla="*/ 0 h 215"/>
                <a:gd name="T4" fmla="*/ 27 w 179"/>
                <a:gd name="T5" fmla="*/ 31 h 215"/>
                <a:gd name="T6" fmla="*/ 0 w 179"/>
                <a:gd name="T7" fmla="*/ 109 h 215"/>
                <a:gd name="T8" fmla="*/ 28 w 179"/>
                <a:gd name="T9" fmla="*/ 190 h 215"/>
                <a:gd name="T10" fmla="*/ 109 w 179"/>
                <a:gd name="T11" fmla="*/ 215 h 215"/>
                <a:gd name="T12" fmla="*/ 175 w 179"/>
                <a:gd name="T13" fmla="*/ 201 h 215"/>
                <a:gd name="T14" fmla="*/ 179 w 179"/>
                <a:gd name="T15" fmla="*/ 151 h 215"/>
                <a:gd name="T16" fmla="*/ 170 w 179"/>
                <a:gd name="T17" fmla="*/ 151 h 215"/>
                <a:gd name="T18" fmla="*/ 108 w 179"/>
                <a:gd name="T19" fmla="*/ 205 h 215"/>
                <a:gd name="T20" fmla="*/ 33 w 179"/>
                <a:gd name="T21" fmla="*/ 108 h 215"/>
                <a:gd name="T22" fmla="*/ 108 w 179"/>
                <a:gd name="T23" fmla="*/ 10 h 215"/>
                <a:gd name="T24" fmla="*/ 165 w 179"/>
                <a:gd name="T25" fmla="*/ 58 h 215"/>
                <a:gd name="T26" fmla="*/ 174 w 179"/>
                <a:gd name="T27" fmla="*/ 58 h 215"/>
                <a:gd name="T28" fmla="*/ 174 w 179"/>
                <a:gd name="T29" fmla="*/ 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215">
                  <a:moveTo>
                    <a:pt x="174" y="12"/>
                  </a:moveTo>
                  <a:cubicBezTo>
                    <a:pt x="161" y="5"/>
                    <a:pt x="138" y="0"/>
                    <a:pt x="111" y="0"/>
                  </a:cubicBezTo>
                  <a:cubicBezTo>
                    <a:pt x="74" y="0"/>
                    <a:pt x="45" y="11"/>
                    <a:pt x="27" y="31"/>
                  </a:cubicBezTo>
                  <a:cubicBezTo>
                    <a:pt x="10" y="50"/>
                    <a:pt x="0" y="75"/>
                    <a:pt x="0" y="109"/>
                  </a:cubicBezTo>
                  <a:cubicBezTo>
                    <a:pt x="0" y="144"/>
                    <a:pt x="10" y="172"/>
                    <a:pt x="28" y="190"/>
                  </a:cubicBezTo>
                  <a:cubicBezTo>
                    <a:pt x="47" y="208"/>
                    <a:pt x="76" y="215"/>
                    <a:pt x="109" y="215"/>
                  </a:cubicBezTo>
                  <a:cubicBezTo>
                    <a:pt x="133" y="215"/>
                    <a:pt x="161" y="209"/>
                    <a:pt x="175" y="201"/>
                  </a:cubicBezTo>
                  <a:cubicBezTo>
                    <a:pt x="179" y="151"/>
                    <a:pt x="179" y="151"/>
                    <a:pt x="179" y="151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62" y="182"/>
                    <a:pt x="147" y="205"/>
                    <a:pt x="108" y="205"/>
                  </a:cubicBezTo>
                  <a:cubicBezTo>
                    <a:pt x="46" y="205"/>
                    <a:pt x="33" y="144"/>
                    <a:pt x="33" y="108"/>
                  </a:cubicBezTo>
                  <a:cubicBezTo>
                    <a:pt x="33" y="59"/>
                    <a:pt x="53" y="10"/>
                    <a:pt x="108" y="10"/>
                  </a:cubicBezTo>
                  <a:cubicBezTo>
                    <a:pt x="139" y="10"/>
                    <a:pt x="160" y="23"/>
                    <a:pt x="165" y="58"/>
                  </a:cubicBezTo>
                  <a:cubicBezTo>
                    <a:pt x="174" y="58"/>
                    <a:pt x="174" y="58"/>
                    <a:pt x="174" y="58"/>
                  </a:cubicBezTo>
                  <a:lnTo>
                    <a:pt x="174" y="1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gray">
            <a:xfrm>
              <a:off x="2620" y="1973"/>
              <a:ext cx="334" cy="359"/>
            </a:xfrm>
            <a:custGeom>
              <a:avLst/>
              <a:gdLst>
                <a:gd name="T0" fmla="*/ 72 w 143"/>
                <a:gd name="T1" fmla="*/ 0 h 153"/>
                <a:gd name="T2" fmla="*/ 0 w 143"/>
                <a:gd name="T3" fmla="*/ 77 h 153"/>
                <a:gd name="T4" fmla="*/ 72 w 143"/>
                <a:gd name="T5" fmla="*/ 153 h 153"/>
                <a:gd name="T6" fmla="*/ 143 w 143"/>
                <a:gd name="T7" fmla="*/ 77 h 153"/>
                <a:gd name="T8" fmla="*/ 72 w 143"/>
                <a:gd name="T9" fmla="*/ 0 h 153"/>
                <a:gd name="T10" fmla="*/ 31 w 143"/>
                <a:gd name="T11" fmla="*/ 77 h 153"/>
                <a:gd name="T12" fmla="*/ 72 w 143"/>
                <a:gd name="T13" fmla="*/ 11 h 153"/>
                <a:gd name="T14" fmla="*/ 112 w 143"/>
                <a:gd name="T15" fmla="*/ 77 h 153"/>
                <a:gd name="T16" fmla="*/ 72 w 143"/>
                <a:gd name="T17" fmla="*/ 143 h 153"/>
                <a:gd name="T18" fmla="*/ 31 w 143"/>
                <a:gd name="T1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53">
                  <a:moveTo>
                    <a:pt x="72" y="0"/>
                  </a:moveTo>
                  <a:cubicBezTo>
                    <a:pt x="24" y="0"/>
                    <a:pt x="0" y="28"/>
                    <a:pt x="0" y="77"/>
                  </a:cubicBezTo>
                  <a:cubicBezTo>
                    <a:pt x="0" y="125"/>
                    <a:pt x="24" y="153"/>
                    <a:pt x="72" y="153"/>
                  </a:cubicBezTo>
                  <a:cubicBezTo>
                    <a:pt x="120" y="153"/>
                    <a:pt x="143" y="125"/>
                    <a:pt x="143" y="77"/>
                  </a:cubicBezTo>
                  <a:cubicBezTo>
                    <a:pt x="143" y="28"/>
                    <a:pt x="120" y="0"/>
                    <a:pt x="72" y="0"/>
                  </a:cubicBezTo>
                  <a:close/>
                  <a:moveTo>
                    <a:pt x="31" y="77"/>
                  </a:moveTo>
                  <a:cubicBezTo>
                    <a:pt x="31" y="36"/>
                    <a:pt x="44" y="11"/>
                    <a:pt x="72" y="11"/>
                  </a:cubicBezTo>
                  <a:cubicBezTo>
                    <a:pt x="99" y="11"/>
                    <a:pt x="112" y="36"/>
                    <a:pt x="112" y="77"/>
                  </a:cubicBezTo>
                  <a:cubicBezTo>
                    <a:pt x="112" y="118"/>
                    <a:pt x="99" y="143"/>
                    <a:pt x="72" y="143"/>
                  </a:cubicBezTo>
                  <a:cubicBezTo>
                    <a:pt x="44" y="143"/>
                    <a:pt x="31" y="118"/>
                    <a:pt x="31" y="77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gray">
            <a:xfrm>
              <a:off x="2999" y="1973"/>
              <a:ext cx="379" cy="516"/>
            </a:xfrm>
            <a:custGeom>
              <a:avLst/>
              <a:gdLst>
                <a:gd name="T0" fmla="*/ 49 w 158"/>
                <a:gd name="T1" fmla="*/ 54 h 221"/>
                <a:gd name="T2" fmla="*/ 53 w 158"/>
                <a:gd name="T3" fmla="*/ 37 h 221"/>
                <a:gd name="T4" fmla="*/ 88 w 158"/>
                <a:gd name="T5" fmla="*/ 16 h 221"/>
                <a:gd name="T6" fmla="*/ 127 w 158"/>
                <a:gd name="T7" fmla="*/ 75 h 221"/>
                <a:gd name="T8" fmla="*/ 83 w 158"/>
                <a:gd name="T9" fmla="*/ 143 h 221"/>
                <a:gd name="T10" fmla="*/ 51 w 158"/>
                <a:gd name="T11" fmla="*/ 121 h 221"/>
                <a:gd name="T12" fmla="*/ 49 w 158"/>
                <a:gd name="T13" fmla="*/ 103 h 221"/>
                <a:gd name="T14" fmla="*/ 49 w 158"/>
                <a:gd name="T15" fmla="*/ 54 h 221"/>
                <a:gd name="T16" fmla="*/ 0 w 158"/>
                <a:gd name="T17" fmla="*/ 7 h 221"/>
                <a:gd name="T18" fmla="*/ 0 w 158"/>
                <a:gd name="T19" fmla="*/ 15 h 221"/>
                <a:gd name="T20" fmla="*/ 11 w 158"/>
                <a:gd name="T21" fmla="*/ 16 h 221"/>
                <a:gd name="T22" fmla="*/ 21 w 158"/>
                <a:gd name="T23" fmla="*/ 30 h 221"/>
                <a:gd name="T24" fmla="*/ 21 w 158"/>
                <a:gd name="T25" fmla="*/ 221 h 221"/>
                <a:gd name="T26" fmla="*/ 49 w 158"/>
                <a:gd name="T27" fmla="*/ 221 h 221"/>
                <a:gd name="T28" fmla="*/ 49 w 158"/>
                <a:gd name="T29" fmla="*/ 146 h 221"/>
                <a:gd name="T30" fmla="*/ 83 w 158"/>
                <a:gd name="T31" fmla="*/ 153 h 221"/>
                <a:gd name="T32" fmla="*/ 158 w 158"/>
                <a:gd name="T33" fmla="*/ 73 h 221"/>
                <a:gd name="T34" fmla="*/ 100 w 158"/>
                <a:gd name="T35" fmla="*/ 0 h 221"/>
                <a:gd name="T36" fmla="*/ 49 w 158"/>
                <a:gd name="T37" fmla="*/ 22 h 221"/>
                <a:gd name="T38" fmla="*/ 45 w 158"/>
                <a:gd name="T39" fmla="*/ 0 h 221"/>
                <a:gd name="T40" fmla="*/ 0 w 158"/>
                <a:gd name="T41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21">
                  <a:moveTo>
                    <a:pt x="49" y="54"/>
                  </a:moveTo>
                  <a:cubicBezTo>
                    <a:pt x="49" y="47"/>
                    <a:pt x="50" y="42"/>
                    <a:pt x="53" y="37"/>
                  </a:cubicBezTo>
                  <a:cubicBezTo>
                    <a:pt x="60" y="23"/>
                    <a:pt x="72" y="16"/>
                    <a:pt x="88" y="16"/>
                  </a:cubicBezTo>
                  <a:cubicBezTo>
                    <a:pt x="100" y="16"/>
                    <a:pt x="127" y="24"/>
                    <a:pt x="127" y="75"/>
                  </a:cubicBezTo>
                  <a:cubicBezTo>
                    <a:pt x="127" y="119"/>
                    <a:pt x="113" y="143"/>
                    <a:pt x="83" y="143"/>
                  </a:cubicBezTo>
                  <a:cubicBezTo>
                    <a:pt x="68" y="143"/>
                    <a:pt x="56" y="135"/>
                    <a:pt x="51" y="121"/>
                  </a:cubicBezTo>
                  <a:cubicBezTo>
                    <a:pt x="49" y="116"/>
                    <a:pt x="49" y="110"/>
                    <a:pt x="49" y="103"/>
                  </a:cubicBezTo>
                  <a:lnTo>
                    <a:pt x="49" y="54"/>
                  </a:lnTo>
                  <a:close/>
                  <a:moveTo>
                    <a:pt x="0" y="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ubicBezTo>
                    <a:pt x="21" y="221"/>
                    <a:pt x="21" y="221"/>
                    <a:pt x="21" y="221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55" y="150"/>
                    <a:pt x="69" y="153"/>
                    <a:pt x="83" y="153"/>
                  </a:cubicBezTo>
                  <a:cubicBezTo>
                    <a:pt x="123" y="153"/>
                    <a:pt x="158" y="135"/>
                    <a:pt x="158" y="73"/>
                  </a:cubicBezTo>
                  <a:cubicBezTo>
                    <a:pt x="158" y="52"/>
                    <a:pt x="154" y="0"/>
                    <a:pt x="100" y="0"/>
                  </a:cubicBezTo>
                  <a:cubicBezTo>
                    <a:pt x="78" y="0"/>
                    <a:pt x="61" y="15"/>
                    <a:pt x="49" y="22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gray">
            <a:xfrm>
              <a:off x="5478" y="1973"/>
              <a:ext cx="304" cy="359"/>
            </a:xfrm>
            <a:custGeom>
              <a:avLst/>
              <a:gdLst>
                <a:gd name="T0" fmla="*/ 116 w 128"/>
                <a:gd name="T1" fmla="*/ 71 h 154"/>
                <a:gd name="T2" fmla="*/ 31 w 128"/>
                <a:gd name="T3" fmla="*/ 71 h 154"/>
                <a:gd name="T4" fmla="*/ 74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8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6 w 128"/>
                <a:gd name="T19" fmla="*/ 71 h 154"/>
                <a:gd name="T20" fmla="*/ 31 w 128"/>
                <a:gd name="T21" fmla="*/ 60 h 154"/>
                <a:gd name="T22" fmla="*/ 66 w 128"/>
                <a:gd name="T23" fmla="*/ 11 h 154"/>
                <a:gd name="T24" fmla="*/ 97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6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7" y="138"/>
                    <a:pt x="74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8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6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5" y="11"/>
                    <a:pt x="66" y="11"/>
                  </a:cubicBezTo>
                  <a:cubicBezTo>
                    <a:pt x="94" y="11"/>
                    <a:pt x="97" y="39"/>
                    <a:pt x="97" y="50"/>
                  </a:cubicBezTo>
                  <a:cubicBezTo>
                    <a:pt x="97" y="56"/>
                    <a:pt x="95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gray">
            <a:xfrm>
              <a:off x="4357" y="1973"/>
              <a:ext cx="304" cy="359"/>
            </a:xfrm>
            <a:custGeom>
              <a:avLst/>
              <a:gdLst>
                <a:gd name="T0" fmla="*/ 117 w 128"/>
                <a:gd name="T1" fmla="*/ 71 h 154"/>
                <a:gd name="T2" fmla="*/ 31 w 128"/>
                <a:gd name="T3" fmla="*/ 71 h 154"/>
                <a:gd name="T4" fmla="*/ 75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9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7 w 128"/>
                <a:gd name="T19" fmla="*/ 71 h 154"/>
                <a:gd name="T20" fmla="*/ 31 w 128"/>
                <a:gd name="T21" fmla="*/ 60 h 154"/>
                <a:gd name="T22" fmla="*/ 67 w 128"/>
                <a:gd name="T23" fmla="*/ 11 h 154"/>
                <a:gd name="T24" fmla="*/ 98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7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7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6" y="11"/>
                    <a:pt x="67" y="11"/>
                  </a:cubicBezTo>
                  <a:cubicBezTo>
                    <a:pt x="94" y="11"/>
                    <a:pt x="98" y="39"/>
                    <a:pt x="98" y="50"/>
                  </a:cubicBezTo>
                  <a:cubicBezTo>
                    <a:pt x="98" y="56"/>
                    <a:pt x="96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gray">
            <a:xfrm>
              <a:off x="3451" y="1823"/>
              <a:ext cx="319" cy="508"/>
            </a:xfrm>
            <a:custGeom>
              <a:avLst/>
              <a:gdLst>
                <a:gd name="T0" fmla="*/ 3 w 135"/>
                <a:gd name="T1" fmla="*/ 197 h 215"/>
                <a:gd name="T2" fmla="*/ 61 w 135"/>
                <a:gd name="T3" fmla="*/ 215 h 215"/>
                <a:gd name="T4" fmla="*/ 135 w 135"/>
                <a:gd name="T5" fmla="*/ 155 h 215"/>
                <a:gd name="T6" fmla="*/ 76 w 135"/>
                <a:gd name="T7" fmla="*/ 90 h 215"/>
                <a:gd name="T8" fmla="*/ 67 w 135"/>
                <a:gd name="T9" fmla="*/ 86 h 215"/>
                <a:gd name="T10" fmla="*/ 30 w 135"/>
                <a:gd name="T11" fmla="*/ 48 h 215"/>
                <a:gd name="T12" fmla="*/ 68 w 135"/>
                <a:gd name="T13" fmla="*/ 11 h 215"/>
                <a:gd name="T14" fmla="*/ 113 w 135"/>
                <a:gd name="T15" fmla="*/ 55 h 215"/>
                <a:gd name="T16" fmla="*/ 122 w 135"/>
                <a:gd name="T17" fmla="*/ 55 h 215"/>
                <a:gd name="T18" fmla="*/ 122 w 135"/>
                <a:gd name="T19" fmla="*/ 13 h 215"/>
                <a:gd name="T20" fmla="*/ 72 w 135"/>
                <a:gd name="T21" fmla="*/ 0 h 215"/>
                <a:gd name="T22" fmla="*/ 3 w 135"/>
                <a:gd name="T23" fmla="*/ 58 h 215"/>
                <a:gd name="T24" fmla="*/ 59 w 135"/>
                <a:gd name="T25" fmla="*/ 116 h 215"/>
                <a:gd name="T26" fmla="*/ 65 w 135"/>
                <a:gd name="T27" fmla="*/ 118 h 215"/>
                <a:gd name="T28" fmla="*/ 106 w 135"/>
                <a:gd name="T29" fmla="*/ 164 h 215"/>
                <a:gd name="T30" fmla="*/ 63 w 135"/>
                <a:gd name="T31" fmla="*/ 205 h 215"/>
                <a:gd name="T32" fmla="*/ 9 w 135"/>
                <a:gd name="T33" fmla="*/ 150 h 215"/>
                <a:gd name="T34" fmla="*/ 0 w 135"/>
                <a:gd name="T35" fmla="*/ 150 h 215"/>
                <a:gd name="T36" fmla="*/ 3 w 135"/>
                <a:gd name="T37" fmla="*/ 19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15">
                  <a:moveTo>
                    <a:pt x="3" y="197"/>
                  </a:moveTo>
                  <a:cubicBezTo>
                    <a:pt x="16" y="210"/>
                    <a:pt x="41" y="215"/>
                    <a:pt x="61" y="215"/>
                  </a:cubicBezTo>
                  <a:cubicBezTo>
                    <a:pt x="114" y="215"/>
                    <a:pt x="135" y="185"/>
                    <a:pt x="135" y="155"/>
                  </a:cubicBezTo>
                  <a:cubicBezTo>
                    <a:pt x="135" y="120"/>
                    <a:pt x="111" y="103"/>
                    <a:pt x="76" y="90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47" y="79"/>
                    <a:pt x="30" y="66"/>
                    <a:pt x="30" y="48"/>
                  </a:cubicBezTo>
                  <a:cubicBezTo>
                    <a:pt x="30" y="27"/>
                    <a:pt x="43" y="11"/>
                    <a:pt x="68" y="11"/>
                  </a:cubicBezTo>
                  <a:cubicBezTo>
                    <a:pt x="94" y="11"/>
                    <a:pt x="108" y="25"/>
                    <a:pt x="113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2" y="5"/>
                    <a:pt x="92" y="0"/>
                    <a:pt x="72" y="0"/>
                  </a:cubicBezTo>
                  <a:cubicBezTo>
                    <a:pt x="35" y="0"/>
                    <a:pt x="3" y="18"/>
                    <a:pt x="3" y="58"/>
                  </a:cubicBezTo>
                  <a:cubicBezTo>
                    <a:pt x="3" y="89"/>
                    <a:pt x="28" y="105"/>
                    <a:pt x="59" y="116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78" y="123"/>
                    <a:pt x="106" y="137"/>
                    <a:pt x="106" y="164"/>
                  </a:cubicBezTo>
                  <a:cubicBezTo>
                    <a:pt x="106" y="189"/>
                    <a:pt x="90" y="205"/>
                    <a:pt x="63" y="205"/>
                  </a:cubicBezTo>
                  <a:cubicBezTo>
                    <a:pt x="35" y="205"/>
                    <a:pt x="17" y="183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lnTo>
                    <a:pt x="3" y="19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gray">
            <a:xfrm>
              <a:off x="5129" y="1973"/>
              <a:ext cx="297" cy="359"/>
            </a:xfrm>
            <a:custGeom>
              <a:avLst/>
              <a:gdLst>
                <a:gd name="T0" fmla="*/ 31 w 124"/>
                <a:gd name="T1" fmla="*/ 73 h 154"/>
                <a:gd name="T2" fmla="*/ 75 w 124"/>
                <a:gd name="T3" fmla="*/ 138 h 154"/>
                <a:gd name="T4" fmla="*/ 113 w 124"/>
                <a:gd name="T5" fmla="*/ 115 h 154"/>
                <a:gd name="T6" fmla="*/ 123 w 124"/>
                <a:gd name="T7" fmla="*/ 120 h 154"/>
                <a:gd name="T8" fmla="*/ 69 w 124"/>
                <a:gd name="T9" fmla="*/ 153 h 154"/>
                <a:gd name="T10" fmla="*/ 0 w 124"/>
                <a:gd name="T11" fmla="*/ 78 h 154"/>
                <a:gd name="T12" fmla="*/ 72 w 124"/>
                <a:gd name="T13" fmla="*/ 0 h 154"/>
                <a:gd name="T14" fmla="*/ 124 w 124"/>
                <a:gd name="T15" fmla="*/ 29 h 154"/>
                <a:gd name="T16" fmla="*/ 106 w 124"/>
                <a:gd name="T17" fmla="*/ 44 h 154"/>
                <a:gd name="T18" fmla="*/ 97 w 124"/>
                <a:gd name="T19" fmla="*/ 37 h 154"/>
                <a:gd name="T20" fmla="*/ 69 w 124"/>
                <a:gd name="T21" fmla="*/ 11 h 154"/>
                <a:gd name="T22" fmla="*/ 31 w 124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54">
                  <a:moveTo>
                    <a:pt x="31" y="73"/>
                  </a:moveTo>
                  <a:cubicBezTo>
                    <a:pt x="30" y="103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8"/>
                    <a:pt x="18" y="0"/>
                    <a:pt x="72" y="0"/>
                  </a:cubicBezTo>
                  <a:cubicBezTo>
                    <a:pt x="104" y="0"/>
                    <a:pt x="124" y="15"/>
                    <a:pt x="124" y="29"/>
                  </a:cubicBezTo>
                  <a:cubicBezTo>
                    <a:pt x="124" y="40"/>
                    <a:pt x="112" y="44"/>
                    <a:pt x="106" y="44"/>
                  </a:cubicBezTo>
                  <a:cubicBezTo>
                    <a:pt x="101" y="44"/>
                    <a:pt x="99" y="41"/>
                    <a:pt x="97" y="37"/>
                  </a:cubicBezTo>
                  <a:cubicBezTo>
                    <a:pt x="91" y="20"/>
                    <a:pt x="83" y="11"/>
                    <a:pt x="69" y="11"/>
                  </a:cubicBezTo>
                  <a:cubicBezTo>
                    <a:pt x="48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gray">
            <a:xfrm>
              <a:off x="3830" y="1973"/>
              <a:ext cx="297" cy="359"/>
            </a:xfrm>
            <a:custGeom>
              <a:avLst/>
              <a:gdLst>
                <a:gd name="T0" fmla="*/ 31 w 125"/>
                <a:gd name="T1" fmla="*/ 73 h 154"/>
                <a:gd name="T2" fmla="*/ 75 w 125"/>
                <a:gd name="T3" fmla="*/ 138 h 154"/>
                <a:gd name="T4" fmla="*/ 114 w 125"/>
                <a:gd name="T5" fmla="*/ 115 h 154"/>
                <a:gd name="T6" fmla="*/ 123 w 125"/>
                <a:gd name="T7" fmla="*/ 120 h 154"/>
                <a:gd name="T8" fmla="*/ 69 w 125"/>
                <a:gd name="T9" fmla="*/ 153 h 154"/>
                <a:gd name="T10" fmla="*/ 0 w 125"/>
                <a:gd name="T11" fmla="*/ 78 h 154"/>
                <a:gd name="T12" fmla="*/ 73 w 125"/>
                <a:gd name="T13" fmla="*/ 0 h 154"/>
                <a:gd name="T14" fmla="*/ 125 w 125"/>
                <a:gd name="T15" fmla="*/ 29 h 154"/>
                <a:gd name="T16" fmla="*/ 107 w 125"/>
                <a:gd name="T17" fmla="*/ 44 h 154"/>
                <a:gd name="T18" fmla="*/ 98 w 125"/>
                <a:gd name="T19" fmla="*/ 37 h 154"/>
                <a:gd name="T20" fmla="*/ 69 w 125"/>
                <a:gd name="T21" fmla="*/ 11 h 154"/>
                <a:gd name="T22" fmla="*/ 31 w 125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154">
                  <a:moveTo>
                    <a:pt x="31" y="73"/>
                  </a:moveTo>
                  <a:cubicBezTo>
                    <a:pt x="31" y="103"/>
                    <a:pt x="39" y="138"/>
                    <a:pt x="75" y="138"/>
                  </a:cubicBezTo>
                  <a:cubicBezTo>
                    <a:pt x="94" y="138"/>
                    <a:pt x="106" y="128"/>
                    <a:pt x="114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8" y="153"/>
                    <a:pt x="69" y="153"/>
                  </a:cubicBezTo>
                  <a:cubicBezTo>
                    <a:pt x="21" y="154"/>
                    <a:pt x="0" y="125"/>
                    <a:pt x="0" y="78"/>
                  </a:cubicBezTo>
                  <a:cubicBezTo>
                    <a:pt x="0" y="38"/>
                    <a:pt x="19" y="0"/>
                    <a:pt x="73" y="0"/>
                  </a:cubicBezTo>
                  <a:cubicBezTo>
                    <a:pt x="105" y="0"/>
                    <a:pt x="125" y="15"/>
                    <a:pt x="125" y="29"/>
                  </a:cubicBezTo>
                  <a:cubicBezTo>
                    <a:pt x="125" y="40"/>
                    <a:pt x="113" y="44"/>
                    <a:pt x="107" y="44"/>
                  </a:cubicBezTo>
                  <a:cubicBezTo>
                    <a:pt x="101" y="44"/>
                    <a:pt x="100" y="41"/>
                    <a:pt x="98" y="37"/>
                  </a:cubicBezTo>
                  <a:cubicBezTo>
                    <a:pt x="92" y="20"/>
                    <a:pt x="83" y="11"/>
                    <a:pt x="69" y="11"/>
                  </a:cubicBezTo>
                  <a:cubicBezTo>
                    <a:pt x="49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gray">
            <a:xfrm>
              <a:off x="4706" y="1973"/>
              <a:ext cx="349" cy="351"/>
            </a:xfrm>
            <a:custGeom>
              <a:avLst/>
              <a:gdLst>
                <a:gd name="T0" fmla="*/ 21 w 146"/>
                <a:gd name="T1" fmla="*/ 30 h 149"/>
                <a:gd name="T2" fmla="*/ 20 w 146"/>
                <a:gd name="T3" fmla="*/ 149 h 149"/>
                <a:gd name="T4" fmla="*/ 48 w 146"/>
                <a:gd name="T5" fmla="*/ 149 h 149"/>
                <a:gd name="T6" fmla="*/ 49 w 146"/>
                <a:gd name="T7" fmla="*/ 54 h 149"/>
                <a:gd name="T8" fmla="*/ 52 w 146"/>
                <a:gd name="T9" fmla="*/ 38 h 149"/>
                <a:gd name="T10" fmla="*/ 87 w 146"/>
                <a:gd name="T11" fmla="*/ 16 h 149"/>
                <a:gd name="T12" fmla="*/ 118 w 146"/>
                <a:gd name="T13" fmla="*/ 53 h 149"/>
                <a:gd name="T14" fmla="*/ 119 w 146"/>
                <a:gd name="T15" fmla="*/ 149 h 149"/>
                <a:gd name="T16" fmla="*/ 146 w 146"/>
                <a:gd name="T17" fmla="*/ 149 h 149"/>
                <a:gd name="T18" fmla="*/ 146 w 146"/>
                <a:gd name="T19" fmla="*/ 47 h 149"/>
                <a:gd name="T20" fmla="*/ 103 w 146"/>
                <a:gd name="T21" fmla="*/ 0 h 149"/>
                <a:gd name="T22" fmla="*/ 48 w 146"/>
                <a:gd name="T23" fmla="*/ 23 h 149"/>
                <a:gd name="T24" fmla="*/ 44 w 146"/>
                <a:gd name="T25" fmla="*/ 0 h 149"/>
                <a:gd name="T26" fmla="*/ 0 w 146"/>
                <a:gd name="T27" fmla="*/ 8 h 149"/>
                <a:gd name="T28" fmla="*/ 0 w 146"/>
                <a:gd name="T29" fmla="*/ 15 h 149"/>
                <a:gd name="T30" fmla="*/ 11 w 146"/>
                <a:gd name="T31" fmla="*/ 16 h 149"/>
                <a:gd name="T32" fmla="*/ 21 w 146"/>
                <a:gd name="T33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9">
                  <a:moveTo>
                    <a:pt x="21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7"/>
                    <a:pt x="49" y="42"/>
                    <a:pt x="52" y="38"/>
                  </a:cubicBezTo>
                  <a:cubicBezTo>
                    <a:pt x="58" y="26"/>
                    <a:pt x="71" y="16"/>
                    <a:pt x="87" y="16"/>
                  </a:cubicBezTo>
                  <a:cubicBezTo>
                    <a:pt x="107" y="16"/>
                    <a:pt x="118" y="28"/>
                    <a:pt x="118" y="53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17"/>
                    <a:pt x="130" y="0"/>
                    <a:pt x="103" y="0"/>
                  </a:cubicBezTo>
                  <a:cubicBezTo>
                    <a:pt x="81" y="0"/>
                    <a:pt x="67" y="11"/>
                    <a:pt x="48" y="2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6" name="Oval 21"/>
            <p:cNvSpPr>
              <a:spLocks noChangeArrowheads="1"/>
            </p:cNvSpPr>
            <p:nvPr userDrawn="1"/>
          </p:nvSpPr>
          <p:spPr bwMode="gray">
            <a:xfrm>
              <a:off x="4194" y="1823"/>
              <a:ext cx="89" cy="82"/>
            </a:xfrm>
            <a:prstGeom prst="ellipse">
              <a:avLst/>
            </a:pr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gray">
            <a:xfrm>
              <a:off x="4157" y="1973"/>
              <a:ext cx="119" cy="351"/>
            </a:xfrm>
            <a:custGeom>
              <a:avLst/>
              <a:gdLst>
                <a:gd name="T0" fmla="*/ 20 w 48"/>
                <a:gd name="T1" fmla="*/ 30 h 149"/>
                <a:gd name="T2" fmla="*/ 20 w 48"/>
                <a:gd name="T3" fmla="*/ 149 h 149"/>
                <a:gd name="T4" fmla="*/ 48 w 48"/>
                <a:gd name="T5" fmla="*/ 149 h 149"/>
                <a:gd name="T6" fmla="*/ 48 w 48"/>
                <a:gd name="T7" fmla="*/ 2 h 149"/>
                <a:gd name="T8" fmla="*/ 46 w 48"/>
                <a:gd name="T9" fmla="*/ 0 h 149"/>
                <a:gd name="T10" fmla="*/ 0 w 48"/>
                <a:gd name="T11" fmla="*/ 8 h 149"/>
                <a:gd name="T12" fmla="*/ 0 w 48"/>
                <a:gd name="T13" fmla="*/ 15 h 149"/>
                <a:gd name="T14" fmla="*/ 11 w 48"/>
                <a:gd name="T15" fmla="*/ 17 h 149"/>
                <a:gd name="T16" fmla="*/ 20 w 48"/>
                <a:gd name="T17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49">
                  <a:moveTo>
                    <a:pt x="20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9" y="18"/>
                    <a:pt x="20" y="19"/>
                    <a:pt x="20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577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424613"/>
            <a:ext cx="792396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</a:rPr>
              <a:t>Page </a:t>
            </a:r>
            <a:fld id="{87F334AE-4EAC-4C2D-A638-92A76F09FCC4}" type="slidenum">
              <a:rPr lang="en-US" smtClean="0">
                <a:solidFill>
                  <a:srgbClr val="676767"/>
                </a:solidFill>
              </a:rPr>
              <a:pPr/>
              <a:t>‹#›</a:t>
            </a:fld>
            <a:endParaRPr lang="en-US" dirty="0">
              <a:solidFill>
                <a:srgbClr val="676767"/>
              </a:solidFill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 bwMode="gray">
          <a:xfrm>
            <a:off x="1153551" y="6424613"/>
            <a:ext cx="5718983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</a:rPr>
              <a:t>Bee Health Update to Sandra Peterson </a:t>
            </a:r>
            <a:r>
              <a:rPr lang="en-US" dirty="0" smtClean="0">
                <a:solidFill>
                  <a:srgbClr val="676767"/>
                </a:solidFill>
                <a:sym typeface="Wingdings"/>
              </a:rPr>
              <a:t> May 17, 2012</a:t>
            </a:r>
            <a:endParaRPr lang="en-US" dirty="0">
              <a:solidFill>
                <a:srgbClr val="676767"/>
              </a:solidFill>
            </a:endParaRPr>
          </a:p>
        </p:txBody>
      </p:sp>
      <p:grpSp>
        <p:nvGrpSpPr>
          <p:cNvPr id="7" name="Group 5"/>
          <p:cNvGrpSpPr>
            <a:grpSpLocks noChangeAspect="1"/>
          </p:cNvGrpSpPr>
          <p:nvPr userDrawn="1"/>
        </p:nvGrpSpPr>
        <p:grpSpPr bwMode="auto">
          <a:xfrm>
            <a:off x="7432675" y="6570663"/>
            <a:ext cx="1241425" cy="142875"/>
            <a:chOff x="-22" y="1823"/>
            <a:chExt cx="5804" cy="673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-22" y="1823"/>
              <a:ext cx="5804" cy="6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-22" y="1838"/>
              <a:ext cx="393" cy="486"/>
            </a:xfrm>
            <a:custGeom>
              <a:avLst/>
              <a:gdLst>
                <a:gd name="T0" fmla="*/ 93 w 167"/>
                <a:gd name="T1" fmla="*/ 206 h 206"/>
                <a:gd name="T2" fmla="*/ 167 w 167"/>
                <a:gd name="T3" fmla="*/ 149 h 206"/>
                <a:gd name="T4" fmla="*/ 113 w 167"/>
                <a:gd name="T5" fmla="*/ 94 h 206"/>
                <a:gd name="T6" fmla="*/ 113 w 167"/>
                <a:gd name="T7" fmla="*/ 93 h 206"/>
                <a:gd name="T8" fmla="*/ 158 w 167"/>
                <a:gd name="T9" fmla="*/ 48 h 206"/>
                <a:gd name="T10" fmla="*/ 139 w 167"/>
                <a:gd name="T11" fmla="*/ 11 h 206"/>
                <a:gd name="T12" fmla="*/ 86 w 167"/>
                <a:gd name="T13" fmla="*/ 0 h 206"/>
                <a:gd name="T14" fmla="*/ 0 w 167"/>
                <a:gd name="T15" fmla="*/ 0 h 206"/>
                <a:gd name="T16" fmla="*/ 0 w 167"/>
                <a:gd name="T17" fmla="*/ 9 h 206"/>
                <a:gd name="T18" fmla="*/ 27 w 167"/>
                <a:gd name="T19" fmla="*/ 28 h 206"/>
                <a:gd name="T20" fmla="*/ 27 w 167"/>
                <a:gd name="T21" fmla="*/ 179 h 206"/>
                <a:gd name="T22" fmla="*/ 0 w 167"/>
                <a:gd name="T23" fmla="*/ 198 h 206"/>
                <a:gd name="T24" fmla="*/ 0 w 167"/>
                <a:gd name="T25" fmla="*/ 206 h 206"/>
                <a:gd name="T26" fmla="*/ 93 w 167"/>
                <a:gd name="T27" fmla="*/ 206 h 206"/>
                <a:gd name="T28" fmla="*/ 57 w 167"/>
                <a:gd name="T29" fmla="*/ 101 h 206"/>
                <a:gd name="T30" fmla="*/ 78 w 167"/>
                <a:gd name="T31" fmla="*/ 101 h 206"/>
                <a:gd name="T32" fmla="*/ 135 w 167"/>
                <a:gd name="T33" fmla="*/ 151 h 206"/>
                <a:gd name="T34" fmla="*/ 85 w 167"/>
                <a:gd name="T35" fmla="*/ 196 h 206"/>
                <a:gd name="T36" fmla="*/ 57 w 167"/>
                <a:gd name="T37" fmla="*/ 173 h 206"/>
                <a:gd name="T38" fmla="*/ 57 w 167"/>
                <a:gd name="T39" fmla="*/ 101 h 206"/>
                <a:gd name="T40" fmla="*/ 57 w 167"/>
                <a:gd name="T41" fmla="*/ 26 h 206"/>
                <a:gd name="T42" fmla="*/ 81 w 167"/>
                <a:gd name="T43" fmla="*/ 11 h 206"/>
                <a:gd name="T44" fmla="*/ 126 w 167"/>
                <a:gd name="T45" fmla="*/ 49 h 206"/>
                <a:gd name="T46" fmla="*/ 76 w 167"/>
                <a:gd name="T47" fmla="*/ 90 h 206"/>
                <a:gd name="T48" fmla="*/ 57 w 167"/>
                <a:gd name="T49" fmla="*/ 90 h 206"/>
                <a:gd name="T50" fmla="*/ 57 w 167"/>
                <a:gd name="T51" fmla="*/ 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6">
                  <a:moveTo>
                    <a:pt x="93" y="206"/>
                  </a:moveTo>
                  <a:cubicBezTo>
                    <a:pt x="138" y="206"/>
                    <a:pt x="167" y="190"/>
                    <a:pt x="167" y="149"/>
                  </a:cubicBezTo>
                  <a:cubicBezTo>
                    <a:pt x="167" y="113"/>
                    <a:pt x="142" y="98"/>
                    <a:pt x="113" y="9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41" y="88"/>
                    <a:pt x="158" y="71"/>
                    <a:pt x="158" y="48"/>
                  </a:cubicBezTo>
                  <a:cubicBezTo>
                    <a:pt x="158" y="31"/>
                    <a:pt x="151" y="19"/>
                    <a:pt x="139" y="11"/>
                  </a:cubicBezTo>
                  <a:cubicBezTo>
                    <a:pt x="127" y="3"/>
                    <a:pt x="110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6" y="11"/>
                    <a:pt x="27" y="11"/>
                    <a:pt x="27" y="28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7" y="195"/>
                    <a:pt x="26" y="196"/>
                    <a:pt x="0" y="198"/>
                  </a:cubicBezTo>
                  <a:cubicBezTo>
                    <a:pt x="0" y="206"/>
                    <a:pt x="0" y="206"/>
                    <a:pt x="0" y="206"/>
                  </a:cubicBezTo>
                  <a:lnTo>
                    <a:pt x="93" y="206"/>
                  </a:lnTo>
                  <a:close/>
                  <a:moveTo>
                    <a:pt x="57" y="101"/>
                  </a:moveTo>
                  <a:cubicBezTo>
                    <a:pt x="78" y="101"/>
                    <a:pt x="78" y="101"/>
                    <a:pt x="78" y="101"/>
                  </a:cubicBezTo>
                  <a:cubicBezTo>
                    <a:pt x="115" y="101"/>
                    <a:pt x="135" y="119"/>
                    <a:pt x="135" y="151"/>
                  </a:cubicBezTo>
                  <a:cubicBezTo>
                    <a:pt x="135" y="186"/>
                    <a:pt x="111" y="196"/>
                    <a:pt x="85" y="196"/>
                  </a:cubicBezTo>
                  <a:cubicBezTo>
                    <a:pt x="61" y="196"/>
                    <a:pt x="57" y="192"/>
                    <a:pt x="57" y="173"/>
                  </a:cubicBezTo>
                  <a:lnTo>
                    <a:pt x="57" y="101"/>
                  </a:lnTo>
                  <a:close/>
                  <a:moveTo>
                    <a:pt x="57" y="26"/>
                  </a:moveTo>
                  <a:cubicBezTo>
                    <a:pt x="57" y="13"/>
                    <a:pt x="57" y="11"/>
                    <a:pt x="81" y="11"/>
                  </a:cubicBezTo>
                  <a:cubicBezTo>
                    <a:pt x="102" y="10"/>
                    <a:pt x="126" y="19"/>
                    <a:pt x="126" y="49"/>
                  </a:cubicBezTo>
                  <a:cubicBezTo>
                    <a:pt x="126" y="79"/>
                    <a:pt x="107" y="90"/>
                    <a:pt x="76" y="90"/>
                  </a:cubicBezTo>
                  <a:cubicBezTo>
                    <a:pt x="57" y="90"/>
                    <a:pt x="57" y="90"/>
                    <a:pt x="57" y="90"/>
                  </a:cubicBezTo>
                  <a:lnTo>
                    <a:pt x="57" y="2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gray">
            <a:xfrm>
              <a:off x="431" y="1973"/>
              <a:ext cx="319" cy="359"/>
            </a:xfrm>
            <a:custGeom>
              <a:avLst/>
              <a:gdLst>
                <a:gd name="T0" fmla="*/ 87 w 135"/>
                <a:gd name="T1" fmla="*/ 107 h 153"/>
                <a:gd name="T2" fmla="*/ 57 w 135"/>
                <a:gd name="T3" fmla="*/ 137 h 153"/>
                <a:gd name="T4" fmla="*/ 30 w 135"/>
                <a:gd name="T5" fmla="*/ 107 h 153"/>
                <a:gd name="T6" fmla="*/ 53 w 135"/>
                <a:gd name="T7" fmla="*/ 79 h 153"/>
                <a:gd name="T8" fmla="*/ 87 w 135"/>
                <a:gd name="T9" fmla="*/ 65 h 153"/>
                <a:gd name="T10" fmla="*/ 87 w 135"/>
                <a:gd name="T11" fmla="*/ 107 h 153"/>
                <a:gd name="T12" fmla="*/ 114 w 135"/>
                <a:gd name="T13" fmla="*/ 39 h 153"/>
                <a:gd name="T14" fmla="*/ 65 w 135"/>
                <a:gd name="T15" fmla="*/ 0 h 153"/>
                <a:gd name="T16" fmla="*/ 5 w 135"/>
                <a:gd name="T17" fmla="*/ 34 h 153"/>
                <a:gd name="T18" fmla="*/ 22 w 135"/>
                <a:gd name="T19" fmla="*/ 48 h 153"/>
                <a:gd name="T20" fmla="*/ 31 w 135"/>
                <a:gd name="T21" fmla="*/ 39 h 153"/>
                <a:gd name="T22" fmla="*/ 62 w 135"/>
                <a:gd name="T23" fmla="*/ 10 h 153"/>
                <a:gd name="T24" fmla="*/ 87 w 135"/>
                <a:gd name="T25" fmla="*/ 40 h 153"/>
                <a:gd name="T26" fmla="*/ 87 w 135"/>
                <a:gd name="T27" fmla="*/ 53 h 153"/>
                <a:gd name="T28" fmla="*/ 27 w 135"/>
                <a:gd name="T29" fmla="*/ 75 h 153"/>
                <a:gd name="T30" fmla="*/ 0 w 135"/>
                <a:gd name="T31" fmla="*/ 111 h 153"/>
                <a:gd name="T32" fmla="*/ 43 w 135"/>
                <a:gd name="T33" fmla="*/ 153 h 153"/>
                <a:gd name="T34" fmla="*/ 87 w 135"/>
                <a:gd name="T35" fmla="*/ 135 h 153"/>
                <a:gd name="T36" fmla="*/ 90 w 135"/>
                <a:gd name="T37" fmla="*/ 153 h 153"/>
                <a:gd name="T38" fmla="*/ 135 w 135"/>
                <a:gd name="T39" fmla="*/ 146 h 153"/>
                <a:gd name="T40" fmla="*/ 135 w 135"/>
                <a:gd name="T41" fmla="*/ 138 h 153"/>
                <a:gd name="T42" fmla="*/ 123 w 135"/>
                <a:gd name="T43" fmla="*/ 137 h 153"/>
                <a:gd name="T44" fmla="*/ 114 w 135"/>
                <a:gd name="T45" fmla="*/ 121 h 153"/>
                <a:gd name="T46" fmla="*/ 114 w 135"/>
                <a:gd name="T47" fmla="*/ 3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53">
                  <a:moveTo>
                    <a:pt x="87" y="107"/>
                  </a:moveTo>
                  <a:cubicBezTo>
                    <a:pt x="87" y="131"/>
                    <a:pt x="69" y="137"/>
                    <a:pt x="57" y="137"/>
                  </a:cubicBezTo>
                  <a:cubicBezTo>
                    <a:pt x="39" y="137"/>
                    <a:pt x="30" y="124"/>
                    <a:pt x="30" y="107"/>
                  </a:cubicBezTo>
                  <a:cubicBezTo>
                    <a:pt x="30" y="93"/>
                    <a:pt x="36" y="85"/>
                    <a:pt x="53" y="79"/>
                  </a:cubicBezTo>
                  <a:cubicBezTo>
                    <a:pt x="65" y="75"/>
                    <a:pt x="81" y="69"/>
                    <a:pt x="87" y="65"/>
                  </a:cubicBezTo>
                  <a:lnTo>
                    <a:pt x="87" y="107"/>
                  </a:lnTo>
                  <a:close/>
                  <a:moveTo>
                    <a:pt x="114" y="39"/>
                  </a:moveTo>
                  <a:cubicBezTo>
                    <a:pt x="114" y="22"/>
                    <a:pt x="110" y="0"/>
                    <a:pt x="65" y="0"/>
                  </a:cubicBezTo>
                  <a:cubicBezTo>
                    <a:pt x="32" y="0"/>
                    <a:pt x="5" y="17"/>
                    <a:pt x="5" y="34"/>
                  </a:cubicBezTo>
                  <a:cubicBezTo>
                    <a:pt x="5" y="43"/>
                    <a:pt x="16" y="48"/>
                    <a:pt x="22" y="48"/>
                  </a:cubicBezTo>
                  <a:cubicBezTo>
                    <a:pt x="28" y="48"/>
                    <a:pt x="30" y="45"/>
                    <a:pt x="31" y="39"/>
                  </a:cubicBezTo>
                  <a:cubicBezTo>
                    <a:pt x="38" y="17"/>
                    <a:pt x="50" y="10"/>
                    <a:pt x="62" y="10"/>
                  </a:cubicBezTo>
                  <a:cubicBezTo>
                    <a:pt x="74" y="10"/>
                    <a:pt x="87" y="16"/>
                    <a:pt x="87" y="40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0" y="60"/>
                    <a:pt x="51" y="68"/>
                    <a:pt x="27" y="75"/>
                  </a:cubicBezTo>
                  <a:cubicBezTo>
                    <a:pt x="6" y="82"/>
                    <a:pt x="0" y="97"/>
                    <a:pt x="0" y="111"/>
                  </a:cubicBezTo>
                  <a:cubicBezTo>
                    <a:pt x="0" y="133"/>
                    <a:pt x="15" y="153"/>
                    <a:pt x="43" y="153"/>
                  </a:cubicBezTo>
                  <a:cubicBezTo>
                    <a:pt x="61" y="152"/>
                    <a:pt x="77" y="141"/>
                    <a:pt x="87" y="135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15" y="136"/>
                    <a:pt x="114" y="133"/>
                    <a:pt x="114" y="121"/>
                  </a:cubicBezTo>
                  <a:lnTo>
                    <a:pt x="114" y="3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gray">
            <a:xfrm>
              <a:off x="742" y="1980"/>
              <a:ext cx="379" cy="516"/>
            </a:xfrm>
            <a:custGeom>
              <a:avLst/>
              <a:gdLst>
                <a:gd name="T0" fmla="*/ 0 w 159"/>
                <a:gd name="T1" fmla="*/ 0 h 219"/>
                <a:gd name="T2" fmla="*/ 0 w 159"/>
                <a:gd name="T3" fmla="*/ 9 h 219"/>
                <a:gd name="T4" fmla="*/ 22 w 159"/>
                <a:gd name="T5" fmla="*/ 25 h 219"/>
                <a:gd name="T6" fmla="*/ 69 w 159"/>
                <a:gd name="T7" fmla="*/ 144 h 219"/>
                <a:gd name="T8" fmla="*/ 72 w 159"/>
                <a:gd name="T9" fmla="*/ 159 h 219"/>
                <a:gd name="T10" fmla="*/ 64 w 159"/>
                <a:gd name="T11" fmla="*/ 184 h 219"/>
                <a:gd name="T12" fmla="*/ 51 w 159"/>
                <a:gd name="T13" fmla="*/ 197 h 219"/>
                <a:gd name="T14" fmla="*/ 40 w 159"/>
                <a:gd name="T15" fmla="*/ 191 h 219"/>
                <a:gd name="T16" fmla="*/ 31 w 159"/>
                <a:gd name="T17" fmla="*/ 186 h 219"/>
                <a:gd name="T18" fmla="*/ 18 w 159"/>
                <a:gd name="T19" fmla="*/ 203 h 219"/>
                <a:gd name="T20" fmla="*/ 39 w 159"/>
                <a:gd name="T21" fmla="*/ 219 h 219"/>
                <a:gd name="T22" fmla="*/ 81 w 159"/>
                <a:gd name="T23" fmla="*/ 171 h 219"/>
                <a:gd name="T24" fmla="*/ 137 w 159"/>
                <a:gd name="T25" fmla="*/ 24 h 219"/>
                <a:gd name="T26" fmla="*/ 159 w 159"/>
                <a:gd name="T27" fmla="*/ 9 h 219"/>
                <a:gd name="T28" fmla="*/ 159 w 159"/>
                <a:gd name="T29" fmla="*/ 0 h 219"/>
                <a:gd name="T30" fmla="*/ 101 w 159"/>
                <a:gd name="T31" fmla="*/ 0 h 219"/>
                <a:gd name="T32" fmla="*/ 101 w 159"/>
                <a:gd name="T33" fmla="*/ 9 h 219"/>
                <a:gd name="T34" fmla="*/ 117 w 159"/>
                <a:gd name="T35" fmla="*/ 11 h 219"/>
                <a:gd name="T36" fmla="*/ 121 w 159"/>
                <a:gd name="T37" fmla="*/ 21 h 219"/>
                <a:gd name="T38" fmla="*/ 88 w 159"/>
                <a:gd name="T39" fmla="*/ 119 h 219"/>
                <a:gd name="T40" fmla="*/ 87 w 159"/>
                <a:gd name="T41" fmla="*/ 119 h 219"/>
                <a:gd name="T42" fmla="*/ 51 w 159"/>
                <a:gd name="T43" fmla="*/ 19 h 219"/>
                <a:gd name="T44" fmla="*/ 55 w 159"/>
                <a:gd name="T45" fmla="*/ 10 h 219"/>
                <a:gd name="T46" fmla="*/ 68 w 159"/>
                <a:gd name="T47" fmla="*/ 9 h 219"/>
                <a:gd name="T48" fmla="*/ 68 w 159"/>
                <a:gd name="T49" fmla="*/ 0 h 219"/>
                <a:gd name="T50" fmla="*/ 0 w 159"/>
                <a:gd name="T5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" h="21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10"/>
                    <a:pt x="17" y="11"/>
                    <a:pt x="22" y="25"/>
                  </a:cubicBezTo>
                  <a:cubicBezTo>
                    <a:pt x="37" y="60"/>
                    <a:pt x="62" y="124"/>
                    <a:pt x="69" y="144"/>
                  </a:cubicBezTo>
                  <a:cubicBezTo>
                    <a:pt x="71" y="149"/>
                    <a:pt x="72" y="154"/>
                    <a:pt x="72" y="159"/>
                  </a:cubicBezTo>
                  <a:cubicBezTo>
                    <a:pt x="72" y="166"/>
                    <a:pt x="69" y="175"/>
                    <a:pt x="64" y="184"/>
                  </a:cubicBezTo>
                  <a:cubicBezTo>
                    <a:pt x="60" y="194"/>
                    <a:pt x="55" y="197"/>
                    <a:pt x="51" y="197"/>
                  </a:cubicBezTo>
                  <a:cubicBezTo>
                    <a:pt x="48" y="197"/>
                    <a:pt x="46" y="196"/>
                    <a:pt x="40" y="191"/>
                  </a:cubicBezTo>
                  <a:cubicBezTo>
                    <a:pt x="37" y="188"/>
                    <a:pt x="35" y="186"/>
                    <a:pt x="31" y="186"/>
                  </a:cubicBezTo>
                  <a:cubicBezTo>
                    <a:pt x="26" y="186"/>
                    <a:pt x="18" y="194"/>
                    <a:pt x="18" y="203"/>
                  </a:cubicBezTo>
                  <a:cubicBezTo>
                    <a:pt x="18" y="210"/>
                    <a:pt x="27" y="219"/>
                    <a:pt x="39" y="219"/>
                  </a:cubicBezTo>
                  <a:cubicBezTo>
                    <a:pt x="51" y="219"/>
                    <a:pt x="66" y="215"/>
                    <a:pt x="81" y="171"/>
                  </a:cubicBezTo>
                  <a:cubicBezTo>
                    <a:pt x="100" y="118"/>
                    <a:pt x="127" y="45"/>
                    <a:pt x="137" y="24"/>
                  </a:cubicBezTo>
                  <a:cubicBezTo>
                    <a:pt x="142" y="12"/>
                    <a:pt x="144" y="10"/>
                    <a:pt x="159" y="9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22" y="11"/>
                    <a:pt x="123" y="15"/>
                    <a:pt x="121" y="21"/>
                  </a:cubicBezTo>
                  <a:cubicBezTo>
                    <a:pt x="117" y="39"/>
                    <a:pt x="101" y="84"/>
                    <a:pt x="88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74" y="83"/>
                    <a:pt x="62" y="51"/>
                    <a:pt x="51" y="19"/>
                  </a:cubicBezTo>
                  <a:cubicBezTo>
                    <a:pt x="49" y="14"/>
                    <a:pt x="48" y="11"/>
                    <a:pt x="55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gray">
            <a:xfrm>
              <a:off x="1121" y="1973"/>
              <a:ext cx="304" cy="359"/>
            </a:xfrm>
            <a:custGeom>
              <a:avLst/>
              <a:gdLst>
                <a:gd name="T0" fmla="*/ 129 w 129"/>
                <a:gd name="T1" fmla="*/ 60 h 153"/>
                <a:gd name="T2" fmla="*/ 69 w 129"/>
                <a:gd name="T3" fmla="*/ 0 h 153"/>
                <a:gd name="T4" fmla="*/ 0 w 129"/>
                <a:gd name="T5" fmla="*/ 78 h 153"/>
                <a:gd name="T6" fmla="*/ 69 w 129"/>
                <a:gd name="T7" fmla="*/ 153 h 153"/>
                <a:gd name="T8" fmla="*/ 124 w 129"/>
                <a:gd name="T9" fmla="*/ 120 h 153"/>
                <a:gd name="T10" fmla="*/ 114 w 129"/>
                <a:gd name="T11" fmla="*/ 115 h 153"/>
                <a:gd name="T12" fmla="*/ 75 w 129"/>
                <a:gd name="T13" fmla="*/ 138 h 153"/>
                <a:gd name="T14" fmla="*/ 31 w 129"/>
                <a:gd name="T15" fmla="*/ 71 h 153"/>
                <a:gd name="T16" fmla="*/ 117 w 129"/>
                <a:gd name="T17" fmla="*/ 71 h 153"/>
                <a:gd name="T18" fmla="*/ 129 w 129"/>
                <a:gd name="T19" fmla="*/ 60 h 153"/>
                <a:gd name="T20" fmla="*/ 98 w 129"/>
                <a:gd name="T21" fmla="*/ 50 h 153"/>
                <a:gd name="T22" fmla="*/ 88 w 129"/>
                <a:gd name="T23" fmla="*/ 60 h 153"/>
                <a:gd name="T24" fmla="*/ 32 w 129"/>
                <a:gd name="T25" fmla="*/ 60 h 153"/>
                <a:gd name="T26" fmla="*/ 67 w 129"/>
                <a:gd name="T27" fmla="*/ 10 h 153"/>
                <a:gd name="T28" fmla="*/ 98 w 129"/>
                <a:gd name="T29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53">
                  <a:moveTo>
                    <a:pt x="129" y="60"/>
                  </a:moveTo>
                  <a:cubicBezTo>
                    <a:pt x="129" y="42"/>
                    <a:pt x="124" y="0"/>
                    <a:pt x="69" y="0"/>
                  </a:cubicBezTo>
                  <a:cubicBezTo>
                    <a:pt x="22" y="0"/>
                    <a:pt x="0" y="33"/>
                    <a:pt x="0" y="78"/>
                  </a:cubicBezTo>
                  <a:cubicBezTo>
                    <a:pt x="0" y="125"/>
                    <a:pt x="21" y="153"/>
                    <a:pt x="69" y="153"/>
                  </a:cubicBezTo>
                  <a:cubicBezTo>
                    <a:pt x="98" y="152"/>
                    <a:pt x="115" y="139"/>
                    <a:pt x="124" y="12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06" y="128"/>
                    <a:pt x="95" y="138"/>
                    <a:pt x="75" y="138"/>
                  </a:cubicBezTo>
                  <a:cubicBezTo>
                    <a:pt x="38" y="138"/>
                    <a:pt x="31" y="102"/>
                    <a:pt x="31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4" y="71"/>
                    <a:pt x="129" y="70"/>
                    <a:pt x="129" y="60"/>
                  </a:cubicBezTo>
                  <a:close/>
                  <a:moveTo>
                    <a:pt x="98" y="50"/>
                  </a:moveTo>
                  <a:cubicBezTo>
                    <a:pt x="98" y="56"/>
                    <a:pt x="96" y="60"/>
                    <a:pt x="8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48"/>
                    <a:pt x="36" y="10"/>
                    <a:pt x="67" y="10"/>
                  </a:cubicBezTo>
                  <a:cubicBezTo>
                    <a:pt x="95" y="10"/>
                    <a:pt x="98" y="39"/>
                    <a:pt x="98" y="5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gray">
            <a:xfrm>
              <a:off x="1470" y="1973"/>
              <a:ext cx="252" cy="351"/>
            </a:xfrm>
            <a:custGeom>
              <a:avLst/>
              <a:gdLst>
                <a:gd name="T0" fmla="*/ 46 w 104"/>
                <a:gd name="T1" fmla="*/ 0 h 149"/>
                <a:gd name="T2" fmla="*/ 0 w 104"/>
                <a:gd name="T3" fmla="*/ 7 h 149"/>
                <a:gd name="T4" fmla="*/ 0 w 104"/>
                <a:gd name="T5" fmla="*/ 15 h 149"/>
                <a:gd name="T6" fmla="*/ 12 w 104"/>
                <a:gd name="T7" fmla="*/ 16 h 149"/>
                <a:gd name="T8" fmla="*/ 21 w 104"/>
                <a:gd name="T9" fmla="*/ 30 h 149"/>
                <a:gd name="T10" fmla="*/ 21 w 104"/>
                <a:gd name="T11" fmla="*/ 149 h 149"/>
                <a:gd name="T12" fmla="*/ 49 w 104"/>
                <a:gd name="T13" fmla="*/ 149 h 149"/>
                <a:gd name="T14" fmla="*/ 49 w 104"/>
                <a:gd name="T15" fmla="*/ 54 h 149"/>
                <a:gd name="T16" fmla="*/ 66 w 104"/>
                <a:gd name="T17" fmla="*/ 23 h 149"/>
                <a:gd name="T18" fmla="*/ 85 w 104"/>
                <a:gd name="T19" fmla="*/ 30 h 149"/>
                <a:gd name="T20" fmla="*/ 91 w 104"/>
                <a:gd name="T21" fmla="*/ 31 h 149"/>
                <a:gd name="T22" fmla="*/ 104 w 104"/>
                <a:gd name="T23" fmla="*/ 14 h 149"/>
                <a:gd name="T24" fmla="*/ 89 w 104"/>
                <a:gd name="T25" fmla="*/ 0 h 149"/>
                <a:gd name="T26" fmla="*/ 49 w 104"/>
                <a:gd name="T27" fmla="*/ 24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7"/>
                    <a:pt x="21" y="19"/>
                    <a:pt x="21" y="30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31"/>
                    <a:pt x="59" y="23"/>
                    <a:pt x="66" y="23"/>
                  </a:cubicBezTo>
                  <a:cubicBezTo>
                    <a:pt x="71" y="23"/>
                    <a:pt x="76" y="25"/>
                    <a:pt x="85" y="30"/>
                  </a:cubicBezTo>
                  <a:cubicBezTo>
                    <a:pt x="87" y="31"/>
                    <a:pt x="89" y="31"/>
                    <a:pt x="91" y="31"/>
                  </a:cubicBezTo>
                  <a:cubicBezTo>
                    <a:pt x="98" y="31"/>
                    <a:pt x="104" y="24"/>
                    <a:pt x="104" y="14"/>
                  </a:cubicBezTo>
                  <a:cubicBezTo>
                    <a:pt x="104" y="8"/>
                    <a:pt x="100" y="0"/>
                    <a:pt x="89" y="0"/>
                  </a:cubicBezTo>
                  <a:cubicBezTo>
                    <a:pt x="78" y="0"/>
                    <a:pt x="69" y="6"/>
                    <a:pt x="49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gray">
            <a:xfrm>
              <a:off x="2360" y="1973"/>
              <a:ext cx="245" cy="351"/>
            </a:xfrm>
            <a:custGeom>
              <a:avLst/>
              <a:gdLst>
                <a:gd name="T0" fmla="*/ 46 w 104"/>
                <a:gd name="T1" fmla="*/ 0 h 149"/>
                <a:gd name="T2" fmla="*/ 49 w 104"/>
                <a:gd name="T3" fmla="*/ 24 h 149"/>
                <a:gd name="T4" fmla="*/ 89 w 104"/>
                <a:gd name="T5" fmla="*/ 0 h 149"/>
                <a:gd name="T6" fmla="*/ 104 w 104"/>
                <a:gd name="T7" fmla="*/ 15 h 149"/>
                <a:gd name="T8" fmla="*/ 91 w 104"/>
                <a:gd name="T9" fmla="*/ 31 h 149"/>
                <a:gd name="T10" fmla="*/ 85 w 104"/>
                <a:gd name="T11" fmla="*/ 30 h 149"/>
                <a:gd name="T12" fmla="*/ 66 w 104"/>
                <a:gd name="T13" fmla="*/ 23 h 149"/>
                <a:gd name="T14" fmla="*/ 49 w 104"/>
                <a:gd name="T15" fmla="*/ 54 h 149"/>
                <a:gd name="T16" fmla="*/ 49 w 104"/>
                <a:gd name="T17" fmla="*/ 149 h 149"/>
                <a:gd name="T18" fmla="*/ 21 w 104"/>
                <a:gd name="T19" fmla="*/ 149 h 149"/>
                <a:gd name="T20" fmla="*/ 21 w 104"/>
                <a:gd name="T21" fmla="*/ 30 h 149"/>
                <a:gd name="T22" fmla="*/ 12 w 104"/>
                <a:gd name="T23" fmla="*/ 16 h 149"/>
                <a:gd name="T24" fmla="*/ 0 w 104"/>
                <a:gd name="T25" fmla="*/ 15 h 149"/>
                <a:gd name="T26" fmla="*/ 0 w 104"/>
                <a:gd name="T27" fmla="*/ 7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69" y="7"/>
                    <a:pt x="78" y="0"/>
                    <a:pt x="89" y="0"/>
                  </a:cubicBezTo>
                  <a:cubicBezTo>
                    <a:pt x="100" y="0"/>
                    <a:pt x="104" y="8"/>
                    <a:pt x="104" y="15"/>
                  </a:cubicBezTo>
                  <a:cubicBezTo>
                    <a:pt x="104" y="24"/>
                    <a:pt x="98" y="31"/>
                    <a:pt x="91" y="31"/>
                  </a:cubicBezTo>
                  <a:cubicBezTo>
                    <a:pt x="89" y="31"/>
                    <a:pt x="87" y="31"/>
                    <a:pt x="85" y="30"/>
                  </a:cubicBezTo>
                  <a:cubicBezTo>
                    <a:pt x="76" y="25"/>
                    <a:pt x="71" y="23"/>
                    <a:pt x="66" y="23"/>
                  </a:cubicBezTo>
                  <a:cubicBezTo>
                    <a:pt x="59" y="23"/>
                    <a:pt x="49" y="31"/>
                    <a:pt x="49" y="54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9"/>
                    <a:pt x="20" y="18"/>
                    <a:pt x="1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gray">
            <a:xfrm>
              <a:off x="1893" y="1823"/>
              <a:ext cx="423" cy="508"/>
            </a:xfrm>
            <a:custGeom>
              <a:avLst/>
              <a:gdLst>
                <a:gd name="T0" fmla="*/ 174 w 179"/>
                <a:gd name="T1" fmla="*/ 12 h 215"/>
                <a:gd name="T2" fmla="*/ 111 w 179"/>
                <a:gd name="T3" fmla="*/ 0 h 215"/>
                <a:gd name="T4" fmla="*/ 27 w 179"/>
                <a:gd name="T5" fmla="*/ 31 h 215"/>
                <a:gd name="T6" fmla="*/ 0 w 179"/>
                <a:gd name="T7" fmla="*/ 109 h 215"/>
                <a:gd name="T8" fmla="*/ 28 w 179"/>
                <a:gd name="T9" fmla="*/ 190 h 215"/>
                <a:gd name="T10" fmla="*/ 109 w 179"/>
                <a:gd name="T11" fmla="*/ 215 h 215"/>
                <a:gd name="T12" fmla="*/ 175 w 179"/>
                <a:gd name="T13" fmla="*/ 201 h 215"/>
                <a:gd name="T14" fmla="*/ 179 w 179"/>
                <a:gd name="T15" fmla="*/ 151 h 215"/>
                <a:gd name="T16" fmla="*/ 170 w 179"/>
                <a:gd name="T17" fmla="*/ 151 h 215"/>
                <a:gd name="T18" fmla="*/ 108 w 179"/>
                <a:gd name="T19" fmla="*/ 205 h 215"/>
                <a:gd name="T20" fmla="*/ 33 w 179"/>
                <a:gd name="T21" fmla="*/ 108 h 215"/>
                <a:gd name="T22" fmla="*/ 108 w 179"/>
                <a:gd name="T23" fmla="*/ 10 h 215"/>
                <a:gd name="T24" fmla="*/ 165 w 179"/>
                <a:gd name="T25" fmla="*/ 58 h 215"/>
                <a:gd name="T26" fmla="*/ 174 w 179"/>
                <a:gd name="T27" fmla="*/ 58 h 215"/>
                <a:gd name="T28" fmla="*/ 174 w 179"/>
                <a:gd name="T29" fmla="*/ 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215">
                  <a:moveTo>
                    <a:pt x="174" y="12"/>
                  </a:moveTo>
                  <a:cubicBezTo>
                    <a:pt x="161" y="5"/>
                    <a:pt x="138" y="0"/>
                    <a:pt x="111" y="0"/>
                  </a:cubicBezTo>
                  <a:cubicBezTo>
                    <a:pt x="74" y="0"/>
                    <a:pt x="45" y="11"/>
                    <a:pt x="27" y="31"/>
                  </a:cubicBezTo>
                  <a:cubicBezTo>
                    <a:pt x="10" y="50"/>
                    <a:pt x="0" y="75"/>
                    <a:pt x="0" y="109"/>
                  </a:cubicBezTo>
                  <a:cubicBezTo>
                    <a:pt x="0" y="144"/>
                    <a:pt x="10" y="172"/>
                    <a:pt x="28" y="190"/>
                  </a:cubicBezTo>
                  <a:cubicBezTo>
                    <a:pt x="47" y="208"/>
                    <a:pt x="76" y="215"/>
                    <a:pt x="109" y="215"/>
                  </a:cubicBezTo>
                  <a:cubicBezTo>
                    <a:pt x="133" y="215"/>
                    <a:pt x="161" y="209"/>
                    <a:pt x="175" y="201"/>
                  </a:cubicBezTo>
                  <a:cubicBezTo>
                    <a:pt x="179" y="151"/>
                    <a:pt x="179" y="151"/>
                    <a:pt x="179" y="151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62" y="182"/>
                    <a:pt x="147" y="205"/>
                    <a:pt x="108" y="205"/>
                  </a:cubicBezTo>
                  <a:cubicBezTo>
                    <a:pt x="46" y="205"/>
                    <a:pt x="33" y="144"/>
                    <a:pt x="33" y="108"/>
                  </a:cubicBezTo>
                  <a:cubicBezTo>
                    <a:pt x="33" y="59"/>
                    <a:pt x="53" y="10"/>
                    <a:pt x="108" y="10"/>
                  </a:cubicBezTo>
                  <a:cubicBezTo>
                    <a:pt x="139" y="10"/>
                    <a:pt x="160" y="23"/>
                    <a:pt x="165" y="58"/>
                  </a:cubicBezTo>
                  <a:cubicBezTo>
                    <a:pt x="174" y="58"/>
                    <a:pt x="174" y="58"/>
                    <a:pt x="174" y="58"/>
                  </a:cubicBezTo>
                  <a:lnTo>
                    <a:pt x="174" y="1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gray">
            <a:xfrm>
              <a:off x="2620" y="1973"/>
              <a:ext cx="334" cy="359"/>
            </a:xfrm>
            <a:custGeom>
              <a:avLst/>
              <a:gdLst>
                <a:gd name="T0" fmla="*/ 72 w 143"/>
                <a:gd name="T1" fmla="*/ 0 h 153"/>
                <a:gd name="T2" fmla="*/ 0 w 143"/>
                <a:gd name="T3" fmla="*/ 77 h 153"/>
                <a:gd name="T4" fmla="*/ 72 w 143"/>
                <a:gd name="T5" fmla="*/ 153 h 153"/>
                <a:gd name="T6" fmla="*/ 143 w 143"/>
                <a:gd name="T7" fmla="*/ 77 h 153"/>
                <a:gd name="T8" fmla="*/ 72 w 143"/>
                <a:gd name="T9" fmla="*/ 0 h 153"/>
                <a:gd name="T10" fmla="*/ 31 w 143"/>
                <a:gd name="T11" fmla="*/ 77 h 153"/>
                <a:gd name="T12" fmla="*/ 72 w 143"/>
                <a:gd name="T13" fmla="*/ 11 h 153"/>
                <a:gd name="T14" fmla="*/ 112 w 143"/>
                <a:gd name="T15" fmla="*/ 77 h 153"/>
                <a:gd name="T16" fmla="*/ 72 w 143"/>
                <a:gd name="T17" fmla="*/ 143 h 153"/>
                <a:gd name="T18" fmla="*/ 31 w 143"/>
                <a:gd name="T1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53">
                  <a:moveTo>
                    <a:pt x="72" y="0"/>
                  </a:moveTo>
                  <a:cubicBezTo>
                    <a:pt x="24" y="0"/>
                    <a:pt x="0" y="28"/>
                    <a:pt x="0" y="77"/>
                  </a:cubicBezTo>
                  <a:cubicBezTo>
                    <a:pt x="0" y="125"/>
                    <a:pt x="24" y="153"/>
                    <a:pt x="72" y="153"/>
                  </a:cubicBezTo>
                  <a:cubicBezTo>
                    <a:pt x="120" y="153"/>
                    <a:pt x="143" y="125"/>
                    <a:pt x="143" y="77"/>
                  </a:cubicBezTo>
                  <a:cubicBezTo>
                    <a:pt x="143" y="28"/>
                    <a:pt x="120" y="0"/>
                    <a:pt x="72" y="0"/>
                  </a:cubicBezTo>
                  <a:close/>
                  <a:moveTo>
                    <a:pt x="31" y="77"/>
                  </a:moveTo>
                  <a:cubicBezTo>
                    <a:pt x="31" y="36"/>
                    <a:pt x="44" y="11"/>
                    <a:pt x="72" y="11"/>
                  </a:cubicBezTo>
                  <a:cubicBezTo>
                    <a:pt x="99" y="11"/>
                    <a:pt x="112" y="36"/>
                    <a:pt x="112" y="77"/>
                  </a:cubicBezTo>
                  <a:cubicBezTo>
                    <a:pt x="112" y="118"/>
                    <a:pt x="99" y="143"/>
                    <a:pt x="72" y="143"/>
                  </a:cubicBezTo>
                  <a:cubicBezTo>
                    <a:pt x="44" y="143"/>
                    <a:pt x="31" y="118"/>
                    <a:pt x="31" y="77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gray">
            <a:xfrm>
              <a:off x="2999" y="1973"/>
              <a:ext cx="379" cy="516"/>
            </a:xfrm>
            <a:custGeom>
              <a:avLst/>
              <a:gdLst>
                <a:gd name="T0" fmla="*/ 49 w 158"/>
                <a:gd name="T1" fmla="*/ 54 h 221"/>
                <a:gd name="T2" fmla="*/ 53 w 158"/>
                <a:gd name="T3" fmla="*/ 37 h 221"/>
                <a:gd name="T4" fmla="*/ 88 w 158"/>
                <a:gd name="T5" fmla="*/ 16 h 221"/>
                <a:gd name="T6" fmla="*/ 127 w 158"/>
                <a:gd name="T7" fmla="*/ 75 h 221"/>
                <a:gd name="T8" fmla="*/ 83 w 158"/>
                <a:gd name="T9" fmla="*/ 143 h 221"/>
                <a:gd name="T10" fmla="*/ 51 w 158"/>
                <a:gd name="T11" fmla="*/ 121 h 221"/>
                <a:gd name="T12" fmla="*/ 49 w 158"/>
                <a:gd name="T13" fmla="*/ 103 h 221"/>
                <a:gd name="T14" fmla="*/ 49 w 158"/>
                <a:gd name="T15" fmla="*/ 54 h 221"/>
                <a:gd name="T16" fmla="*/ 0 w 158"/>
                <a:gd name="T17" fmla="*/ 7 h 221"/>
                <a:gd name="T18" fmla="*/ 0 w 158"/>
                <a:gd name="T19" fmla="*/ 15 h 221"/>
                <a:gd name="T20" fmla="*/ 11 w 158"/>
                <a:gd name="T21" fmla="*/ 16 h 221"/>
                <a:gd name="T22" fmla="*/ 21 w 158"/>
                <a:gd name="T23" fmla="*/ 30 h 221"/>
                <a:gd name="T24" fmla="*/ 21 w 158"/>
                <a:gd name="T25" fmla="*/ 221 h 221"/>
                <a:gd name="T26" fmla="*/ 49 w 158"/>
                <a:gd name="T27" fmla="*/ 221 h 221"/>
                <a:gd name="T28" fmla="*/ 49 w 158"/>
                <a:gd name="T29" fmla="*/ 146 h 221"/>
                <a:gd name="T30" fmla="*/ 83 w 158"/>
                <a:gd name="T31" fmla="*/ 153 h 221"/>
                <a:gd name="T32" fmla="*/ 158 w 158"/>
                <a:gd name="T33" fmla="*/ 73 h 221"/>
                <a:gd name="T34" fmla="*/ 100 w 158"/>
                <a:gd name="T35" fmla="*/ 0 h 221"/>
                <a:gd name="T36" fmla="*/ 49 w 158"/>
                <a:gd name="T37" fmla="*/ 22 h 221"/>
                <a:gd name="T38" fmla="*/ 45 w 158"/>
                <a:gd name="T39" fmla="*/ 0 h 221"/>
                <a:gd name="T40" fmla="*/ 0 w 158"/>
                <a:gd name="T41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21">
                  <a:moveTo>
                    <a:pt x="49" y="54"/>
                  </a:moveTo>
                  <a:cubicBezTo>
                    <a:pt x="49" y="47"/>
                    <a:pt x="50" y="42"/>
                    <a:pt x="53" y="37"/>
                  </a:cubicBezTo>
                  <a:cubicBezTo>
                    <a:pt x="60" y="23"/>
                    <a:pt x="72" y="16"/>
                    <a:pt x="88" y="16"/>
                  </a:cubicBezTo>
                  <a:cubicBezTo>
                    <a:pt x="100" y="16"/>
                    <a:pt x="127" y="24"/>
                    <a:pt x="127" y="75"/>
                  </a:cubicBezTo>
                  <a:cubicBezTo>
                    <a:pt x="127" y="119"/>
                    <a:pt x="113" y="143"/>
                    <a:pt x="83" y="143"/>
                  </a:cubicBezTo>
                  <a:cubicBezTo>
                    <a:pt x="68" y="143"/>
                    <a:pt x="56" y="135"/>
                    <a:pt x="51" y="121"/>
                  </a:cubicBezTo>
                  <a:cubicBezTo>
                    <a:pt x="49" y="116"/>
                    <a:pt x="49" y="110"/>
                    <a:pt x="49" y="103"/>
                  </a:cubicBezTo>
                  <a:lnTo>
                    <a:pt x="49" y="54"/>
                  </a:lnTo>
                  <a:close/>
                  <a:moveTo>
                    <a:pt x="0" y="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ubicBezTo>
                    <a:pt x="21" y="221"/>
                    <a:pt x="21" y="221"/>
                    <a:pt x="21" y="221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55" y="150"/>
                    <a:pt x="69" y="153"/>
                    <a:pt x="83" y="153"/>
                  </a:cubicBezTo>
                  <a:cubicBezTo>
                    <a:pt x="123" y="153"/>
                    <a:pt x="158" y="135"/>
                    <a:pt x="158" y="73"/>
                  </a:cubicBezTo>
                  <a:cubicBezTo>
                    <a:pt x="158" y="52"/>
                    <a:pt x="154" y="0"/>
                    <a:pt x="100" y="0"/>
                  </a:cubicBezTo>
                  <a:cubicBezTo>
                    <a:pt x="78" y="0"/>
                    <a:pt x="61" y="15"/>
                    <a:pt x="49" y="22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gray">
            <a:xfrm>
              <a:off x="5478" y="1973"/>
              <a:ext cx="304" cy="359"/>
            </a:xfrm>
            <a:custGeom>
              <a:avLst/>
              <a:gdLst>
                <a:gd name="T0" fmla="*/ 116 w 128"/>
                <a:gd name="T1" fmla="*/ 71 h 154"/>
                <a:gd name="T2" fmla="*/ 31 w 128"/>
                <a:gd name="T3" fmla="*/ 71 h 154"/>
                <a:gd name="T4" fmla="*/ 74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8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6 w 128"/>
                <a:gd name="T19" fmla="*/ 71 h 154"/>
                <a:gd name="T20" fmla="*/ 31 w 128"/>
                <a:gd name="T21" fmla="*/ 60 h 154"/>
                <a:gd name="T22" fmla="*/ 66 w 128"/>
                <a:gd name="T23" fmla="*/ 11 h 154"/>
                <a:gd name="T24" fmla="*/ 97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6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7" y="138"/>
                    <a:pt x="74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8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6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5" y="11"/>
                    <a:pt x="66" y="11"/>
                  </a:cubicBezTo>
                  <a:cubicBezTo>
                    <a:pt x="94" y="11"/>
                    <a:pt x="97" y="39"/>
                    <a:pt x="97" y="50"/>
                  </a:cubicBezTo>
                  <a:cubicBezTo>
                    <a:pt x="97" y="56"/>
                    <a:pt x="95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gray">
            <a:xfrm>
              <a:off x="4357" y="1973"/>
              <a:ext cx="304" cy="359"/>
            </a:xfrm>
            <a:custGeom>
              <a:avLst/>
              <a:gdLst>
                <a:gd name="T0" fmla="*/ 117 w 128"/>
                <a:gd name="T1" fmla="*/ 71 h 154"/>
                <a:gd name="T2" fmla="*/ 31 w 128"/>
                <a:gd name="T3" fmla="*/ 71 h 154"/>
                <a:gd name="T4" fmla="*/ 75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9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7 w 128"/>
                <a:gd name="T19" fmla="*/ 71 h 154"/>
                <a:gd name="T20" fmla="*/ 31 w 128"/>
                <a:gd name="T21" fmla="*/ 60 h 154"/>
                <a:gd name="T22" fmla="*/ 67 w 128"/>
                <a:gd name="T23" fmla="*/ 11 h 154"/>
                <a:gd name="T24" fmla="*/ 98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7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7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6" y="11"/>
                    <a:pt x="67" y="11"/>
                  </a:cubicBezTo>
                  <a:cubicBezTo>
                    <a:pt x="94" y="11"/>
                    <a:pt x="98" y="39"/>
                    <a:pt x="98" y="50"/>
                  </a:cubicBezTo>
                  <a:cubicBezTo>
                    <a:pt x="98" y="56"/>
                    <a:pt x="96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gray">
            <a:xfrm>
              <a:off x="3451" y="1823"/>
              <a:ext cx="319" cy="508"/>
            </a:xfrm>
            <a:custGeom>
              <a:avLst/>
              <a:gdLst>
                <a:gd name="T0" fmla="*/ 3 w 135"/>
                <a:gd name="T1" fmla="*/ 197 h 215"/>
                <a:gd name="T2" fmla="*/ 61 w 135"/>
                <a:gd name="T3" fmla="*/ 215 h 215"/>
                <a:gd name="T4" fmla="*/ 135 w 135"/>
                <a:gd name="T5" fmla="*/ 155 h 215"/>
                <a:gd name="T6" fmla="*/ 76 w 135"/>
                <a:gd name="T7" fmla="*/ 90 h 215"/>
                <a:gd name="T8" fmla="*/ 67 w 135"/>
                <a:gd name="T9" fmla="*/ 86 h 215"/>
                <a:gd name="T10" fmla="*/ 30 w 135"/>
                <a:gd name="T11" fmla="*/ 48 h 215"/>
                <a:gd name="T12" fmla="*/ 68 w 135"/>
                <a:gd name="T13" fmla="*/ 11 h 215"/>
                <a:gd name="T14" fmla="*/ 113 w 135"/>
                <a:gd name="T15" fmla="*/ 55 h 215"/>
                <a:gd name="T16" fmla="*/ 122 w 135"/>
                <a:gd name="T17" fmla="*/ 55 h 215"/>
                <a:gd name="T18" fmla="*/ 122 w 135"/>
                <a:gd name="T19" fmla="*/ 13 h 215"/>
                <a:gd name="T20" fmla="*/ 72 w 135"/>
                <a:gd name="T21" fmla="*/ 0 h 215"/>
                <a:gd name="T22" fmla="*/ 3 w 135"/>
                <a:gd name="T23" fmla="*/ 58 h 215"/>
                <a:gd name="T24" fmla="*/ 59 w 135"/>
                <a:gd name="T25" fmla="*/ 116 h 215"/>
                <a:gd name="T26" fmla="*/ 65 w 135"/>
                <a:gd name="T27" fmla="*/ 118 h 215"/>
                <a:gd name="T28" fmla="*/ 106 w 135"/>
                <a:gd name="T29" fmla="*/ 164 h 215"/>
                <a:gd name="T30" fmla="*/ 63 w 135"/>
                <a:gd name="T31" fmla="*/ 205 h 215"/>
                <a:gd name="T32" fmla="*/ 9 w 135"/>
                <a:gd name="T33" fmla="*/ 150 h 215"/>
                <a:gd name="T34" fmla="*/ 0 w 135"/>
                <a:gd name="T35" fmla="*/ 150 h 215"/>
                <a:gd name="T36" fmla="*/ 3 w 135"/>
                <a:gd name="T37" fmla="*/ 19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15">
                  <a:moveTo>
                    <a:pt x="3" y="197"/>
                  </a:moveTo>
                  <a:cubicBezTo>
                    <a:pt x="16" y="210"/>
                    <a:pt x="41" y="215"/>
                    <a:pt x="61" y="215"/>
                  </a:cubicBezTo>
                  <a:cubicBezTo>
                    <a:pt x="114" y="215"/>
                    <a:pt x="135" y="185"/>
                    <a:pt x="135" y="155"/>
                  </a:cubicBezTo>
                  <a:cubicBezTo>
                    <a:pt x="135" y="120"/>
                    <a:pt x="111" y="103"/>
                    <a:pt x="76" y="90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47" y="79"/>
                    <a:pt x="30" y="66"/>
                    <a:pt x="30" y="48"/>
                  </a:cubicBezTo>
                  <a:cubicBezTo>
                    <a:pt x="30" y="27"/>
                    <a:pt x="43" y="11"/>
                    <a:pt x="68" y="11"/>
                  </a:cubicBezTo>
                  <a:cubicBezTo>
                    <a:pt x="94" y="11"/>
                    <a:pt x="108" y="25"/>
                    <a:pt x="113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2" y="5"/>
                    <a:pt x="92" y="0"/>
                    <a:pt x="72" y="0"/>
                  </a:cubicBezTo>
                  <a:cubicBezTo>
                    <a:pt x="35" y="0"/>
                    <a:pt x="3" y="18"/>
                    <a:pt x="3" y="58"/>
                  </a:cubicBezTo>
                  <a:cubicBezTo>
                    <a:pt x="3" y="89"/>
                    <a:pt x="28" y="105"/>
                    <a:pt x="59" y="116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78" y="123"/>
                    <a:pt x="106" y="137"/>
                    <a:pt x="106" y="164"/>
                  </a:cubicBezTo>
                  <a:cubicBezTo>
                    <a:pt x="106" y="189"/>
                    <a:pt x="90" y="205"/>
                    <a:pt x="63" y="205"/>
                  </a:cubicBezTo>
                  <a:cubicBezTo>
                    <a:pt x="35" y="205"/>
                    <a:pt x="17" y="183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lnTo>
                    <a:pt x="3" y="19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gray">
            <a:xfrm>
              <a:off x="5129" y="1973"/>
              <a:ext cx="297" cy="359"/>
            </a:xfrm>
            <a:custGeom>
              <a:avLst/>
              <a:gdLst>
                <a:gd name="T0" fmla="*/ 31 w 124"/>
                <a:gd name="T1" fmla="*/ 73 h 154"/>
                <a:gd name="T2" fmla="*/ 75 w 124"/>
                <a:gd name="T3" fmla="*/ 138 h 154"/>
                <a:gd name="T4" fmla="*/ 113 w 124"/>
                <a:gd name="T5" fmla="*/ 115 h 154"/>
                <a:gd name="T6" fmla="*/ 123 w 124"/>
                <a:gd name="T7" fmla="*/ 120 h 154"/>
                <a:gd name="T8" fmla="*/ 69 w 124"/>
                <a:gd name="T9" fmla="*/ 153 h 154"/>
                <a:gd name="T10" fmla="*/ 0 w 124"/>
                <a:gd name="T11" fmla="*/ 78 h 154"/>
                <a:gd name="T12" fmla="*/ 72 w 124"/>
                <a:gd name="T13" fmla="*/ 0 h 154"/>
                <a:gd name="T14" fmla="*/ 124 w 124"/>
                <a:gd name="T15" fmla="*/ 29 h 154"/>
                <a:gd name="T16" fmla="*/ 106 w 124"/>
                <a:gd name="T17" fmla="*/ 44 h 154"/>
                <a:gd name="T18" fmla="*/ 97 w 124"/>
                <a:gd name="T19" fmla="*/ 37 h 154"/>
                <a:gd name="T20" fmla="*/ 69 w 124"/>
                <a:gd name="T21" fmla="*/ 11 h 154"/>
                <a:gd name="T22" fmla="*/ 31 w 124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54">
                  <a:moveTo>
                    <a:pt x="31" y="73"/>
                  </a:moveTo>
                  <a:cubicBezTo>
                    <a:pt x="30" y="103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8"/>
                    <a:pt x="18" y="0"/>
                    <a:pt x="72" y="0"/>
                  </a:cubicBezTo>
                  <a:cubicBezTo>
                    <a:pt x="104" y="0"/>
                    <a:pt x="124" y="15"/>
                    <a:pt x="124" y="29"/>
                  </a:cubicBezTo>
                  <a:cubicBezTo>
                    <a:pt x="124" y="40"/>
                    <a:pt x="112" y="44"/>
                    <a:pt x="106" y="44"/>
                  </a:cubicBezTo>
                  <a:cubicBezTo>
                    <a:pt x="101" y="44"/>
                    <a:pt x="99" y="41"/>
                    <a:pt x="97" y="37"/>
                  </a:cubicBezTo>
                  <a:cubicBezTo>
                    <a:pt x="91" y="20"/>
                    <a:pt x="83" y="11"/>
                    <a:pt x="69" y="11"/>
                  </a:cubicBezTo>
                  <a:cubicBezTo>
                    <a:pt x="48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gray">
            <a:xfrm>
              <a:off x="3830" y="1973"/>
              <a:ext cx="297" cy="359"/>
            </a:xfrm>
            <a:custGeom>
              <a:avLst/>
              <a:gdLst>
                <a:gd name="T0" fmla="*/ 31 w 125"/>
                <a:gd name="T1" fmla="*/ 73 h 154"/>
                <a:gd name="T2" fmla="*/ 75 w 125"/>
                <a:gd name="T3" fmla="*/ 138 h 154"/>
                <a:gd name="T4" fmla="*/ 114 w 125"/>
                <a:gd name="T5" fmla="*/ 115 h 154"/>
                <a:gd name="T6" fmla="*/ 123 w 125"/>
                <a:gd name="T7" fmla="*/ 120 h 154"/>
                <a:gd name="T8" fmla="*/ 69 w 125"/>
                <a:gd name="T9" fmla="*/ 153 h 154"/>
                <a:gd name="T10" fmla="*/ 0 w 125"/>
                <a:gd name="T11" fmla="*/ 78 h 154"/>
                <a:gd name="T12" fmla="*/ 73 w 125"/>
                <a:gd name="T13" fmla="*/ 0 h 154"/>
                <a:gd name="T14" fmla="*/ 125 w 125"/>
                <a:gd name="T15" fmla="*/ 29 h 154"/>
                <a:gd name="T16" fmla="*/ 107 w 125"/>
                <a:gd name="T17" fmla="*/ 44 h 154"/>
                <a:gd name="T18" fmla="*/ 98 w 125"/>
                <a:gd name="T19" fmla="*/ 37 h 154"/>
                <a:gd name="T20" fmla="*/ 69 w 125"/>
                <a:gd name="T21" fmla="*/ 11 h 154"/>
                <a:gd name="T22" fmla="*/ 31 w 125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154">
                  <a:moveTo>
                    <a:pt x="31" y="73"/>
                  </a:moveTo>
                  <a:cubicBezTo>
                    <a:pt x="31" y="103"/>
                    <a:pt x="39" y="138"/>
                    <a:pt x="75" y="138"/>
                  </a:cubicBezTo>
                  <a:cubicBezTo>
                    <a:pt x="94" y="138"/>
                    <a:pt x="106" y="128"/>
                    <a:pt x="114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8" y="153"/>
                    <a:pt x="69" y="153"/>
                  </a:cubicBezTo>
                  <a:cubicBezTo>
                    <a:pt x="21" y="154"/>
                    <a:pt x="0" y="125"/>
                    <a:pt x="0" y="78"/>
                  </a:cubicBezTo>
                  <a:cubicBezTo>
                    <a:pt x="0" y="38"/>
                    <a:pt x="19" y="0"/>
                    <a:pt x="73" y="0"/>
                  </a:cubicBezTo>
                  <a:cubicBezTo>
                    <a:pt x="105" y="0"/>
                    <a:pt x="125" y="15"/>
                    <a:pt x="125" y="29"/>
                  </a:cubicBezTo>
                  <a:cubicBezTo>
                    <a:pt x="125" y="40"/>
                    <a:pt x="113" y="44"/>
                    <a:pt x="107" y="44"/>
                  </a:cubicBezTo>
                  <a:cubicBezTo>
                    <a:pt x="101" y="44"/>
                    <a:pt x="100" y="41"/>
                    <a:pt x="98" y="37"/>
                  </a:cubicBezTo>
                  <a:cubicBezTo>
                    <a:pt x="92" y="20"/>
                    <a:pt x="83" y="11"/>
                    <a:pt x="69" y="11"/>
                  </a:cubicBezTo>
                  <a:cubicBezTo>
                    <a:pt x="49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gray">
            <a:xfrm>
              <a:off x="4706" y="1973"/>
              <a:ext cx="349" cy="351"/>
            </a:xfrm>
            <a:custGeom>
              <a:avLst/>
              <a:gdLst>
                <a:gd name="T0" fmla="*/ 21 w 146"/>
                <a:gd name="T1" fmla="*/ 30 h 149"/>
                <a:gd name="T2" fmla="*/ 20 w 146"/>
                <a:gd name="T3" fmla="*/ 149 h 149"/>
                <a:gd name="T4" fmla="*/ 48 w 146"/>
                <a:gd name="T5" fmla="*/ 149 h 149"/>
                <a:gd name="T6" fmla="*/ 49 w 146"/>
                <a:gd name="T7" fmla="*/ 54 h 149"/>
                <a:gd name="T8" fmla="*/ 52 w 146"/>
                <a:gd name="T9" fmla="*/ 38 h 149"/>
                <a:gd name="T10" fmla="*/ 87 w 146"/>
                <a:gd name="T11" fmla="*/ 16 h 149"/>
                <a:gd name="T12" fmla="*/ 118 w 146"/>
                <a:gd name="T13" fmla="*/ 53 h 149"/>
                <a:gd name="T14" fmla="*/ 119 w 146"/>
                <a:gd name="T15" fmla="*/ 149 h 149"/>
                <a:gd name="T16" fmla="*/ 146 w 146"/>
                <a:gd name="T17" fmla="*/ 149 h 149"/>
                <a:gd name="T18" fmla="*/ 146 w 146"/>
                <a:gd name="T19" fmla="*/ 47 h 149"/>
                <a:gd name="T20" fmla="*/ 103 w 146"/>
                <a:gd name="T21" fmla="*/ 0 h 149"/>
                <a:gd name="T22" fmla="*/ 48 w 146"/>
                <a:gd name="T23" fmla="*/ 23 h 149"/>
                <a:gd name="T24" fmla="*/ 44 w 146"/>
                <a:gd name="T25" fmla="*/ 0 h 149"/>
                <a:gd name="T26" fmla="*/ 0 w 146"/>
                <a:gd name="T27" fmla="*/ 8 h 149"/>
                <a:gd name="T28" fmla="*/ 0 w 146"/>
                <a:gd name="T29" fmla="*/ 15 h 149"/>
                <a:gd name="T30" fmla="*/ 11 w 146"/>
                <a:gd name="T31" fmla="*/ 16 h 149"/>
                <a:gd name="T32" fmla="*/ 21 w 146"/>
                <a:gd name="T33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9">
                  <a:moveTo>
                    <a:pt x="21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7"/>
                    <a:pt x="49" y="42"/>
                    <a:pt x="52" y="38"/>
                  </a:cubicBezTo>
                  <a:cubicBezTo>
                    <a:pt x="58" y="26"/>
                    <a:pt x="71" y="16"/>
                    <a:pt x="87" y="16"/>
                  </a:cubicBezTo>
                  <a:cubicBezTo>
                    <a:pt x="107" y="16"/>
                    <a:pt x="118" y="28"/>
                    <a:pt x="118" y="53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17"/>
                    <a:pt x="130" y="0"/>
                    <a:pt x="103" y="0"/>
                  </a:cubicBezTo>
                  <a:cubicBezTo>
                    <a:pt x="81" y="0"/>
                    <a:pt x="67" y="11"/>
                    <a:pt x="48" y="2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4" name="Oval 21"/>
            <p:cNvSpPr>
              <a:spLocks noChangeArrowheads="1"/>
            </p:cNvSpPr>
            <p:nvPr userDrawn="1"/>
          </p:nvSpPr>
          <p:spPr bwMode="gray">
            <a:xfrm>
              <a:off x="4194" y="1823"/>
              <a:ext cx="89" cy="82"/>
            </a:xfrm>
            <a:prstGeom prst="ellipse">
              <a:avLst/>
            </a:pr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gray">
            <a:xfrm>
              <a:off x="4157" y="1973"/>
              <a:ext cx="119" cy="351"/>
            </a:xfrm>
            <a:custGeom>
              <a:avLst/>
              <a:gdLst>
                <a:gd name="T0" fmla="*/ 20 w 48"/>
                <a:gd name="T1" fmla="*/ 30 h 149"/>
                <a:gd name="T2" fmla="*/ 20 w 48"/>
                <a:gd name="T3" fmla="*/ 149 h 149"/>
                <a:gd name="T4" fmla="*/ 48 w 48"/>
                <a:gd name="T5" fmla="*/ 149 h 149"/>
                <a:gd name="T6" fmla="*/ 48 w 48"/>
                <a:gd name="T7" fmla="*/ 2 h 149"/>
                <a:gd name="T8" fmla="*/ 46 w 48"/>
                <a:gd name="T9" fmla="*/ 0 h 149"/>
                <a:gd name="T10" fmla="*/ 0 w 48"/>
                <a:gd name="T11" fmla="*/ 8 h 149"/>
                <a:gd name="T12" fmla="*/ 0 w 48"/>
                <a:gd name="T13" fmla="*/ 15 h 149"/>
                <a:gd name="T14" fmla="*/ 11 w 48"/>
                <a:gd name="T15" fmla="*/ 17 h 149"/>
                <a:gd name="T16" fmla="*/ 20 w 48"/>
                <a:gd name="T17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49">
                  <a:moveTo>
                    <a:pt x="20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9" y="18"/>
                    <a:pt x="20" y="19"/>
                    <a:pt x="20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50671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424613"/>
            <a:ext cx="792396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</a:rPr>
              <a:t>Page </a:t>
            </a:r>
            <a:fld id="{87F334AE-4EAC-4C2D-A638-92A76F09FCC4}" type="slidenum">
              <a:rPr lang="en-US" smtClean="0">
                <a:solidFill>
                  <a:srgbClr val="676767"/>
                </a:solidFill>
              </a:rPr>
              <a:pPr/>
              <a:t>‹#›</a:t>
            </a:fld>
            <a:endParaRPr lang="en-US" dirty="0">
              <a:solidFill>
                <a:srgbClr val="676767"/>
              </a:solidFill>
            </a:endParaRP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3"/>
          </p:nvPr>
        </p:nvSpPr>
        <p:spPr bwMode="gray">
          <a:xfrm>
            <a:off x="1153551" y="6424613"/>
            <a:ext cx="5718983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</a:rPr>
              <a:t>Bee Health Update to Sandra Peterson </a:t>
            </a:r>
            <a:r>
              <a:rPr lang="en-US" dirty="0" smtClean="0">
                <a:solidFill>
                  <a:srgbClr val="676767"/>
                </a:solidFill>
                <a:sym typeface="Wingdings"/>
              </a:rPr>
              <a:t> May 17, 2012</a:t>
            </a:r>
            <a:endParaRPr lang="en-US" dirty="0">
              <a:solidFill>
                <a:srgbClr val="676767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 bwMode="auto">
          <a:xfrm>
            <a:off x="7432675" y="6570663"/>
            <a:ext cx="1241425" cy="142875"/>
            <a:chOff x="-22" y="1823"/>
            <a:chExt cx="5804" cy="673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-22" y="1823"/>
              <a:ext cx="5804" cy="6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gray">
            <a:xfrm>
              <a:off x="-22" y="1838"/>
              <a:ext cx="393" cy="486"/>
            </a:xfrm>
            <a:custGeom>
              <a:avLst/>
              <a:gdLst>
                <a:gd name="T0" fmla="*/ 93 w 167"/>
                <a:gd name="T1" fmla="*/ 206 h 206"/>
                <a:gd name="T2" fmla="*/ 167 w 167"/>
                <a:gd name="T3" fmla="*/ 149 h 206"/>
                <a:gd name="T4" fmla="*/ 113 w 167"/>
                <a:gd name="T5" fmla="*/ 94 h 206"/>
                <a:gd name="T6" fmla="*/ 113 w 167"/>
                <a:gd name="T7" fmla="*/ 93 h 206"/>
                <a:gd name="T8" fmla="*/ 158 w 167"/>
                <a:gd name="T9" fmla="*/ 48 h 206"/>
                <a:gd name="T10" fmla="*/ 139 w 167"/>
                <a:gd name="T11" fmla="*/ 11 h 206"/>
                <a:gd name="T12" fmla="*/ 86 w 167"/>
                <a:gd name="T13" fmla="*/ 0 h 206"/>
                <a:gd name="T14" fmla="*/ 0 w 167"/>
                <a:gd name="T15" fmla="*/ 0 h 206"/>
                <a:gd name="T16" fmla="*/ 0 w 167"/>
                <a:gd name="T17" fmla="*/ 9 h 206"/>
                <a:gd name="T18" fmla="*/ 27 w 167"/>
                <a:gd name="T19" fmla="*/ 28 h 206"/>
                <a:gd name="T20" fmla="*/ 27 w 167"/>
                <a:gd name="T21" fmla="*/ 179 h 206"/>
                <a:gd name="T22" fmla="*/ 0 w 167"/>
                <a:gd name="T23" fmla="*/ 198 h 206"/>
                <a:gd name="T24" fmla="*/ 0 w 167"/>
                <a:gd name="T25" fmla="*/ 206 h 206"/>
                <a:gd name="T26" fmla="*/ 93 w 167"/>
                <a:gd name="T27" fmla="*/ 206 h 206"/>
                <a:gd name="T28" fmla="*/ 57 w 167"/>
                <a:gd name="T29" fmla="*/ 101 h 206"/>
                <a:gd name="T30" fmla="*/ 78 w 167"/>
                <a:gd name="T31" fmla="*/ 101 h 206"/>
                <a:gd name="T32" fmla="*/ 135 w 167"/>
                <a:gd name="T33" fmla="*/ 151 h 206"/>
                <a:gd name="T34" fmla="*/ 85 w 167"/>
                <a:gd name="T35" fmla="*/ 196 h 206"/>
                <a:gd name="T36" fmla="*/ 57 w 167"/>
                <a:gd name="T37" fmla="*/ 173 h 206"/>
                <a:gd name="T38" fmla="*/ 57 w 167"/>
                <a:gd name="T39" fmla="*/ 101 h 206"/>
                <a:gd name="T40" fmla="*/ 57 w 167"/>
                <a:gd name="T41" fmla="*/ 26 h 206"/>
                <a:gd name="T42" fmla="*/ 81 w 167"/>
                <a:gd name="T43" fmla="*/ 11 h 206"/>
                <a:gd name="T44" fmla="*/ 126 w 167"/>
                <a:gd name="T45" fmla="*/ 49 h 206"/>
                <a:gd name="T46" fmla="*/ 76 w 167"/>
                <a:gd name="T47" fmla="*/ 90 h 206"/>
                <a:gd name="T48" fmla="*/ 57 w 167"/>
                <a:gd name="T49" fmla="*/ 90 h 206"/>
                <a:gd name="T50" fmla="*/ 57 w 167"/>
                <a:gd name="T51" fmla="*/ 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6">
                  <a:moveTo>
                    <a:pt x="93" y="206"/>
                  </a:moveTo>
                  <a:cubicBezTo>
                    <a:pt x="138" y="206"/>
                    <a:pt x="167" y="190"/>
                    <a:pt x="167" y="149"/>
                  </a:cubicBezTo>
                  <a:cubicBezTo>
                    <a:pt x="167" y="113"/>
                    <a:pt x="142" y="98"/>
                    <a:pt x="113" y="9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41" y="88"/>
                    <a:pt x="158" y="71"/>
                    <a:pt x="158" y="48"/>
                  </a:cubicBezTo>
                  <a:cubicBezTo>
                    <a:pt x="158" y="31"/>
                    <a:pt x="151" y="19"/>
                    <a:pt x="139" y="11"/>
                  </a:cubicBezTo>
                  <a:cubicBezTo>
                    <a:pt x="127" y="3"/>
                    <a:pt x="110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6" y="11"/>
                    <a:pt x="27" y="11"/>
                    <a:pt x="27" y="28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7" y="195"/>
                    <a:pt x="26" y="196"/>
                    <a:pt x="0" y="198"/>
                  </a:cubicBezTo>
                  <a:cubicBezTo>
                    <a:pt x="0" y="206"/>
                    <a:pt x="0" y="206"/>
                    <a:pt x="0" y="206"/>
                  </a:cubicBezTo>
                  <a:lnTo>
                    <a:pt x="93" y="206"/>
                  </a:lnTo>
                  <a:close/>
                  <a:moveTo>
                    <a:pt x="57" y="101"/>
                  </a:moveTo>
                  <a:cubicBezTo>
                    <a:pt x="78" y="101"/>
                    <a:pt x="78" y="101"/>
                    <a:pt x="78" y="101"/>
                  </a:cubicBezTo>
                  <a:cubicBezTo>
                    <a:pt x="115" y="101"/>
                    <a:pt x="135" y="119"/>
                    <a:pt x="135" y="151"/>
                  </a:cubicBezTo>
                  <a:cubicBezTo>
                    <a:pt x="135" y="186"/>
                    <a:pt x="111" y="196"/>
                    <a:pt x="85" y="196"/>
                  </a:cubicBezTo>
                  <a:cubicBezTo>
                    <a:pt x="61" y="196"/>
                    <a:pt x="57" y="192"/>
                    <a:pt x="57" y="173"/>
                  </a:cubicBezTo>
                  <a:lnTo>
                    <a:pt x="57" y="101"/>
                  </a:lnTo>
                  <a:close/>
                  <a:moveTo>
                    <a:pt x="57" y="26"/>
                  </a:moveTo>
                  <a:cubicBezTo>
                    <a:pt x="57" y="13"/>
                    <a:pt x="57" y="11"/>
                    <a:pt x="81" y="11"/>
                  </a:cubicBezTo>
                  <a:cubicBezTo>
                    <a:pt x="102" y="10"/>
                    <a:pt x="126" y="19"/>
                    <a:pt x="126" y="49"/>
                  </a:cubicBezTo>
                  <a:cubicBezTo>
                    <a:pt x="126" y="79"/>
                    <a:pt x="107" y="90"/>
                    <a:pt x="76" y="90"/>
                  </a:cubicBezTo>
                  <a:cubicBezTo>
                    <a:pt x="57" y="90"/>
                    <a:pt x="57" y="90"/>
                    <a:pt x="57" y="90"/>
                  </a:cubicBezTo>
                  <a:lnTo>
                    <a:pt x="57" y="2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gray">
            <a:xfrm>
              <a:off x="431" y="1973"/>
              <a:ext cx="319" cy="359"/>
            </a:xfrm>
            <a:custGeom>
              <a:avLst/>
              <a:gdLst>
                <a:gd name="T0" fmla="*/ 87 w 135"/>
                <a:gd name="T1" fmla="*/ 107 h 153"/>
                <a:gd name="T2" fmla="*/ 57 w 135"/>
                <a:gd name="T3" fmla="*/ 137 h 153"/>
                <a:gd name="T4" fmla="*/ 30 w 135"/>
                <a:gd name="T5" fmla="*/ 107 h 153"/>
                <a:gd name="T6" fmla="*/ 53 w 135"/>
                <a:gd name="T7" fmla="*/ 79 h 153"/>
                <a:gd name="T8" fmla="*/ 87 w 135"/>
                <a:gd name="T9" fmla="*/ 65 h 153"/>
                <a:gd name="T10" fmla="*/ 87 w 135"/>
                <a:gd name="T11" fmla="*/ 107 h 153"/>
                <a:gd name="T12" fmla="*/ 114 w 135"/>
                <a:gd name="T13" fmla="*/ 39 h 153"/>
                <a:gd name="T14" fmla="*/ 65 w 135"/>
                <a:gd name="T15" fmla="*/ 0 h 153"/>
                <a:gd name="T16" fmla="*/ 5 w 135"/>
                <a:gd name="T17" fmla="*/ 34 h 153"/>
                <a:gd name="T18" fmla="*/ 22 w 135"/>
                <a:gd name="T19" fmla="*/ 48 h 153"/>
                <a:gd name="T20" fmla="*/ 31 w 135"/>
                <a:gd name="T21" fmla="*/ 39 h 153"/>
                <a:gd name="T22" fmla="*/ 62 w 135"/>
                <a:gd name="T23" fmla="*/ 10 h 153"/>
                <a:gd name="T24" fmla="*/ 87 w 135"/>
                <a:gd name="T25" fmla="*/ 40 h 153"/>
                <a:gd name="T26" fmla="*/ 87 w 135"/>
                <a:gd name="T27" fmla="*/ 53 h 153"/>
                <a:gd name="T28" fmla="*/ 27 w 135"/>
                <a:gd name="T29" fmla="*/ 75 h 153"/>
                <a:gd name="T30" fmla="*/ 0 w 135"/>
                <a:gd name="T31" fmla="*/ 111 h 153"/>
                <a:gd name="T32" fmla="*/ 43 w 135"/>
                <a:gd name="T33" fmla="*/ 153 h 153"/>
                <a:gd name="T34" fmla="*/ 87 w 135"/>
                <a:gd name="T35" fmla="*/ 135 h 153"/>
                <a:gd name="T36" fmla="*/ 90 w 135"/>
                <a:gd name="T37" fmla="*/ 153 h 153"/>
                <a:gd name="T38" fmla="*/ 135 w 135"/>
                <a:gd name="T39" fmla="*/ 146 h 153"/>
                <a:gd name="T40" fmla="*/ 135 w 135"/>
                <a:gd name="T41" fmla="*/ 138 h 153"/>
                <a:gd name="T42" fmla="*/ 123 w 135"/>
                <a:gd name="T43" fmla="*/ 137 h 153"/>
                <a:gd name="T44" fmla="*/ 114 w 135"/>
                <a:gd name="T45" fmla="*/ 121 h 153"/>
                <a:gd name="T46" fmla="*/ 114 w 135"/>
                <a:gd name="T47" fmla="*/ 3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53">
                  <a:moveTo>
                    <a:pt x="87" y="107"/>
                  </a:moveTo>
                  <a:cubicBezTo>
                    <a:pt x="87" y="131"/>
                    <a:pt x="69" y="137"/>
                    <a:pt x="57" y="137"/>
                  </a:cubicBezTo>
                  <a:cubicBezTo>
                    <a:pt x="39" y="137"/>
                    <a:pt x="30" y="124"/>
                    <a:pt x="30" y="107"/>
                  </a:cubicBezTo>
                  <a:cubicBezTo>
                    <a:pt x="30" y="93"/>
                    <a:pt x="36" y="85"/>
                    <a:pt x="53" y="79"/>
                  </a:cubicBezTo>
                  <a:cubicBezTo>
                    <a:pt x="65" y="75"/>
                    <a:pt x="81" y="69"/>
                    <a:pt x="87" y="65"/>
                  </a:cubicBezTo>
                  <a:lnTo>
                    <a:pt x="87" y="107"/>
                  </a:lnTo>
                  <a:close/>
                  <a:moveTo>
                    <a:pt x="114" y="39"/>
                  </a:moveTo>
                  <a:cubicBezTo>
                    <a:pt x="114" y="22"/>
                    <a:pt x="110" y="0"/>
                    <a:pt x="65" y="0"/>
                  </a:cubicBezTo>
                  <a:cubicBezTo>
                    <a:pt x="32" y="0"/>
                    <a:pt x="5" y="17"/>
                    <a:pt x="5" y="34"/>
                  </a:cubicBezTo>
                  <a:cubicBezTo>
                    <a:pt x="5" y="43"/>
                    <a:pt x="16" y="48"/>
                    <a:pt x="22" y="48"/>
                  </a:cubicBezTo>
                  <a:cubicBezTo>
                    <a:pt x="28" y="48"/>
                    <a:pt x="30" y="45"/>
                    <a:pt x="31" y="39"/>
                  </a:cubicBezTo>
                  <a:cubicBezTo>
                    <a:pt x="38" y="17"/>
                    <a:pt x="50" y="10"/>
                    <a:pt x="62" y="10"/>
                  </a:cubicBezTo>
                  <a:cubicBezTo>
                    <a:pt x="74" y="10"/>
                    <a:pt x="87" y="16"/>
                    <a:pt x="87" y="40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0" y="60"/>
                    <a:pt x="51" y="68"/>
                    <a:pt x="27" y="75"/>
                  </a:cubicBezTo>
                  <a:cubicBezTo>
                    <a:pt x="6" y="82"/>
                    <a:pt x="0" y="97"/>
                    <a:pt x="0" y="111"/>
                  </a:cubicBezTo>
                  <a:cubicBezTo>
                    <a:pt x="0" y="133"/>
                    <a:pt x="15" y="153"/>
                    <a:pt x="43" y="153"/>
                  </a:cubicBezTo>
                  <a:cubicBezTo>
                    <a:pt x="61" y="152"/>
                    <a:pt x="77" y="141"/>
                    <a:pt x="87" y="135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15" y="136"/>
                    <a:pt x="114" y="133"/>
                    <a:pt x="114" y="121"/>
                  </a:cubicBezTo>
                  <a:lnTo>
                    <a:pt x="114" y="3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gray">
            <a:xfrm>
              <a:off x="742" y="1980"/>
              <a:ext cx="379" cy="516"/>
            </a:xfrm>
            <a:custGeom>
              <a:avLst/>
              <a:gdLst>
                <a:gd name="T0" fmla="*/ 0 w 159"/>
                <a:gd name="T1" fmla="*/ 0 h 219"/>
                <a:gd name="T2" fmla="*/ 0 w 159"/>
                <a:gd name="T3" fmla="*/ 9 h 219"/>
                <a:gd name="T4" fmla="*/ 22 w 159"/>
                <a:gd name="T5" fmla="*/ 25 h 219"/>
                <a:gd name="T6" fmla="*/ 69 w 159"/>
                <a:gd name="T7" fmla="*/ 144 h 219"/>
                <a:gd name="T8" fmla="*/ 72 w 159"/>
                <a:gd name="T9" fmla="*/ 159 h 219"/>
                <a:gd name="T10" fmla="*/ 64 w 159"/>
                <a:gd name="T11" fmla="*/ 184 h 219"/>
                <a:gd name="T12" fmla="*/ 51 w 159"/>
                <a:gd name="T13" fmla="*/ 197 h 219"/>
                <a:gd name="T14" fmla="*/ 40 w 159"/>
                <a:gd name="T15" fmla="*/ 191 h 219"/>
                <a:gd name="T16" fmla="*/ 31 w 159"/>
                <a:gd name="T17" fmla="*/ 186 h 219"/>
                <a:gd name="T18" fmla="*/ 18 w 159"/>
                <a:gd name="T19" fmla="*/ 203 h 219"/>
                <a:gd name="T20" fmla="*/ 39 w 159"/>
                <a:gd name="T21" fmla="*/ 219 h 219"/>
                <a:gd name="T22" fmla="*/ 81 w 159"/>
                <a:gd name="T23" fmla="*/ 171 h 219"/>
                <a:gd name="T24" fmla="*/ 137 w 159"/>
                <a:gd name="T25" fmla="*/ 24 h 219"/>
                <a:gd name="T26" fmla="*/ 159 w 159"/>
                <a:gd name="T27" fmla="*/ 9 h 219"/>
                <a:gd name="T28" fmla="*/ 159 w 159"/>
                <a:gd name="T29" fmla="*/ 0 h 219"/>
                <a:gd name="T30" fmla="*/ 101 w 159"/>
                <a:gd name="T31" fmla="*/ 0 h 219"/>
                <a:gd name="T32" fmla="*/ 101 w 159"/>
                <a:gd name="T33" fmla="*/ 9 h 219"/>
                <a:gd name="T34" fmla="*/ 117 w 159"/>
                <a:gd name="T35" fmla="*/ 11 h 219"/>
                <a:gd name="T36" fmla="*/ 121 w 159"/>
                <a:gd name="T37" fmla="*/ 21 h 219"/>
                <a:gd name="T38" fmla="*/ 88 w 159"/>
                <a:gd name="T39" fmla="*/ 119 h 219"/>
                <a:gd name="T40" fmla="*/ 87 w 159"/>
                <a:gd name="T41" fmla="*/ 119 h 219"/>
                <a:gd name="T42" fmla="*/ 51 w 159"/>
                <a:gd name="T43" fmla="*/ 19 h 219"/>
                <a:gd name="T44" fmla="*/ 55 w 159"/>
                <a:gd name="T45" fmla="*/ 10 h 219"/>
                <a:gd name="T46" fmla="*/ 68 w 159"/>
                <a:gd name="T47" fmla="*/ 9 h 219"/>
                <a:gd name="T48" fmla="*/ 68 w 159"/>
                <a:gd name="T49" fmla="*/ 0 h 219"/>
                <a:gd name="T50" fmla="*/ 0 w 159"/>
                <a:gd name="T5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" h="21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10"/>
                    <a:pt x="17" y="11"/>
                    <a:pt x="22" y="25"/>
                  </a:cubicBezTo>
                  <a:cubicBezTo>
                    <a:pt x="37" y="60"/>
                    <a:pt x="62" y="124"/>
                    <a:pt x="69" y="144"/>
                  </a:cubicBezTo>
                  <a:cubicBezTo>
                    <a:pt x="71" y="149"/>
                    <a:pt x="72" y="154"/>
                    <a:pt x="72" y="159"/>
                  </a:cubicBezTo>
                  <a:cubicBezTo>
                    <a:pt x="72" y="166"/>
                    <a:pt x="69" y="175"/>
                    <a:pt x="64" y="184"/>
                  </a:cubicBezTo>
                  <a:cubicBezTo>
                    <a:pt x="60" y="194"/>
                    <a:pt x="55" y="197"/>
                    <a:pt x="51" y="197"/>
                  </a:cubicBezTo>
                  <a:cubicBezTo>
                    <a:pt x="48" y="197"/>
                    <a:pt x="46" y="196"/>
                    <a:pt x="40" y="191"/>
                  </a:cubicBezTo>
                  <a:cubicBezTo>
                    <a:pt x="37" y="188"/>
                    <a:pt x="35" y="186"/>
                    <a:pt x="31" y="186"/>
                  </a:cubicBezTo>
                  <a:cubicBezTo>
                    <a:pt x="26" y="186"/>
                    <a:pt x="18" y="194"/>
                    <a:pt x="18" y="203"/>
                  </a:cubicBezTo>
                  <a:cubicBezTo>
                    <a:pt x="18" y="210"/>
                    <a:pt x="27" y="219"/>
                    <a:pt x="39" y="219"/>
                  </a:cubicBezTo>
                  <a:cubicBezTo>
                    <a:pt x="51" y="219"/>
                    <a:pt x="66" y="215"/>
                    <a:pt x="81" y="171"/>
                  </a:cubicBezTo>
                  <a:cubicBezTo>
                    <a:pt x="100" y="118"/>
                    <a:pt x="127" y="45"/>
                    <a:pt x="137" y="24"/>
                  </a:cubicBezTo>
                  <a:cubicBezTo>
                    <a:pt x="142" y="12"/>
                    <a:pt x="144" y="10"/>
                    <a:pt x="159" y="9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22" y="11"/>
                    <a:pt x="123" y="15"/>
                    <a:pt x="121" y="21"/>
                  </a:cubicBezTo>
                  <a:cubicBezTo>
                    <a:pt x="117" y="39"/>
                    <a:pt x="101" y="84"/>
                    <a:pt x="88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74" y="83"/>
                    <a:pt x="62" y="51"/>
                    <a:pt x="51" y="19"/>
                  </a:cubicBezTo>
                  <a:cubicBezTo>
                    <a:pt x="49" y="14"/>
                    <a:pt x="48" y="11"/>
                    <a:pt x="55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1121" y="1973"/>
              <a:ext cx="304" cy="359"/>
            </a:xfrm>
            <a:custGeom>
              <a:avLst/>
              <a:gdLst>
                <a:gd name="T0" fmla="*/ 129 w 129"/>
                <a:gd name="T1" fmla="*/ 60 h 153"/>
                <a:gd name="T2" fmla="*/ 69 w 129"/>
                <a:gd name="T3" fmla="*/ 0 h 153"/>
                <a:gd name="T4" fmla="*/ 0 w 129"/>
                <a:gd name="T5" fmla="*/ 78 h 153"/>
                <a:gd name="T6" fmla="*/ 69 w 129"/>
                <a:gd name="T7" fmla="*/ 153 h 153"/>
                <a:gd name="T8" fmla="*/ 124 w 129"/>
                <a:gd name="T9" fmla="*/ 120 h 153"/>
                <a:gd name="T10" fmla="*/ 114 w 129"/>
                <a:gd name="T11" fmla="*/ 115 h 153"/>
                <a:gd name="T12" fmla="*/ 75 w 129"/>
                <a:gd name="T13" fmla="*/ 138 h 153"/>
                <a:gd name="T14" fmla="*/ 31 w 129"/>
                <a:gd name="T15" fmla="*/ 71 h 153"/>
                <a:gd name="T16" fmla="*/ 117 w 129"/>
                <a:gd name="T17" fmla="*/ 71 h 153"/>
                <a:gd name="T18" fmla="*/ 129 w 129"/>
                <a:gd name="T19" fmla="*/ 60 h 153"/>
                <a:gd name="T20" fmla="*/ 98 w 129"/>
                <a:gd name="T21" fmla="*/ 50 h 153"/>
                <a:gd name="T22" fmla="*/ 88 w 129"/>
                <a:gd name="T23" fmla="*/ 60 h 153"/>
                <a:gd name="T24" fmla="*/ 32 w 129"/>
                <a:gd name="T25" fmla="*/ 60 h 153"/>
                <a:gd name="T26" fmla="*/ 67 w 129"/>
                <a:gd name="T27" fmla="*/ 10 h 153"/>
                <a:gd name="T28" fmla="*/ 98 w 129"/>
                <a:gd name="T29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53">
                  <a:moveTo>
                    <a:pt x="129" y="60"/>
                  </a:moveTo>
                  <a:cubicBezTo>
                    <a:pt x="129" y="42"/>
                    <a:pt x="124" y="0"/>
                    <a:pt x="69" y="0"/>
                  </a:cubicBezTo>
                  <a:cubicBezTo>
                    <a:pt x="22" y="0"/>
                    <a:pt x="0" y="33"/>
                    <a:pt x="0" y="78"/>
                  </a:cubicBezTo>
                  <a:cubicBezTo>
                    <a:pt x="0" y="125"/>
                    <a:pt x="21" y="153"/>
                    <a:pt x="69" y="153"/>
                  </a:cubicBezTo>
                  <a:cubicBezTo>
                    <a:pt x="98" y="152"/>
                    <a:pt x="115" y="139"/>
                    <a:pt x="124" y="12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06" y="128"/>
                    <a:pt x="95" y="138"/>
                    <a:pt x="75" y="138"/>
                  </a:cubicBezTo>
                  <a:cubicBezTo>
                    <a:pt x="38" y="138"/>
                    <a:pt x="31" y="102"/>
                    <a:pt x="31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4" y="71"/>
                    <a:pt x="129" y="70"/>
                    <a:pt x="129" y="60"/>
                  </a:cubicBezTo>
                  <a:close/>
                  <a:moveTo>
                    <a:pt x="98" y="50"/>
                  </a:moveTo>
                  <a:cubicBezTo>
                    <a:pt x="98" y="56"/>
                    <a:pt x="96" y="60"/>
                    <a:pt x="8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48"/>
                    <a:pt x="36" y="10"/>
                    <a:pt x="67" y="10"/>
                  </a:cubicBezTo>
                  <a:cubicBezTo>
                    <a:pt x="95" y="10"/>
                    <a:pt x="98" y="39"/>
                    <a:pt x="98" y="5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gray">
            <a:xfrm>
              <a:off x="1470" y="1973"/>
              <a:ext cx="252" cy="351"/>
            </a:xfrm>
            <a:custGeom>
              <a:avLst/>
              <a:gdLst>
                <a:gd name="T0" fmla="*/ 46 w 104"/>
                <a:gd name="T1" fmla="*/ 0 h 149"/>
                <a:gd name="T2" fmla="*/ 0 w 104"/>
                <a:gd name="T3" fmla="*/ 7 h 149"/>
                <a:gd name="T4" fmla="*/ 0 w 104"/>
                <a:gd name="T5" fmla="*/ 15 h 149"/>
                <a:gd name="T6" fmla="*/ 12 w 104"/>
                <a:gd name="T7" fmla="*/ 16 h 149"/>
                <a:gd name="T8" fmla="*/ 21 w 104"/>
                <a:gd name="T9" fmla="*/ 30 h 149"/>
                <a:gd name="T10" fmla="*/ 21 w 104"/>
                <a:gd name="T11" fmla="*/ 149 h 149"/>
                <a:gd name="T12" fmla="*/ 49 w 104"/>
                <a:gd name="T13" fmla="*/ 149 h 149"/>
                <a:gd name="T14" fmla="*/ 49 w 104"/>
                <a:gd name="T15" fmla="*/ 54 h 149"/>
                <a:gd name="T16" fmla="*/ 66 w 104"/>
                <a:gd name="T17" fmla="*/ 23 h 149"/>
                <a:gd name="T18" fmla="*/ 85 w 104"/>
                <a:gd name="T19" fmla="*/ 30 h 149"/>
                <a:gd name="T20" fmla="*/ 91 w 104"/>
                <a:gd name="T21" fmla="*/ 31 h 149"/>
                <a:gd name="T22" fmla="*/ 104 w 104"/>
                <a:gd name="T23" fmla="*/ 14 h 149"/>
                <a:gd name="T24" fmla="*/ 89 w 104"/>
                <a:gd name="T25" fmla="*/ 0 h 149"/>
                <a:gd name="T26" fmla="*/ 49 w 104"/>
                <a:gd name="T27" fmla="*/ 24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7"/>
                    <a:pt x="21" y="19"/>
                    <a:pt x="21" y="30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31"/>
                    <a:pt x="59" y="23"/>
                    <a:pt x="66" y="23"/>
                  </a:cubicBezTo>
                  <a:cubicBezTo>
                    <a:pt x="71" y="23"/>
                    <a:pt x="76" y="25"/>
                    <a:pt x="85" y="30"/>
                  </a:cubicBezTo>
                  <a:cubicBezTo>
                    <a:pt x="87" y="31"/>
                    <a:pt x="89" y="31"/>
                    <a:pt x="91" y="31"/>
                  </a:cubicBezTo>
                  <a:cubicBezTo>
                    <a:pt x="98" y="31"/>
                    <a:pt x="104" y="24"/>
                    <a:pt x="104" y="14"/>
                  </a:cubicBezTo>
                  <a:cubicBezTo>
                    <a:pt x="104" y="8"/>
                    <a:pt x="100" y="0"/>
                    <a:pt x="89" y="0"/>
                  </a:cubicBezTo>
                  <a:cubicBezTo>
                    <a:pt x="78" y="0"/>
                    <a:pt x="69" y="6"/>
                    <a:pt x="49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gray">
            <a:xfrm>
              <a:off x="2360" y="1973"/>
              <a:ext cx="245" cy="351"/>
            </a:xfrm>
            <a:custGeom>
              <a:avLst/>
              <a:gdLst>
                <a:gd name="T0" fmla="*/ 46 w 104"/>
                <a:gd name="T1" fmla="*/ 0 h 149"/>
                <a:gd name="T2" fmla="*/ 49 w 104"/>
                <a:gd name="T3" fmla="*/ 24 h 149"/>
                <a:gd name="T4" fmla="*/ 89 w 104"/>
                <a:gd name="T5" fmla="*/ 0 h 149"/>
                <a:gd name="T6" fmla="*/ 104 w 104"/>
                <a:gd name="T7" fmla="*/ 15 h 149"/>
                <a:gd name="T8" fmla="*/ 91 w 104"/>
                <a:gd name="T9" fmla="*/ 31 h 149"/>
                <a:gd name="T10" fmla="*/ 85 w 104"/>
                <a:gd name="T11" fmla="*/ 30 h 149"/>
                <a:gd name="T12" fmla="*/ 66 w 104"/>
                <a:gd name="T13" fmla="*/ 23 h 149"/>
                <a:gd name="T14" fmla="*/ 49 w 104"/>
                <a:gd name="T15" fmla="*/ 54 h 149"/>
                <a:gd name="T16" fmla="*/ 49 w 104"/>
                <a:gd name="T17" fmla="*/ 149 h 149"/>
                <a:gd name="T18" fmla="*/ 21 w 104"/>
                <a:gd name="T19" fmla="*/ 149 h 149"/>
                <a:gd name="T20" fmla="*/ 21 w 104"/>
                <a:gd name="T21" fmla="*/ 30 h 149"/>
                <a:gd name="T22" fmla="*/ 12 w 104"/>
                <a:gd name="T23" fmla="*/ 16 h 149"/>
                <a:gd name="T24" fmla="*/ 0 w 104"/>
                <a:gd name="T25" fmla="*/ 15 h 149"/>
                <a:gd name="T26" fmla="*/ 0 w 104"/>
                <a:gd name="T27" fmla="*/ 7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69" y="7"/>
                    <a:pt x="78" y="0"/>
                    <a:pt x="89" y="0"/>
                  </a:cubicBezTo>
                  <a:cubicBezTo>
                    <a:pt x="100" y="0"/>
                    <a:pt x="104" y="8"/>
                    <a:pt x="104" y="15"/>
                  </a:cubicBezTo>
                  <a:cubicBezTo>
                    <a:pt x="104" y="24"/>
                    <a:pt x="98" y="31"/>
                    <a:pt x="91" y="31"/>
                  </a:cubicBezTo>
                  <a:cubicBezTo>
                    <a:pt x="89" y="31"/>
                    <a:pt x="87" y="31"/>
                    <a:pt x="85" y="30"/>
                  </a:cubicBezTo>
                  <a:cubicBezTo>
                    <a:pt x="76" y="25"/>
                    <a:pt x="71" y="23"/>
                    <a:pt x="66" y="23"/>
                  </a:cubicBezTo>
                  <a:cubicBezTo>
                    <a:pt x="59" y="23"/>
                    <a:pt x="49" y="31"/>
                    <a:pt x="49" y="54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9"/>
                    <a:pt x="20" y="18"/>
                    <a:pt x="1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gray">
            <a:xfrm>
              <a:off x="1893" y="1823"/>
              <a:ext cx="423" cy="508"/>
            </a:xfrm>
            <a:custGeom>
              <a:avLst/>
              <a:gdLst>
                <a:gd name="T0" fmla="*/ 174 w 179"/>
                <a:gd name="T1" fmla="*/ 12 h 215"/>
                <a:gd name="T2" fmla="*/ 111 w 179"/>
                <a:gd name="T3" fmla="*/ 0 h 215"/>
                <a:gd name="T4" fmla="*/ 27 w 179"/>
                <a:gd name="T5" fmla="*/ 31 h 215"/>
                <a:gd name="T6" fmla="*/ 0 w 179"/>
                <a:gd name="T7" fmla="*/ 109 h 215"/>
                <a:gd name="T8" fmla="*/ 28 w 179"/>
                <a:gd name="T9" fmla="*/ 190 h 215"/>
                <a:gd name="T10" fmla="*/ 109 w 179"/>
                <a:gd name="T11" fmla="*/ 215 h 215"/>
                <a:gd name="T12" fmla="*/ 175 w 179"/>
                <a:gd name="T13" fmla="*/ 201 h 215"/>
                <a:gd name="T14" fmla="*/ 179 w 179"/>
                <a:gd name="T15" fmla="*/ 151 h 215"/>
                <a:gd name="T16" fmla="*/ 170 w 179"/>
                <a:gd name="T17" fmla="*/ 151 h 215"/>
                <a:gd name="T18" fmla="*/ 108 w 179"/>
                <a:gd name="T19" fmla="*/ 205 h 215"/>
                <a:gd name="T20" fmla="*/ 33 w 179"/>
                <a:gd name="T21" fmla="*/ 108 h 215"/>
                <a:gd name="T22" fmla="*/ 108 w 179"/>
                <a:gd name="T23" fmla="*/ 10 h 215"/>
                <a:gd name="T24" fmla="*/ 165 w 179"/>
                <a:gd name="T25" fmla="*/ 58 h 215"/>
                <a:gd name="T26" fmla="*/ 174 w 179"/>
                <a:gd name="T27" fmla="*/ 58 h 215"/>
                <a:gd name="T28" fmla="*/ 174 w 179"/>
                <a:gd name="T29" fmla="*/ 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215">
                  <a:moveTo>
                    <a:pt x="174" y="12"/>
                  </a:moveTo>
                  <a:cubicBezTo>
                    <a:pt x="161" y="5"/>
                    <a:pt x="138" y="0"/>
                    <a:pt x="111" y="0"/>
                  </a:cubicBezTo>
                  <a:cubicBezTo>
                    <a:pt x="74" y="0"/>
                    <a:pt x="45" y="11"/>
                    <a:pt x="27" y="31"/>
                  </a:cubicBezTo>
                  <a:cubicBezTo>
                    <a:pt x="10" y="50"/>
                    <a:pt x="0" y="75"/>
                    <a:pt x="0" y="109"/>
                  </a:cubicBezTo>
                  <a:cubicBezTo>
                    <a:pt x="0" y="144"/>
                    <a:pt x="10" y="172"/>
                    <a:pt x="28" y="190"/>
                  </a:cubicBezTo>
                  <a:cubicBezTo>
                    <a:pt x="47" y="208"/>
                    <a:pt x="76" y="215"/>
                    <a:pt x="109" y="215"/>
                  </a:cubicBezTo>
                  <a:cubicBezTo>
                    <a:pt x="133" y="215"/>
                    <a:pt x="161" y="209"/>
                    <a:pt x="175" y="201"/>
                  </a:cubicBezTo>
                  <a:cubicBezTo>
                    <a:pt x="179" y="151"/>
                    <a:pt x="179" y="151"/>
                    <a:pt x="179" y="151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62" y="182"/>
                    <a:pt x="147" y="205"/>
                    <a:pt x="108" y="205"/>
                  </a:cubicBezTo>
                  <a:cubicBezTo>
                    <a:pt x="46" y="205"/>
                    <a:pt x="33" y="144"/>
                    <a:pt x="33" y="108"/>
                  </a:cubicBezTo>
                  <a:cubicBezTo>
                    <a:pt x="33" y="59"/>
                    <a:pt x="53" y="10"/>
                    <a:pt x="108" y="10"/>
                  </a:cubicBezTo>
                  <a:cubicBezTo>
                    <a:pt x="139" y="10"/>
                    <a:pt x="160" y="23"/>
                    <a:pt x="165" y="58"/>
                  </a:cubicBezTo>
                  <a:cubicBezTo>
                    <a:pt x="174" y="58"/>
                    <a:pt x="174" y="58"/>
                    <a:pt x="174" y="58"/>
                  </a:cubicBezTo>
                  <a:lnTo>
                    <a:pt x="174" y="1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 userDrawn="1"/>
          </p:nvSpPr>
          <p:spPr bwMode="gray">
            <a:xfrm>
              <a:off x="2620" y="1973"/>
              <a:ext cx="334" cy="359"/>
            </a:xfrm>
            <a:custGeom>
              <a:avLst/>
              <a:gdLst>
                <a:gd name="T0" fmla="*/ 72 w 143"/>
                <a:gd name="T1" fmla="*/ 0 h 153"/>
                <a:gd name="T2" fmla="*/ 0 w 143"/>
                <a:gd name="T3" fmla="*/ 77 h 153"/>
                <a:gd name="T4" fmla="*/ 72 w 143"/>
                <a:gd name="T5" fmla="*/ 153 h 153"/>
                <a:gd name="T6" fmla="*/ 143 w 143"/>
                <a:gd name="T7" fmla="*/ 77 h 153"/>
                <a:gd name="T8" fmla="*/ 72 w 143"/>
                <a:gd name="T9" fmla="*/ 0 h 153"/>
                <a:gd name="T10" fmla="*/ 31 w 143"/>
                <a:gd name="T11" fmla="*/ 77 h 153"/>
                <a:gd name="T12" fmla="*/ 72 w 143"/>
                <a:gd name="T13" fmla="*/ 11 h 153"/>
                <a:gd name="T14" fmla="*/ 112 w 143"/>
                <a:gd name="T15" fmla="*/ 77 h 153"/>
                <a:gd name="T16" fmla="*/ 72 w 143"/>
                <a:gd name="T17" fmla="*/ 143 h 153"/>
                <a:gd name="T18" fmla="*/ 31 w 143"/>
                <a:gd name="T1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53">
                  <a:moveTo>
                    <a:pt x="72" y="0"/>
                  </a:moveTo>
                  <a:cubicBezTo>
                    <a:pt x="24" y="0"/>
                    <a:pt x="0" y="28"/>
                    <a:pt x="0" y="77"/>
                  </a:cubicBezTo>
                  <a:cubicBezTo>
                    <a:pt x="0" y="125"/>
                    <a:pt x="24" y="153"/>
                    <a:pt x="72" y="153"/>
                  </a:cubicBezTo>
                  <a:cubicBezTo>
                    <a:pt x="120" y="153"/>
                    <a:pt x="143" y="125"/>
                    <a:pt x="143" y="77"/>
                  </a:cubicBezTo>
                  <a:cubicBezTo>
                    <a:pt x="143" y="28"/>
                    <a:pt x="120" y="0"/>
                    <a:pt x="72" y="0"/>
                  </a:cubicBezTo>
                  <a:close/>
                  <a:moveTo>
                    <a:pt x="31" y="77"/>
                  </a:moveTo>
                  <a:cubicBezTo>
                    <a:pt x="31" y="36"/>
                    <a:pt x="44" y="11"/>
                    <a:pt x="72" y="11"/>
                  </a:cubicBezTo>
                  <a:cubicBezTo>
                    <a:pt x="99" y="11"/>
                    <a:pt x="112" y="36"/>
                    <a:pt x="112" y="77"/>
                  </a:cubicBezTo>
                  <a:cubicBezTo>
                    <a:pt x="112" y="118"/>
                    <a:pt x="99" y="143"/>
                    <a:pt x="72" y="143"/>
                  </a:cubicBezTo>
                  <a:cubicBezTo>
                    <a:pt x="44" y="143"/>
                    <a:pt x="31" y="118"/>
                    <a:pt x="31" y="77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 userDrawn="1"/>
          </p:nvSpPr>
          <p:spPr bwMode="gray">
            <a:xfrm>
              <a:off x="2999" y="1973"/>
              <a:ext cx="379" cy="516"/>
            </a:xfrm>
            <a:custGeom>
              <a:avLst/>
              <a:gdLst>
                <a:gd name="T0" fmla="*/ 49 w 158"/>
                <a:gd name="T1" fmla="*/ 54 h 221"/>
                <a:gd name="T2" fmla="*/ 53 w 158"/>
                <a:gd name="T3" fmla="*/ 37 h 221"/>
                <a:gd name="T4" fmla="*/ 88 w 158"/>
                <a:gd name="T5" fmla="*/ 16 h 221"/>
                <a:gd name="T6" fmla="*/ 127 w 158"/>
                <a:gd name="T7" fmla="*/ 75 h 221"/>
                <a:gd name="T8" fmla="*/ 83 w 158"/>
                <a:gd name="T9" fmla="*/ 143 h 221"/>
                <a:gd name="T10" fmla="*/ 51 w 158"/>
                <a:gd name="T11" fmla="*/ 121 h 221"/>
                <a:gd name="T12" fmla="*/ 49 w 158"/>
                <a:gd name="T13" fmla="*/ 103 h 221"/>
                <a:gd name="T14" fmla="*/ 49 w 158"/>
                <a:gd name="T15" fmla="*/ 54 h 221"/>
                <a:gd name="T16" fmla="*/ 0 w 158"/>
                <a:gd name="T17" fmla="*/ 7 h 221"/>
                <a:gd name="T18" fmla="*/ 0 w 158"/>
                <a:gd name="T19" fmla="*/ 15 h 221"/>
                <a:gd name="T20" fmla="*/ 11 w 158"/>
                <a:gd name="T21" fmla="*/ 16 h 221"/>
                <a:gd name="T22" fmla="*/ 21 w 158"/>
                <a:gd name="T23" fmla="*/ 30 h 221"/>
                <a:gd name="T24" fmla="*/ 21 w 158"/>
                <a:gd name="T25" fmla="*/ 221 h 221"/>
                <a:gd name="T26" fmla="*/ 49 w 158"/>
                <a:gd name="T27" fmla="*/ 221 h 221"/>
                <a:gd name="T28" fmla="*/ 49 w 158"/>
                <a:gd name="T29" fmla="*/ 146 h 221"/>
                <a:gd name="T30" fmla="*/ 83 w 158"/>
                <a:gd name="T31" fmla="*/ 153 h 221"/>
                <a:gd name="T32" fmla="*/ 158 w 158"/>
                <a:gd name="T33" fmla="*/ 73 h 221"/>
                <a:gd name="T34" fmla="*/ 100 w 158"/>
                <a:gd name="T35" fmla="*/ 0 h 221"/>
                <a:gd name="T36" fmla="*/ 49 w 158"/>
                <a:gd name="T37" fmla="*/ 22 h 221"/>
                <a:gd name="T38" fmla="*/ 45 w 158"/>
                <a:gd name="T39" fmla="*/ 0 h 221"/>
                <a:gd name="T40" fmla="*/ 0 w 158"/>
                <a:gd name="T41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21">
                  <a:moveTo>
                    <a:pt x="49" y="54"/>
                  </a:moveTo>
                  <a:cubicBezTo>
                    <a:pt x="49" y="47"/>
                    <a:pt x="50" y="42"/>
                    <a:pt x="53" y="37"/>
                  </a:cubicBezTo>
                  <a:cubicBezTo>
                    <a:pt x="60" y="23"/>
                    <a:pt x="72" y="16"/>
                    <a:pt x="88" y="16"/>
                  </a:cubicBezTo>
                  <a:cubicBezTo>
                    <a:pt x="100" y="16"/>
                    <a:pt x="127" y="24"/>
                    <a:pt x="127" y="75"/>
                  </a:cubicBezTo>
                  <a:cubicBezTo>
                    <a:pt x="127" y="119"/>
                    <a:pt x="113" y="143"/>
                    <a:pt x="83" y="143"/>
                  </a:cubicBezTo>
                  <a:cubicBezTo>
                    <a:pt x="68" y="143"/>
                    <a:pt x="56" y="135"/>
                    <a:pt x="51" y="121"/>
                  </a:cubicBezTo>
                  <a:cubicBezTo>
                    <a:pt x="49" y="116"/>
                    <a:pt x="49" y="110"/>
                    <a:pt x="49" y="103"/>
                  </a:cubicBezTo>
                  <a:lnTo>
                    <a:pt x="49" y="54"/>
                  </a:lnTo>
                  <a:close/>
                  <a:moveTo>
                    <a:pt x="0" y="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ubicBezTo>
                    <a:pt x="21" y="221"/>
                    <a:pt x="21" y="221"/>
                    <a:pt x="21" y="221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55" y="150"/>
                    <a:pt x="69" y="153"/>
                    <a:pt x="83" y="153"/>
                  </a:cubicBezTo>
                  <a:cubicBezTo>
                    <a:pt x="123" y="153"/>
                    <a:pt x="158" y="135"/>
                    <a:pt x="158" y="73"/>
                  </a:cubicBezTo>
                  <a:cubicBezTo>
                    <a:pt x="158" y="52"/>
                    <a:pt x="154" y="0"/>
                    <a:pt x="100" y="0"/>
                  </a:cubicBezTo>
                  <a:cubicBezTo>
                    <a:pt x="78" y="0"/>
                    <a:pt x="61" y="15"/>
                    <a:pt x="49" y="22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gray">
            <a:xfrm>
              <a:off x="5478" y="1973"/>
              <a:ext cx="304" cy="359"/>
            </a:xfrm>
            <a:custGeom>
              <a:avLst/>
              <a:gdLst>
                <a:gd name="T0" fmla="*/ 116 w 128"/>
                <a:gd name="T1" fmla="*/ 71 h 154"/>
                <a:gd name="T2" fmla="*/ 31 w 128"/>
                <a:gd name="T3" fmla="*/ 71 h 154"/>
                <a:gd name="T4" fmla="*/ 74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8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6 w 128"/>
                <a:gd name="T19" fmla="*/ 71 h 154"/>
                <a:gd name="T20" fmla="*/ 31 w 128"/>
                <a:gd name="T21" fmla="*/ 60 h 154"/>
                <a:gd name="T22" fmla="*/ 66 w 128"/>
                <a:gd name="T23" fmla="*/ 11 h 154"/>
                <a:gd name="T24" fmla="*/ 97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6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7" y="138"/>
                    <a:pt x="74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8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6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5" y="11"/>
                    <a:pt x="66" y="11"/>
                  </a:cubicBezTo>
                  <a:cubicBezTo>
                    <a:pt x="94" y="11"/>
                    <a:pt x="97" y="39"/>
                    <a:pt x="97" y="50"/>
                  </a:cubicBezTo>
                  <a:cubicBezTo>
                    <a:pt x="97" y="56"/>
                    <a:pt x="95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8" name="Freeform 16"/>
            <p:cNvSpPr>
              <a:spLocks noEditPoints="1"/>
            </p:cNvSpPr>
            <p:nvPr userDrawn="1"/>
          </p:nvSpPr>
          <p:spPr bwMode="gray">
            <a:xfrm>
              <a:off x="4357" y="1973"/>
              <a:ext cx="304" cy="359"/>
            </a:xfrm>
            <a:custGeom>
              <a:avLst/>
              <a:gdLst>
                <a:gd name="T0" fmla="*/ 117 w 128"/>
                <a:gd name="T1" fmla="*/ 71 h 154"/>
                <a:gd name="T2" fmla="*/ 31 w 128"/>
                <a:gd name="T3" fmla="*/ 71 h 154"/>
                <a:gd name="T4" fmla="*/ 75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9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7 w 128"/>
                <a:gd name="T19" fmla="*/ 71 h 154"/>
                <a:gd name="T20" fmla="*/ 31 w 128"/>
                <a:gd name="T21" fmla="*/ 60 h 154"/>
                <a:gd name="T22" fmla="*/ 67 w 128"/>
                <a:gd name="T23" fmla="*/ 11 h 154"/>
                <a:gd name="T24" fmla="*/ 98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7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7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6" y="11"/>
                    <a:pt x="67" y="11"/>
                  </a:cubicBezTo>
                  <a:cubicBezTo>
                    <a:pt x="94" y="11"/>
                    <a:pt x="98" y="39"/>
                    <a:pt x="98" y="50"/>
                  </a:cubicBezTo>
                  <a:cubicBezTo>
                    <a:pt x="98" y="56"/>
                    <a:pt x="96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gray">
            <a:xfrm>
              <a:off x="3451" y="1823"/>
              <a:ext cx="319" cy="508"/>
            </a:xfrm>
            <a:custGeom>
              <a:avLst/>
              <a:gdLst>
                <a:gd name="T0" fmla="*/ 3 w 135"/>
                <a:gd name="T1" fmla="*/ 197 h 215"/>
                <a:gd name="T2" fmla="*/ 61 w 135"/>
                <a:gd name="T3" fmla="*/ 215 h 215"/>
                <a:gd name="T4" fmla="*/ 135 w 135"/>
                <a:gd name="T5" fmla="*/ 155 h 215"/>
                <a:gd name="T6" fmla="*/ 76 w 135"/>
                <a:gd name="T7" fmla="*/ 90 h 215"/>
                <a:gd name="T8" fmla="*/ 67 w 135"/>
                <a:gd name="T9" fmla="*/ 86 h 215"/>
                <a:gd name="T10" fmla="*/ 30 w 135"/>
                <a:gd name="T11" fmla="*/ 48 h 215"/>
                <a:gd name="T12" fmla="*/ 68 w 135"/>
                <a:gd name="T13" fmla="*/ 11 h 215"/>
                <a:gd name="T14" fmla="*/ 113 w 135"/>
                <a:gd name="T15" fmla="*/ 55 h 215"/>
                <a:gd name="T16" fmla="*/ 122 w 135"/>
                <a:gd name="T17" fmla="*/ 55 h 215"/>
                <a:gd name="T18" fmla="*/ 122 w 135"/>
                <a:gd name="T19" fmla="*/ 13 h 215"/>
                <a:gd name="T20" fmla="*/ 72 w 135"/>
                <a:gd name="T21" fmla="*/ 0 h 215"/>
                <a:gd name="T22" fmla="*/ 3 w 135"/>
                <a:gd name="T23" fmla="*/ 58 h 215"/>
                <a:gd name="T24" fmla="*/ 59 w 135"/>
                <a:gd name="T25" fmla="*/ 116 h 215"/>
                <a:gd name="T26" fmla="*/ 65 w 135"/>
                <a:gd name="T27" fmla="*/ 118 h 215"/>
                <a:gd name="T28" fmla="*/ 106 w 135"/>
                <a:gd name="T29" fmla="*/ 164 h 215"/>
                <a:gd name="T30" fmla="*/ 63 w 135"/>
                <a:gd name="T31" fmla="*/ 205 h 215"/>
                <a:gd name="T32" fmla="*/ 9 w 135"/>
                <a:gd name="T33" fmla="*/ 150 h 215"/>
                <a:gd name="T34" fmla="*/ 0 w 135"/>
                <a:gd name="T35" fmla="*/ 150 h 215"/>
                <a:gd name="T36" fmla="*/ 3 w 135"/>
                <a:gd name="T37" fmla="*/ 19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15">
                  <a:moveTo>
                    <a:pt x="3" y="197"/>
                  </a:moveTo>
                  <a:cubicBezTo>
                    <a:pt x="16" y="210"/>
                    <a:pt x="41" y="215"/>
                    <a:pt x="61" y="215"/>
                  </a:cubicBezTo>
                  <a:cubicBezTo>
                    <a:pt x="114" y="215"/>
                    <a:pt x="135" y="185"/>
                    <a:pt x="135" y="155"/>
                  </a:cubicBezTo>
                  <a:cubicBezTo>
                    <a:pt x="135" y="120"/>
                    <a:pt x="111" y="103"/>
                    <a:pt x="76" y="90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47" y="79"/>
                    <a:pt x="30" y="66"/>
                    <a:pt x="30" y="48"/>
                  </a:cubicBezTo>
                  <a:cubicBezTo>
                    <a:pt x="30" y="27"/>
                    <a:pt x="43" y="11"/>
                    <a:pt x="68" y="11"/>
                  </a:cubicBezTo>
                  <a:cubicBezTo>
                    <a:pt x="94" y="11"/>
                    <a:pt x="108" y="25"/>
                    <a:pt x="113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2" y="5"/>
                    <a:pt x="92" y="0"/>
                    <a:pt x="72" y="0"/>
                  </a:cubicBezTo>
                  <a:cubicBezTo>
                    <a:pt x="35" y="0"/>
                    <a:pt x="3" y="18"/>
                    <a:pt x="3" y="58"/>
                  </a:cubicBezTo>
                  <a:cubicBezTo>
                    <a:pt x="3" y="89"/>
                    <a:pt x="28" y="105"/>
                    <a:pt x="59" y="116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78" y="123"/>
                    <a:pt x="106" y="137"/>
                    <a:pt x="106" y="164"/>
                  </a:cubicBezTo>
                  <a:cubicBezTo>
                    <a:pt x="106" y="189"/>
                    <a:pt x="90" y="205"/>
                    <a:pt x="63" y="205"/>
                  </a:cubicBezTo>
                  <a:cubicBezTo>
                    <a:pt x="35" y="205"/>
                    <a:pt x="17" y="183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lnTo>
                    <a:pt x="3" y="19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gray">
            <a:xfrm>
              <a:off x="5129" y="1973"/>
              <a:ext cx="297" cy="359"/>
            </a:xfrm>
            <a:custGeom>
              <a:avLst/>
              <a:gdLst>
                <a:gd name="T0" fmla="*/ 31 w 124"/>
                <a:gd name="T1" fmla="*/ 73 h 154"/>
                <a:gd name="T2" fmla="*/ 75 w 124"/>
                <a:gd name="T3" fmla="*/ 138 h 154"/>
                <a:gd name="T4" fmla="*/ 113 w 124"/>
                <a:gd name="T5" fmla="*/ 115 h 154"/>
                <a:gd name="T6" fmla="*/ 123 w 124"/>
                <a:gd name="T7" fmla="*/ 120 h 154"/>
                <a:gd name="T8" fmla="*/ 69 w 124"/>
                <a:gd name="T9" fmla="*/ 153 h 154"/>
                <a:gd name="T10" fmla="*/ 0 w 124"/>
                <a:gd name="T11" fmla="*/ 78 h 154"/>
                <a:gd name="T12" fmla="*/ 72 w 124"/>
                <a:gd name="T13" fmla="*/ 0 h 154"/>
                <a:gd name="T14" fmla="*/ 124 w 124"/>
                <a:gd name="T15" fmla="*/ 29 h 154"/>
                <a:gd name="T16" fmla="*/ 106 w 124"/>
                <a:gd name="T17" fmla="*/ 44 h 154"/>
                <a:gd name="T18" fmla="*/ 97 w 124"/>
                <a:gd name="T19" fmla="*/ 37 h 154"/>
                <a:gd name="T20" fmla="*/ 69 w 124"/>
                <a:gd name="T21" fmla="*/ 11 h 154"/>
                <a:gd name="T22" fmla="*/ 31 w 124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54">
                  <a:moveTo>
                    <a:pt x="31" y="73"/>
                  </a:moveTo>
                  <a:cubicBezTo>
                    <a:pt x="30" y="103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8"/>
                    <a:pt x="18" y="0"/>
                    <a:pt x="72" y="0"/>
                  </a:cubicBezTo>
                  <a:cubicBezTo>
                    <a:pt x="104" y="0"/>
                    <a:pt x="124" y="15"/>
                    <a:pt x="124" y="29"/>
                  </a:cubicBezTo>
                  <a:cubicBezTo>
                    <a:pt x="124" y="40"/>
                    <a:pt x="112" y="44"/>
                    <a:pt x="106" y="44"/>
                  </a:cubicBezTo>
                  <a:cubicBezTo>
                    <a:pt x="101" y="44"/>
                    <a:pt x="99" y="41"/>
                    <a:pt x="97" y="37"/>
                  </a:cubicBezTo>
                  <a:cubicBezTo>
                    <a:pt x="91" y="20"/>
                    <a:pt x="83" y="11"/>
                    <a:pt x="69" y="11"/>
                  </a:cubicBezTo>
                  <a:cubicBezTo>
                    <a:pt x="48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gray">
            <a:xfrm>
              <a:off x="3830" y="1973"/>
              <a:ext cx="297" cy="359"/>
            </a:xfrm>
            <a:custGeom>
              <a:avLst/>
              <a:gdLst>
                <a:gd name="T0" fmla="*/ 31 w 125"/>
                <a:gd name="T1" fmla="*/ 73 h 154"/>
                <a:gd name="T2" fmla="*/ 75 w 125"/>
                <a:gd name="T3" fmla="*/ 138 h 154"/>
                <a:gd name="T4" fmla="*/ 114 w 125"/>
                <a:gd name="T5" fmla="*/ 115 h 154"/>
                <a:gd name="T6" fmla="*/ 123 w 125"/>
                <a:gd name="T7" fmla="*/ 120 h 154"/>
                <a:gd name="T8" fmla="*/ 69 w 125"/>
                <a:gd name="T9" fmla="*/ 153 h 154"/>
                <a:gd name="T10" fmla="*/ 0 w 125"/>
                <a:gd name="T11" fmla="*/ 78 h 154"/>
                <a:gd name="T12" fmla="*/ 73 w 125"/>
                <a:gd name="T13" fmla="*/ 0 h 154"/>
                <a:gd name="T14" fmla="*/ 125 w 125"/>
                <a:gd name="T15" fmla="*/ 29 h 154"/>
                <a:gd name="T16" fmla="*/ 107 w 125"/>
                <a:gd name="T17" fmla="*/ 44 h 154"/>
                <a:gd name="T18" fmla="*/ 98 w 125"/>
                <a:gd name="T19" fmla="*/ 37 h 154"/>
                <a:gd name="T20" fmla="*/ 69 w 125"/>
                <a:gd name="T21" fmla="*/ 11 h 154"/>
                <a:gd name="T22" fmla="*/ 31 w 125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154">
                  <a:moveTo>
                    <a:pt x="31" y="73"/>
                  </a:moveTo>
                  <a:cubicBezTo>
                    <a:pt x="31" y="103"/>
                    <a:pt x="39" y="138"/>
                    <a:pt x="75" y="138"/>
                  </a:cubicBezTo>
                  <a:cubicBezTo>
                    <a:pt x="94" y="138"/>
                    <a:pt x="106" y="128"/>
                    <a:pt x="114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8" y="153"/>
                    <a:pt x="69" y="153"/>
                  </a:cubicBezTo>
                  <a:cubicBezTo>
                    <a:pt x="21" y="154"/>
                    <a:pt x="0" y="125"/>
                    <a:pt x="0" y="78"/>
                  </a:cubicBezTo>
                  <a:cubicBezTo>
                    <a:pt x="0" y="38"/>
                    <a:pt x="19" y="0"/>
                    <a:pt x="73" y="0"/>
                  </a:cubicBezTo>
                  <a:cubicBezTo>
                    <a:pt x="105" y="0"/>
                    <a:pt x="125" y="15"/>
                    <a:pt x="125" y="29"/>
                  </a:cubicBezTo>
                  <a:cubicBezTo>
                    <a:pt x="125" y="40"/>
                    <a:pt x="113" y="44"/>
                    <a:pt x="107" y="44"/>
                  </a:cubicBezTo>
                  <a:cubicBezTo>
                    <a:pt x="101" y="44"/>
                    <a:pt x="100" y="41"/>
                    <a:pt x="98" y="37"/>
                  </a:cubicBezTo>
                  <a:cubicBezTo>
                    <a:pt x="92" y="20"/>
                    <a:pt x="83" y="11"/>
                    <a:pt x="69" y="11"/>
                  </a:cubicBezTo>
                  <a:cubicBezTo>
                    <a:pt x="49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gray">
            <a:xfrm>
              <a:off x="4706" y="1973"/>
              <a:ext cx="349" cy="351"/>
            </a:xfrm>
            <a:custGeom>
              <a:avLst/>
              <a:gdLst>
                <a:gd name="T0" fmla="*/ 21 w 146"/>
                <a:gd name="T1" fmla="*/ 30 h 149"/>
                <a:gd name="T2" fmla="*/ 20 w 146"/>
                <a:gd name="T3" fmla="*/ 149 h 149"/>
                <a:gd name="T4" fmla="*/ 48 w 146"/>
                <a:gd name="T5" fmla="*/ 149 h 149"/>
                <a:gd name="T6" fmla="*/ 49 w 146"/>
                <a:gd name="T7" fmla="*/ 54 h 149"/>
                <a:gd name="T8" fmla="*/ 52 w 146"/>
                <a:gd name="T9" fmla="*/ 38 h 149"/>
                <a:gd name="T10" fmla="*/ 87 w 146"/>
                <a:gd name="T11" fmla="*/ 16 h 149"/>
                <a:gd name="T12" fmla="*/ 118 w 146"/>
                <a:gd name="T13" fmla="*/ 53 h 149"/>
                <a:gd name="T14" fmla="*/ 119 w 146"/>
                <a:gd name="T15" fmla="*/ 149 h 149"/>
                <a:gd name="T16" fmla="*/ 146 w 146"/>
                <a:gd name="T17" fmla="*/ 149 h 149"/>
                <a:gd name="T18" fmla="*/ 146 w 146"/>
                <a:gd name="T19" fmla="*/ 47 h 149"/>
                <a:gd name="T20" fmla="*/ 103 w 146"/>
                <a:gd name="T21" fmla="*/ 0 h 149"/>
                <a:gd name="T22" fmla="*/ 48 w 146"/>
                <a:gd name="T23" fmla="*/ 23 h 149"/>
                <a:gd name="T24" fmla="*/ 44 w 146"/>
                <a:gd name="T25" fmla="*/ 0 h 149"/>
                <a:gd name="T26" fmla="*/ 0 w 146"/>
                <a:gd name="T27" fmla="*/ 8 h 149"/>
                <a:gd name="T28" fmla="*/ 0 w 146"/>
                <a:gd name="T29" fmla="*/ 15 h 149"/>
                <a:gd name="T30" fmla="*/ 11 w 146"/>
                <a:gd name="T31" fmla="*/ 16 h 149"/>
                <a:gd name="T32" fmla="*/ 21 w 146"/>
                <a:gd name="T33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9">
                  <a:moveTo>
                    <a:pt x="21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7"/>
                    <a:pt x="49" y="42"/>
                    <a:pt x="52" y="38"/>
                  </a:cubicBezTo>
                  <a:cubicBezTo>
                    <a:pt x="58" y="26"/>
                    <a:pt x="71" y="16"/>
                    <a:pt x="87" y="16"/>
                  </a:cubicBezTo>
                  <a:cubicBezTo>
                    <a:pt x="107" y="16"/>
                    <a:pt x="118" y="28"/>
                    <a:pt x="118" y="53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17"/>
                    <a:pt x="130" y="0"/>
                    <a:pt x="103" y="0"/>
                  </a:cubicBezTo>
                  <a:cubicBezTo>
                    <a:pt x="81" y="0"/>
                    <a:pt x="67" y="11"/>
                    <a:pt x="48" y="2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 userDrawn="1"/>
          </p:nvSpPr>
          <p:spPr bwMode="gray">
            <a:xfrm>
              <a:off x="4194" y="1823"/>
              <a:ext cx="89" cy="82"/>
            </a:xfrm>
            <a:prstGeom prst="ellipse">
              <a:avLst/>
            </a:pr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gray">
            <a:xfrm>
              <a:off x="4157" y="1973"/>
              <a:ext cx="119" cy="351"/>
            </a:xfrm>
            <a:custGeom>
              <a:avLst/>
              <a:gdLst>
                <a:gd name="T0" fmla="*/ 20 w 48"/>
                <a:gd name="T1" fmla="*/ 30 h 149"/>
                <a:gd name="T2" fmla="*/ 20 w 48"/>
                <a:gd name="T3" fmla="*/ 149 h 149"/>
                <a:gd name="T4" fmla="*/ 48 w 48"/>
                <a:gd name="T5" fmla="*/ 149 h 149"/>
                <a:gd name="T6" fmla="*/ 48 w 48"/>
                <a:gd name="T7" fmla="*/ 2 h 149"/>
                <a:gd name="T8" fmla="*/ 46 w 48"/>
                <a:gd name="T9" fmla="*/ 0 h 149"/>
                <a:gd name="T10" fmla="*/ 0 w 48"/>
                <a:gd name="T11" fmla="*/ 8 h 149"/>
                <a:gd name="T12" fmla="*/ 0 w 48"/>
                <a:gd name="T13" fmla="*/ 15 h 149"/>
                <a:gd name="T14" fmla="*/ 11 w 48"/>
                <a:gd name="T15" fmla="*/ 17 h 149"/>
                <a:gd name="T16" fmla="*/ 20 w 48"/>
                <a:gd name="T17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49">
                  <a:moveTo>
                    <a:pt x="20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9" y="18"/>
                    <a:pt x="20" y="19"/>
                    <a:pt x="20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59208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71513" y="4119563"/>
            <a:ext cx="19431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19"/>
          <p:cNvSpPr>
            <a:spLocks noChangeShapeType="1"/>
          </p:cNvSpPr>
          <p:nvPr/>
        </p:nvSpPr>
        <p:spPr bwMode="gray">
          <a:xfrm>
            <a:off x="3022600" y="4122738"/>
            <a:ext cx="0" cy="11874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endParaRPr lang="en-US" sz="2400" smtClean="0">
              <a:solidFill>
                <a:srgbClr val="676767"/>
              </a:solidFill>
              <a:latin typeface="Arial" pitchFamily="34" charset="0"/>
            </a:endParaRPr>
          </a:p>
        </p:txBody>
      </p:sp>
      <p:pic>
        <p:nvPicPr>
          <p:cNvPr id="7" name="Grafik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81375" y="4497388"/>
            <a:ext cx="5286375" cy="4429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75" y="4976813"/>
            <a:ext cx="5289550" cy="30956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542528436"/>
      </p:ext>
    </p:extLst>
  </p:cSld>
  <p:clrMapOvr>
    <a:masterClrMapping/>
  </p:clrMapOvr>
  <p:transition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ropLifeAmerica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645150"/>
            <a:ext cx="20208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14153"/>
      </p:ext>
    </p:extLst>
  </p:cSld>
  <p:clrMapOvr>
    <a:masterClrMapping/>
  </p:clrMapOvr>
  <p:transition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76767"/>
                </a:solidFill>
              </a:rPr>
              <a:t>Bee Care Tempalte 2012 </a:t>
            </a:r>
            <a:r>
              <a:rPr lang="en-US">
                <a:solidFill>
                  <a:srgbClr val="676767"/>
                </a:solidFill>
                <a:sym typeface="Wingdings"/>
              </a:rPr>
              <a:t> March 2012</a:t>
            </a:r>
            <a:endParaRPr lang="en-US" dirty="0">
              <a:solidFill>
                <a:srgbClr val="676767"/>
              </a:solidFill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76767"/>
                </a:solidFill>
              </a:rPr>
              <a:t>Page </a:t>
            </a:r>
            <a:fld id="{80429F4C-BD20-4ACB-80D3-BCE4F0EB7EC2}" type="slidenum">
              <a:rPr lang="en-US">
                <a:solidFill>
                  <a:srgbClr val="67676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767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20336"/>
      </p:ext>
    </p:extLst>
  </p:cSld>
  <p:clrMapOvr>
    <a:masterClrMapping/>
  </p:clrMapOvr>
  <p:transition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49250"/>
            <a:ext cx="7550224" cy="949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628775"/>
            <a:ext cx="4027488" cy="4535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28775"/>
            <a:ext cx="4029075" cy="4535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76767"/>
                </a:solidFill>
              </a:rPr>
              <a:t>Bee Care Tempalte 2012 </a:t>
            </a:r>
            <a:r>
              <a:rPr lang="en-US">
                <a:solidFill>
                  <a:srgbClr val="676767"/>
                </a:solidFill>
                <a:sym typeface="Wingdings"/>
              </a:rPr>
              <a:t> March 2012</a:t>
            </a:r>
            <a:endParaRPr lang="en-US" dirty="0">
              <a:solidFill>
                <a:srgbClr val="676767"/>
              </a:solidFill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76767"/>
                </a:solidFill>
              </a:rPr>
              <a:t>Page </a:t>
            </a:r>
            <a:fld id="{1ED2E766-4E6E-4DAF-88CE-5EE8C21A4657}" type="slidenum">
              <a:rPr lang="en-US">
                <a:solidFill>
                  <a:srgbClr val="67676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767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05581"/>
      </p:ext>
    </p:extLst>
  </p:cSld>
  <p:clrMapOvr>
    <a:masterClrMapping/>
  </p:clrMapOvr>
  <p:transition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49250"/>
            <a:ext cx="7475796" cy="949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76767"/>
                </a:solidFill>
              </a:rPr>
              <a:t>Bee Care Tempalte 2012 </a:t>
            </a:r>
            <a:r>
              <a:rPr lang="en-US">
                <a:solidFill>
                  <a:srgbClr val="676767"/>
                </a:solidFill>
                <a:sym typeface="Wingdings"/>
              </a:rPr>
              <a:t> March 2012</a:t>
            </a:r>
            <a:endParaRPr lang="en-US" dirty="0">
              <a:solidFill>
                <a:srgbClr val="676767"/>
              </a:solidFill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76767"/>
                </a:solidFill>
              </a:rPr>
              <a:t>Page </a:t>
            </a:r>
            <a:fld id="{AF2FF5CC-C470-4B3A-96C8-53834243BA76}" type="slidenum">
              <a:rPr lang="en-US">
                <a:solidFill>
                  <a:srgbClr val="67676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767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28328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73830"/>
      </p:ext>
    </p:extLst>
  </p:cSld>
  <p:clrMapOvr>
    <a:masterClrMapping/>
  </p:clrMapOvr>
  <p:transition>
    <p:split orient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76767"/>
                </a:solidFill>
              </a:rPr>
              <a:t>Bee Care Tempalte 2012 </a:t>
            </a:r>
            <a:r>
              <a:rPr lang="en-US">
                <a:solidFill>
                  <a:srgbClr val="676767"/>
                </a:solidFill>
                <a:sym typeface="Wingdings"/>
              </a:rPr>
              <a:t> March 2012</a:t>
            </a:r>
            <a:endParaRPr lang="en-US" dirty="0">
              <a:solidFill>
                <a:srgbClr val="676767"/>
              </a:solidFill>
            </a:endParaRPr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76767"/>
                </a:solidFill>
              </a:rPr>
              <a:t>Page </a:t>
            </a:r>
            <a:fld id="{639298BB-CAEF-4592-8DAA-82BD71432E41}" type="slidenum">
              <a:rPr lang="en-US">
                <a:solidFill>
                  <a:srgbClr val="67676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767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6721"/>
      </p:ext>
    </p:extLst>
  </p:cSld>
  <p:clrMapOvr>
    <a:masterClrMapping/>
  </p:clrMapOvr>
  <p:transition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68313" y="346075"/>
            <a:ext cx="7058024" cy="9493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60363" y="6424613"/>
            <a:ext cx="482600" cy="433387"/>
          </a:xfrm>
        </p:spPr>
        <p:txBody>
          <a:bodyPr vert="horz" lIns="0" tIns="0" rIns="0" bIns="0" rtlCol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676767"/>
                </a:solidFill>
              </a:rPr>
              <a:t>Page </a:t>
            </a:r>
            <a:fld id="{29B0D96E-9185-45A6-AF11-2B8A25745DE8}" type="slidenum">
              <a:rPr lang="en-US">
                <a:solidFill>
                  <a:srgbClr val="67676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767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5450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154113" y="6424613"/>
            <a:ext cx="5718175" cy="433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 Care Tempalte 2012 </a:t>
            </a:r>
            <a:r>
              <a:rPr lang="en-US">
                <a:sym typeface="Wingdings"/>
              </a:rPr>
              <a:t> March 2012</a:t>
            </a:r>
            <a:endParaRPr lang="en-US" dirty="0"/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F6D56B5-7FBA-4727-B3F2-EC01615B1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88360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63"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1D9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Clr>
                <a:srgbClr val="6BC200"/>
              </a:buClr>
              <a:buFont typeface="Wingdings" pitchFamily="2" charset="2"/>
              <a:buNone/>
            </a:pPr>
            <a:endParaRPr lang="en-NZ" sz="1000" smtClean="0">
              <a:solidFill>
                <a:srgbClr val="002864"/>
              </a:solidFill>
              <a:cs typeface="+mn-cs"/>
            </a:endParaRPr>
          </a:p>
        </p:txBody>
      </p:sp>
      <p:pic>
        <p:nvPicPr>
          <p:cNvPr id="6" name="Picture 3" descr="B_SFABL_Logo_Cent-1_RGB_10121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124325"/>
            <a:ext cx="19431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010650" y="4125913"/>
            <a:ext cx="133350" cy="700087"/>
          </a:xfrm>
          <a:prstGeom prst="rect">
            <a:avLst/>
          </a:prstGeom>
          <a:solidFill>
            <a:srgbClr val="6BC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6BC200"/>
              </a:buClr>
              <a:buFont typeface="Wingdings" pitchFamily="2" charset="2"/>
              <a:buNone/>
            </a:pPr>
            <a:endParaRPr lang="en-NZ" sz="10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010650" y="4818063"/>
            <a:ext cx="133350" cy="698500"/>
          </a:xfrm>
          <a:prstGeom prst="rect">
            <a:avLst/>
          </a:prstGeom>
          <a:solidFill>
            <a:srgbClr val="0090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6BC200"/>
              </a:buClr>
              <a:buFont typeface="Wingdings" pitchFamily="2" charset="2"/>
              <a:buNone/>
            </a:pPr>
            <a:endParaRPr lang="en-NZ" sz="10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9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22600" y="4124325"/>
            <a:ext cx="0" cy="1187450"/>
          </a:xfrm>
          <a:prstGeom prst="line">
            <a:avLst/>
          </a:prstGeom>
          <a:noFill/>
          <a:ln w="22225">
            <a:solidFill>
              <a:srgbClr val="7787B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6BC200"/>
              </a:buClr>
              <a:buFont typeface="Wingdings" pitchFamily="2" charset="2"/>
              <a:buNone/>
            </a:pPr>
            <a:endParaRPr lang="en-US" sz="10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10" name="Freeform 67" descr="titel groß 4_3"/>
          <p:cNvSpPr>
            <a:spLocks/>
          </p:cNvSpPr>
          <p:nvPr>
            <p:custDataLst>
              <p:tags r:id="rId8"/>
            </p:custDataLst>
          </p:nvPr>
        </p:nvSpPr>
        <p:spPr bwMode="ltGray">
          <a:xfrm>
            <a:off x="14288" y="6350"/>
            <a:ext cx="9042400" cy="3760788"/>
          </a:xfrm>
          <a:custGeom>
            <a:avLst/>
            <a:gdLst>
              <a:gd name="T0" fmla="*/ 0 w 2856"/>
              <a:gd name="T1" fmla="*/ 2147483647 h 1185"/>
              <a:gd name="T2" fmla="*/ 2147483647 w 2856"/>
              <a:gd name="T3" fmla="*/ 0 h 1185"/>
              <a:gd name="T4" fmla="*/ 2147483647 w 2856"/>
              <a:gd name="T5" fmla="*/ 0 h 1185"/>
              <a:gd name="T6" fmla="*/ 2147483647 w 2856"/>
              <a:gd name="T7" fmla="*/ 0 h 1185"/>
              <a:gd name="T8" fmla="*/ 2147483647 w 2856"/>
              <a:gd name="T9" fmla="*/ 2147483647 h 1185"/>
              <a:gd name="T10" fmla="*/ 2147483647 w 2856"/>
              <a:gd name="T11" fmla="*/ 2147483647 h 1185"/>
              <a:gd name="T12" fmla="*/ 2147483647 w 2856"/>
              <a:gd name="T13" fmla="*/ 2147483647 h 1185"/>
              <a:gd name="T14" fmla="*/ 2147483647 w 2856"/>
              <a:gd name="T15" fmla="*/ 2147483647 h 1185"/>
              <a:gd name="T16" fmla="*/ 2147483647 w 2856"/>
              <a:gd name="T17" fmla="*/ 2147483647 h 1185"/>
              <a:gd name="T18" fmla="*/ 2147483647 w 2856"/>
              <a:gd name="T19" fmla="*/ 2147483647 h 1185"/>
              <a:gd name="T20" fmla="*/ 0 w 2856"/>
              <a:gd name="T21" fmla="*/ 2147483647 h 11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56" h="1185">
                <a:moveTo>
                  <a:pt x="0" y="2"/>
                </a:moveTo>
                <a:cubicBezTo>
                  <a:pt x="1923" y="0"/>
                  <a:pt x="1923" y="0"/>
                  <a:pt x="1923" y="0"/>
                </a:cubicBezTo>
                <a:cubicBezTo>
                  <a:pt x="2856" y="0"/>
                  <a:pt x="2856" y="0"/>
                  <a:pt x="2856" y="0"/>
                </a:cubicBezTo>
                <a:cubicBezTo>
                  <a:pt x="2856" y="0"/>
                  <a:pt x="2856" y="0"/>
                  <a:pt x="2856" y="0"/>
                </a:cubicBezTo>
                <a:cubicBezTo>
                  <a:pt x="2855" y="199"/>
                  <a:pt x="2856" y="351"/>
                  <a:pt x="2856" y="549"/>
                </a:cubicBezTo>
                <a:cubicBezTo>
                  <a:pt x="2850" y="590"/>
                  <a:pt x="2835" y="616"/>
                  <a:pt x="2811" y="648"/>
                </a:cubicBezTo>
                <a:cubicBezTo>
                  <a:pt x="2779" y="685"/>
                  <a:pt x="2379" y="1110"/>
                  <a:pt x="2332" y="1145"/>
                </a:cubicBezTo>
                <a:cubicBezTo>
                  <a:pt x="2302" y="1166"/>
                  <a:pt x="2283" y="1178"/>
                  <a:pt x="2248" y="1184"/>
                </a:cubicBezTo>
                <a:cubicBezTo>
                  <a:pt x="1923" y="1185"/>
                  <a:pt x="1923" y="1185"/>
                  <a:pt x="1923" y="1185"/>
                </a:cubicBezTo>
                <a:cubicBezTo>
                  <a:pt x="1" y="1185"/>
                  <a:pt x="1" y="1185"/>
                  <a:pt x="1" y="1185"/>
                </a:cubicBezTo>
                <a:cubicBezTo>
                  <a:pt x="1" y="792"/>
                  <a:pt x="0" y="395"/>
                  <a:pt x="0" y="2"/>
                </a:cubicBezTo>
                <a:close/>
              </a:path>
            </a:pathLst>
          </a:custGeom>
          <a:blipFill dpi="0" rotWithShape="1">
            <a:blip r:embed="rId17"/>
            <a:srcRect/>
            <a:stretch>
              <a:fillRect/>
            </a:stretch>
          </a:blipFill>
          <a:ln w="222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6BC200"/>
              </a:buClr>
              <a:buFont typeface="Wingdings" pitchFamily="2" charset="2"/>
              <a:buNone/>
            </a:pPr>
            <a:endParaRPr lang="en-US" sz="10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11" name="doc id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970963" y="36513"/>
            <a:ext cx="158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rgbClr val="6BC200"/>
              </a:buClr>
              <a:buFont typeface="Wingdings" pitchFamily="2" charset="2"/>
              <a:buNone/>
            </a:pPr>
            <a:endParaRPr lang="en-NZ" sz="1000" smtClean="0">
              <a:solidFill>
                <a:srgbClr val="002864"/>
              </a:solidFill>
              <a:cs typeface="+mn-cs"/>
            </a:endParaRPr>
          </a:p>
        </p:txBody>
      </p:sp>
      <p:grpSp>
        <p:nvGrpSpPr>
          <p:cNvPr id="12" name="McK Title Elements"/>
          <p:cNvGrpSpPr>
            <a:grpSpLocks/>
          </p:cNvGrpSpPr>
          <p:nvPr/>
        </p:nvGrpSpPr>
        <p:grpSpPr bwMode="auto">
          <a:xfrm>
            <a:off x="3381375" y="5805488"/>
            <a:ext cx="5295900" cy="477837"/>
            <a:chOff x="2130" y="3657"/>
            <a:chExt cx="3336" cy="301"/>
          </a:xfrm>
        </p:grpSpPr>
        <p:sp>
          <p:nvSpPr>
            <p:cNvPr id="13" name="McK Document type" hidden="1"/>
            <p:cNvSpPr txBox="1">
              <a:spLocks noChangeArrowheads="1"/>
            </p:cNvSpPr>
            <p:nvPr/>
          </p:nvSpPr>
          <p:spPr bwMode="auto">
            <a:xfrm>
              <a:off x="2130" y="3657"/>
              <a:ext cx="333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altLang="zh-CN" sz="1400" smtClean="0">
                  <a:solidFill>
                    <a:srgbClr val="6C7AA3"/>
                  </a:solidFill>
                  <a:ea typeface="SimSun" pitchFamily="2" charset="-122"/>
                  <a:cs typeface="Arial" pitchFamily="34" charset="0"/>
                </a:rPr>
                <a:t>Document type</a:t>
              </a:r>
            </a:p>
          </p:txBody>
        </p:sp>
        <p:sp>
          <p:nvSpPr>
            <p:cNvPr id="14" name="McK Date" hidden="1"/>
            <p:cNvSpPr txBox="1">
              <a:spLocks noChangeArrowheads="1"/>
            </p:cNvSpPr>
            <p:nvPr/>
          </p:nvSpPr>
          <p:spPr bwMode="auto">
            <a:xfrm>
              <a:off x="2130" y="3824"/>
              <a:ext cx="333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altLang="zh-CN" sz="1400" smtClean="0">
                  <a:solidFill>
                    <a:srgbClr val="6C7AA3"/>
                  </a:solidFill>
                  <a:ea typeface="SimSun" pitchFamily="2" charset="-122"/>
                  <a:cs typeface="Arial" pitchFamily="34" charset="0"/>
                </a:rPr>
                <a:t>Date</a:t>
              </a:r>
            </a:p>
          </p:txBody>
        </p:sp>
      </p:grpSp>
      <p:sp>
        <p:nvSpPr>
          <p:cNvPr id="15" name="Working Draft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81375" y="498475"/>
            <a:ext cx="30607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900" smtClean="0">
                <a:solidFill>
                  <a:srgbClr val="002864"/>
                </a:solidFill>
                <a:ea typeface="SimSun" pitchFamily="2" charset="-122"/>
                <a:cs typeface="Arial" pitchFamily="34" charset="0"/>
              </a:rPr>
              <a:t>Last Modified 12.01.2012 19:10:56 Romance Standard Time</a:t>
            </a:r>
          </a:p>
        </p:txBody>
      </p:sp>
      <p:sp>
        <p:nvSpPr>
          <p:cNvPr id="16" name="Printed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81375" y="655638"/>
            <a:ext cx="27432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900" smtClean="0">
                <a:solidFill>
                  <a:srgbClr val="002864"/>
                </a:solidFill>
                <a:ea typeface="SimSun" pitchFamily="2" charset="-122"/>
                <a:cs typeface="Arial" pitchFamily="34" charset="0"/>
              </a:rPr>
              <a:t>Printed 12.01.2012 10:48:52 Romance Standard Time</a:t>
            </a:r>
          </a:p>
        </p:txBody>
      </p:sp>
      <p:sp>
        <p:nvSpPr>
          <p:cNvPr id="17" name="Working Draft Text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81375" y="342900"/>
            <a:ext cx="984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900" b="1" smtClean="0">
                <a:solidFill>
                  <a:srgbClr val="002864"/>
                </a:solidFill>
                <a:ea typeface="SimSun" pitchFamily="2" charset="-122"/>
                <a:cs typeface="Arial" pitchFamily="34" charset="0"/>
              </a:rPr>
              <a:t>WORKING DRAFT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 bwMode="auto">
          <a:xfrm>
            <a:off x="3381375" y="4124325"/>
            <a:ext cx="5295900" cy="2063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>
              <a:lnSpc>
                <a:spcPct val="90000"/>
              </a:lnSpc>
              <a:defRPr sz="1500"/>
            </a:lvl1pPr>
          </a:lstStyle>
          <a:p>
            <a:pPr lvl="0"/>
            <a:r>
              <a:rPr lang="en-US" altLang="zh-CN" noProof="0" smtClean="0"/>
              <a:t>Click to edit Master title</a:t>
            </a:r>
            <a:endParaRPr lang="en-US" noProof="0" smtClean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381375" y="4991100"/>
            <a:ext cx="5295900" cy="274638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0217015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87" name="think-cell Slide" r:id="rId33" imgW="360" imgH="360" progId="TCLayout.ActiveDocument.1">
                  <p:embed/>
                </p:oleObj>
              </mc:Choice>
              <mc:Fallback>
                <p:oleObj name="think-cell Slide" r:id="rId3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bayer_h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5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CS_Logo_Blk_10091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7" t="-2051" b="8717"/>
          <a:stretch>
            <a:fillRect/>
          </a:stretch>
        </p:blipFill>
        <p:spPr bwMode="gray">
          <a:xfrm>
            <a:off x="7324725" y="6453188"/>
            <a:ext cx="1352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McK Slide Elements"/>
          <p:cNvGrpSpPr>
            <a:grpSpLocks/>
          </p:cNvGrpSpPr>
          <p:nvPr userDrawn="1"/>
        </p:nvGrpSpPr>
        <p:grpSpPr bwMode="auto">
          <a:xfrm>
            <a:off x="455613" y="5995988"/>
            <a:ext cx="8515350" cy="352425"/>
            <a:chOff x="287" y="3777"/>
            <a:chExt cx="5364" cy="222"/>
          </a:xfrm>
        </p:grpSpPr>
        <p:sp>
          <p:nvSpPr>
            <p:cNvPr id="8" name="McK 4. Footnote" hidden="1"/>
            <p:cNvSpPr txBox="1">
              <a:spLocks noChangeArrowheads="1"/>
            </p:cNvSpPr>
            <p:nvPr userDrawn="1"/>
          </p:nvSpPr>
          <p:spPr bwMode="gray">
            <a:xfrm>
              <a:off x="287" y="3777"/>
              <a:ext cx="536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6BC200"/>
                </a:buClr>
                <a:defRPr/>
              </a:pPr>
              <a:r>
                <a:rPr lang="en-US" altLang="zh-CN" sz="1000" smtClean="0">
                  <a:solidFill>
                    <a:srgbClr val="002864"/>
                  </a:solidFill>
                  <a:ea typeface="SimSun" pitchFamily="2" charset="-122"/>
                  <a:cs typeface="Arial" pitchFamily="34" charset="0"/>
                </a:rPr>
                <a:t>1 Footnote</a:t>
              </a:r>
            </a:p>
          </p:txBody>
        </p:sp>
        <p:sp>
          <p:nvSpPr>
            <p:cNvPr id="9" name="McK 5. Source" hidden="1"/>
            <p:cNvSpPr>
              <a:spLocks noChangeArrowheads="1"/>
            </p:cNvSpPr>
            <p:nvPr userDrawn="1"/>
          </p:nvSpPr>
          <p:spPr bwMode="gray">
            <a:xfrm>
              <a:off x="287" y="3903"/>
              <a:ext cx="536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495300" indent="-495300" algn="l" defTabSz="895350">
                <a:buClr>
                  <a:srgbClr val="6BC200"/>
                </a:buClr>
                <a:tabLst>
                  <a:tab pos="487363" algn="l"/>
                </a:tabLst>
              </a:pPr>
              <a:r>
                <a:rPr lang="en-US" altLang="zh-CN" sz="1000" smtClean="0">
                  <a:solidFill>
                    <a:srgbClr val="002864"/>
                  </a:solidFill>
                  <a:ea typeface="SimSun" pitchFamily="2" charset="-122"/>
                </a:rPr>
                <a:t>Source:	Source</a:t>
              </a:r>
            </a:p>
          </p:txBody>
        </p:sp>
      </p:grpSp>
      <p:sp>
        <p:nvSpPr>
          <p:cNvPr id="10" name="McK 3. Unit of measure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55613" y="1417638"/>
            <a:ext cx="8515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953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47675" algn="l" defTabSz="8953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95350" algn="l" defTabSz="8953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344613" algn="l" defTabSz="895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92288" algn="l" defTabSz="8953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6BC200"/>
              </a:buClr>
              <a:defRPr/>
            </a:pPr>
            <a:r>
              <a:rPr lang="en-US" altLang="zh-CN" sz="1400" smtClean="0">
                <a:solidFill>
                  <a:srgbClr val="002864"/>
                </a:solidFill>
                <a:ea typeface="SimSun" pitchFamily="2" charset="-122"/>
                <a:cs typeface="Arial" pitchFamily="34" charset="0"/>
              </a:rPr>
              <a:t>Subtitle or Unit of measure, when both Unit of measure goes into 2nd line</a:t>
            </a:r>
          </a:p>
        </p:txBody>
      </p:sp>
      <p:sp>
        <p:nvSpPr>
          <p:cNvPr id="11" name="McK 1. On-page tracker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55613" y="58738"/>
            <a:ext cx="8509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buClr>
                <a:srgbClr val="6BC200"/>
              </a:buClr>
            </a:pPr>
            <a:r>
              <a:rPr lang="en-US" sz="1400" smtClean="0">
                <a:solidFill>
                  <a:srgbClr val="808080"/>
                </a:solidFill>
                <a:cs typeface="+mn-cs"/>
              </a:rPr>
              <a:t>TRACKER</a:t>
            </a:r>
          </a:p>
        </p:txBody>
      </p:sp>
      <p:grpSp>
        <p:nvGrpSpPr>
          <p:cNvPr id="12" name="ACET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347913" y="2006600"/>
            <a:ext cx="4264025" cy="508000"/>
            <a:chOff x="915" y="710"/>
            <a:chExt cx="2686" cy="320"/>
          </a:xfrm>
        </p:grpSpPr>
        <p:cxnSp>
          <p:nvCxnSpPr>
            <p:cNvPr id="13" name="AutoShape 16" hidden="1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17" hidden="1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600" b="1" smtClean="0">
                  <a:solidFill>
                    <a:srgbClr val="002864"/>
                  </a:solidFill>
                  <a:cs typeface="+mn-cs"/>
                </a:rPr>
                <a:t>Title</a:t>
              </a:r>
            </a:p>
            <a:p>
              <a:pPr algn="l">
                <a:buClr>
                  <a:srgbClr val="6BC200"/>
                </a:buClr>
              </a:pPr>
              <a:r>
                <a:rPr lang="en-US" sz="1600" smtClean="0">
                  <a:solidFill>
                    <a:srgbClr val="002864"/>
                  </a:solidFill>
                  <a:cs typeface="+mn-cs"/>
                </a:rPr>
                <a:t>Unit of measure</a:t>
              </a:r>
            </a:p>
          </p:txBody>
        </p:sp>
      </p:grpSp>
      <p:grpSp>
        <p:nvGrpSpPr>
          <p:cNvPr id="15" name="LegendBoxes" hidden="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8086725" y="1450975"/>
            <a:ext cx="842963" cy="976313"/>
            <a:chOff x="3394" y="519"/>
            <a:chExt cx="531" cy="615"/>
          </a:xfrm>
        </p:grpSpPr>
        <p:sp>
          <p:nvSpPr>
            <p:cNvPr id="16" name="LegendRectangle1" hidden="1"/>
            <p:cNvSpPr>
              <a:spLocks noChangeArrowheads="1"/>
            </p:cNvSpPr>
            <p:nvPr userDrawn="1"/>
          </p:nvSpPr>
          <p:spPr bwMode="gray">
            <a:xfrm>
              <a:off x="3394" y="526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7" name="LegendRectangle2" hidden="1"/>
            <p:cNvSpPr>
              <a:spLocks noChangeArrowheads="1"/>
            </p:cNvSpPr>
            <p:nvPr userDrawn="1"/>
          </p:nvSpPr>
          <p:spPr bwMode="gray">
            <a:xfrm>
              <a:off x="3394" y="69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8" name="LegendRectangle3" hidden="1"/>
            <p:cNvSpPr>
              <a:spLocks noChangeArrowheads="1"/>
            </p:cNvSpPr>
            <p:nvPr userDrawn="1"/>
          </p:nvSpPr>
          <p:spPr bwMode="gray">
            <a:xfrm>
              <a:off x="3394" y="860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9" name="LegendRectangle4" hidden="1"/>
            <p:cNvSpPr>
              <a:spLocks noChangeArrowheads="1"/>
            </p:cNvSpPr>
            <p:nvPr userDrawn="1"/>
          </p:nvSpPr>
          <p:spPr bwMode="gray">
            <a:xfrm>
              <a:off x="3394" y="1027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0" name="Legend1" hidden="1"/>
            <p:cNvSpPr>
              <a:spLocks noChangeArrowheads="1"/>
            </p:cNvSpPr>
            <p:nvPr userDrawn="1"/>
          </p:nvSpPr>
          <p:spPr bwMode="gray">
            <a:xfrm>
              <a:off x="3554" y="5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21" name="Legend2" hidden="1"/>
            <p:cNvSpPr>
              <a:spLocks noChangeArrowheads="1"/>
            </p:cNvSpPr>
            <p:nvPr userDrawn="1"/>
          </p:nvSpPr>
          <p:spPr bwMode="gray">
            <a:xfrm>
              <a:off x="3554" y="68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22" name="Legend3" hidden="1"/>
            <p:cNvSpPr>
              <a:spLocks noChangeArrowheads="1"/>
            </p:cNvSpPr>
            <p:nvPr userDrawn="1"/>
          </p:nvSpPr>
          <p:spPr bwMode="gray">
            <a:xfrm>
              <a:off x="3554" y="84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  <p:sp>
          <p:nvSpPr>
            <p:cNvPr id="23" name="Legend4" hidden="1"/>
            <p:cNvSpPr>
              <a:spLocks noChangeArrowheads="1"/>
            </p:cNvSpPr>
            <p:nvPr userDrawn="1"/>
          </p:nvSpPr>
          <p:spPr bwMode="gray">
            <a:xfrm>
              <a:off x="3554" y="10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Legend4</a:t>
              </a:r>
            </a:p>
          </p:txBody>
        </p:sp>
      </p:grpSp>
      <p:grpSp>
        <p:nvGrpSpPr>
          <p:cNvPr id="24" name="LegendLines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769225" y="1450975"/>
            <a:ext cx="1160463" cy="706438"/>
            <a:chOff x="2411" y="2750"/>
            <a:chExt cx="731" cy="445"/>
          </a:xfrm>
        </p:grpSpPr>
        <p:sp>
          <p:nvSpPr>
            <p:cNvPr id="25" name="LineLegend1" hidden="1"/>
            <p:cNvSpPr>
              <a:spLocks noChangeShapeType="1"/>
            </p:cNvSpPr>
            <p:nvPr/>
          </p:nvSpPr>
          <p:spPr bwMode="gray">
            <a:xfrm>
              <a:off x="2411" y="280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6" name="LineLegend2" hidden="1"/>
            <p:cNvSpPr>
              <a:spLocks noChangeShapeType="1"/>
            </p:cNvSpPr>
            <p:nvPr/>
          </p:nvSpPr>
          <p:spPr bwMode="gray">
            <a:xfrm>
              <a:off x="2411" y="29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7" name="LineLegend3" hidden="1"/>
            <p:cNvSpPr>
              <a:spLocks noChangeShapeType="1"/>
            </p:cNvSpPr>
            <p:nvPr/>
          </p:nvSpPr>
          <p:spPr bwMode="gray">
            <a:xfrm>
              <a:off x="2411" y="313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28" name="Legend1" hidden="1"/>
            <p:cNvSpPr>
              <a:spLocks noChangeArrowheads="1"/>
            </p:cNvSpPr>
            <p:nvPr userDrawn="1"/>
          </p:nvSpPr>
          <p:spPr bwMode="gray">
            <a:xfrm>
              <a:off x="2771" y="2750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29" name="Legend2" hidden="1"/>
            <p:cNvSpPr>
              <a:spLocks noChangeArrowheads="1"/>
            </p:cNvSpPr>
            <p:nvPr userDrawn="1"/>
          </p:nvSpPr>
          <p:spPr bwMode="gray">
            <a:xfrm>
              <a:off x="2771" y="2915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30" name="Legend3" hidden="1"/>
            <p:cNvSpPr>
              <a:spLocks noChangeArrowheads="1"/>
            </p:cNvSpPr>
            <p:nvPr userDrawn="1"/>
          </p:nvSpPr>
          <p:spPr bwMode="gray">
            <a:xfrm>
              <a:off x="2771" y="3080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</p:grpSp>
      <p:grpSp>
        <p:nvGrpSpPr>
          <p:cNvPr id="31" name="Sticker" hidden="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835900" y="1450975"/>
            <a:ext cx="1093788" cy="209550"/>
            <a:chOff x="4817" y="376"/>
            <a:chExt cx="689" cy="132"/>
          </a:xfrm>
        </p:grpSpPr>
        <p:cxnSp>
          <p:nvCxnSpPr>
            <p:cNvPr id="32" name="AutoShape 59" hidden="1"/>
            <p:cNvCxnSpPr>
              <a:cxnSpLocks noChangeShapeType="1"/>
            </p:cNvCxnSpPr>
            <p:nvPr userDrawn="1"/>
          </p:nvCxnSpPr>
          <p:spPr bwMode="gray">
            <a:xfrm>
              <a:off x="4817" y="508"/>
              <a:ext cx="68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3" name="AutoShape 60" hidden="1"/>
            <p:cNvSpPr>
              <a:spLocks noChangeArrowheads="1"/>
            </p:cNvSpPr>
            <p:nvPr userDrawn="1"/>
          </p:nvSpPr>
          <p:spPr bwMode="gray">
            <a:xfrm>
              <a:off x="4817" y="376"/>
              <a:ext cx="689" cy="13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6BC200"/>
                </a:buClr>
              </a:pPr>
              <a:r>
                <a:rPr lang="en-US" sz="1200" smtClean="0">
                  <a:solidFill>
                    <a:srgbClr val="808080"/>
                  </a:solidFill>
                  <a:cs typeface="+mn-cs"/>
                </a:rPr>
                <a:t>ILLUSTRATIVE</a:t>
              </a:r>
            </a:p>
          </p:txBody>
        </p:sp>
        <p:cxnSp>
          <p:nvCxnSpPr>
            <p:cNvPr id="34" name="AutoShape 61" hidden="1"/>
            <p:cNvCxnSpPr>
              <a:cxnSpLocks noChangeShapeType="1"/>
            </p:cNvCxnSpPr>
            <p:nvPr userDrawn="1"/>
          </p:nvCxnSpPr>
          <p:spPr bwMode="gray">
            <a:xfrm>
              <a:off x="4817" y="376"/>
              <a:ext cx="0" cy="132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35" name="LegendMoons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8070850" y="1450975"/>
            <a:ext cx="858838" cy="1233488"/>
            <a:chOff x="4244" y="2554"/>
            <a:chExt cx="541" cy="777"/>
          </a:xfrm>
        </p:grpSpPr>
        <p:grpSp>
          <p:nvGrpSpPr>
            <p:cNvPr id="36" name="MoonLegend2" hidden="1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4244" y="2720"/>
              <a:ext cx="112" cy="112"/>
              <a:chOff x="1694" y="2044"/>
              <a:chExt cx="160" cy="160"/>
            </a:xfrm>
          </p:grpSpPr>
          <p:sp>
            <p:nvSpPr>
              <p:cNvPr id="54" name="Oval 42" hidden="1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5" name="Arc 43" hidden="1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774" y="2044"/>
                <a:ext cx="80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37" name="MoonLegend3" hidden="1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4244" y="2885"/>
              <a:ext cx="112" cy="112"/>
              <a:chOff x="4495" y="897"/>
              <a:chExt cx="160" cy="160"/>
            </a:xfrm>
          </p:grpSpPr>
          <p:sp>
            <p:nvSpPr>
              <p:cNvPr id="52" name="Oval 45" hidden="1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897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3" name="Arc 46" hidden="1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575" y="897"/>
                <a:ext cx="80" cy="16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38" name="MoonLegend4" hidden="1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4244" y="3052"/>
              <a:ext cx="112" cy="112"/>
              <a:chOff x="4495" y="1198"/>
              <a:chExt cx="160" cy="160"/>
            </a:xfrm>
          </p:grpSpPr>
          <p:sp>
            <p:nvSpPr>
              <p:cNvPr id="50" name="Oval 48" hidden="1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51" name="Arc 49" hidden="1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198"/>
                <a:ext cx="160" cy="16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sp>
          <p:nvSpPr>
            <p:cNvPr id="39" name="Legend1" hidden="1"/>
            <p:cNvSpPr>
              <a:spLocks noChangeArrowheads="1"/>
            </p:cNvSpPr>
            <p:nvPr/>
          </p:nvSpPr>
          <p:spPr bwMode="gray">
            <a:xfrm>
              <a:off x="4414" y="255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40" name="Legend2" hidden="1"/>
            <p:cNvSpPr>
              <a:spLocks noChangeArrowheads="1"/>
            </p:cNvSpPr>
            <p:nvPr/>
          </p:nvSpPr>
          <p:spPr bwMode="gray">
            <a:xfrm>
              <a:off x="4414" y="27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41" name="Legend3" hidden="1"/>
            <p:cNvSpPr>
              <a:spLocks noChangeArrowheads="1"/>
            </p:cNvSpPr>
            <p:nvPr/>
          </p:nvSpPr>
          <p:spPr bwMode="gray">
            <a:xfrm>
              <a:off x="4414" y="288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  <p:sp>
          <p:nvSpPr>
            <p:cNvPr id="42" name="Legend4" hidden="1"/>
            <p:cNvSpPr>
              <a:spLocks noChangeArrowheads="1"/>
            </p:cNvSpPr>
            <p:nvPr/>
          </p:nvSpPr>
          <p:spPr bwMode="gray">
            <a:xfrm>
              <a:off x="4414" y="3051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Legend4</a:t>
              </a:r>
            </a:p>
          </p:txBody>
        </p:sp>
        <p:sp>
          <p:nvSpPr>
            <p:cNvPr id="43" name="Legend5" hidden="1"/>
            <p:cNvSpPr>
              <a:spLocks noChangeArrowheads="1"/>
            </p:cNvSpPr>
            <p:nvPr/>
          </p:nvSpPr>
          <p:spPr bwMode="gray">
            <a:xfrm>
              <a:off x="4414" y="3216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Legend5</a:t>
              </a:r>
            </a:p>
          </p:txBody>
        </p:sp>
        <p:grpSp>
          <p:nvGrpSpPr>
            <p:cNvPr id="44" name="MoonLegend5" hidden="1"/>
            <p:cNvGrpSpPr>
              <a:grpSpLocks noChangeAspect="1"/>
            </p:cNvGrpSpPr>
            <p:nvPr userDrawn="1">
              <p:custDataLst>
                <p:tags r:id="rId20"/>
              </p:custDataLst>
            </p:nvPr>
          </p:nvGrpSpPr>
          <p:grpSpPr bwMode="auto">
            <a:xfrm>
              <a:off x="4244" y="3217"/>
              <a:ext cx="112" cy="112"/>
              <a:chOff x="4244" y="3217"/>
              <a:chExt cx="112" cy="112"/>
            </a:xfrm>
          </p:grpSpPr>
          <p:sp>
            <p:nvSpPr>
              <p:cNvPr id="48" name="Oval 64" hidden="1"/>
              <p:cNvSpPr>
                <a:spLocks noChangeAspect="1" noChangeArrowheads="1"/>
              </p:cNvSpPr>
              <p:nvPr userDrawn="1">
                <p:custDataLst>
                  <p:tags r:id="rId24"/>
                </p:custDataLst>
              </p:nvPr>
            </p:nvSpPr>
            <p:spPr bwMode="gray">
              <a:xfrm>
                <a:off x="4244" y="3217"/>
                <a:ext cx="112" cy="1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49" name="Oval 65" hidden="1"/>
              <p:cNvSpPr>
                <a:spLocks noChangeAspect="1" noChangeArrowheads="1"/>
              </p:cNvSpPr>
              <p:nvPr userDrawn="1">
                <p:custDataLst>
                  <p:tags r:id="rId25"/>
                </p:custDataLst>
              </p:nvPr>
            </p:nvSpPr>
            <p:spPr bwMode="gray">
              <a:xfrm>
                <a:off x="4244" y="3217"/>
                <a:ext cx="112" cy="11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45" name="MoonLegend1" hidden="1"/>
            <p:cNvGrpSpPr>
              <a:grpSpLocks noChangeAspect="1"/>
            </p:cNvGrpSpPr>
            <p:nvPr userDrawn="1">
              <p:custDataLst>
                <p:tags r:id="rId21"/>
              </p:custDataLst>
            </p:nvPr>
          </p:nvGrpSpPr>
          <p:grpSpPr bwMode="auto">
            <a:xfrm>
              <a:off x="4244" y="2556"/>
              <a:ext cx="112" cy="112"/>
              <a:chOff x="4244" y="2556"/>
              <a:chExt cx="112" cy="112"/>
            </a:xfrm>
          </p:grpSpPr>
          <p:sp>
            <p:nvSpPr>
              <p:cNvPr id="46" name="Oval 71" hidden="1"/>
              <p:cNvSpPr>
                <a:spLocks noChangeAspect="1" noChangeArrowheads="1"/>
              </p:cNvSpPr>
              <p:nvPr userDrawn="1">
                <p:custDataLst>
                  <p:tags r:id="rId22"/>
                </p:custDataLst>
              </p:nvPr>
            </p:nvSpPr>
            <p:spPr bwMode="gray">
              <a:xfrm>
                <a:off x="4244" y="2556"/>
                <a:ext cx="112" cy="1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47" name="Arc 72" hidden="1"/>
              <p:cNvSpPr>
                <a:spLocks noChangeAspect="1"/>
              </p:cNvSpPr>
              <p:nvPr userDrawn="1">
                <p:custDataLst>
                  <p:tags r:id="rId23"/>
                </p:custDataLst>
              </p:nvPr>
            </p:nvSpPr>
            <p:spPr bwMode="gray">
              <a:xfrm>
                <a:off x="4244" y="2556"/>
                <a:ext cx="112" cy="112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</a:path>
                  <a:path w="43200" h="43200" stroke="0" extrusionOk="0">
                    <a:moveTo>
                      <a:pt x="21599" y="0"/>
                    </a:move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</p:grpSp>
      <p:sp>
        <p:nvSpPr>
          <p:cNvPr id="5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9010650" y="4125913"/>
            <a:ext cx="133350" cy="700087"/>
          </a:xfrm>
          <a:prstGeom prst="rect">
            <a:avLst/>
          </a:prstGeom>
          <a:solidFill>
            <a:srgbClr val="6BC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6BC200"/>
              </a:buClr>
              <a:buFont typeface="Wingdings" pitchFamily="2" charset="2"/>
              <a:buNone/>
            </a:pPr>
            <a:endParaRPr lang="en-NZ" sz="10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5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9010650" y="4818063"/>
            <a:ext cx="133350" cy="698500"/>
          </a:xfrm>
          <a:prstGeom prst="rect">
            <a:avLst/>
          </a:prstGeom>
          <a:solidFill>
            <a:srgbClr val="0090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6BC200"/>
              </a:buClr>
              <a:buFont typeface="Wingdings" pitchFamily="2" charset="2"/>
              <a:buNone/>
            </a:pPr>
            <a:endParaRPr lang="en-NZ" sz="10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58" name="Working Draft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gray">
          <a:xfrm rot="5400000">
            <a:off x="8224044" y="2712244"/>
            <a:ext cx="171291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600" smtClean="0">
                <a:solidFill>
                  <a:srgbClr val="002864"/>
                </a:solidFill>
                <a:cs typeface="+mn-cs"/>
              </a:rPr>
              <a:t>Working Draft - Last Modified 12.01.2012 19:10:56</a:t>
            </a:r>
            <a:endParaRPr lang="en-US" sz="16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59" name="Printed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gray">
          <a:xfrm rot="5400000">
            <a:off x="8597107" y="4218781"/>
            <a:ext cx="96678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600" smtClean="0">
                <a:solidFill>
                  <a:srgbClr val="002864"/>
                </a:solidFill>
                <a:cs typeface="+mn-cs"/>
              </a:rPr>
              <a:t>Printed 12.01.2012 10:48:52</a:t>
            </a:r>
            <a:endParaRPr lang="en-US" sz="1600" smtClean="0">
              <a:solidFill>
                <a:srgbClr val="002864"/>
              </a:solidFill>
              <a:cs typeface="+mn-cs"/>
            </a:endParaRPr>
          </a:p>
        </p:txBody>
      </p:sp>
      <p:pic>
        <p:nvPicPr>
          <p:cNvPr id="60" name="Picture 860" descr="Bayer_Cross_RGB_100917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21600" y="250825"/>
            <a:ext cx="9493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2" name="Foliennummernplatzhalter 1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424613"/>
            <a:ext cx="792396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/>
              <a:t>Page </a:t>
            </a:r>
            <a:fld id="{87F334AE-4EAC-4C2D-A638-92A76F09FC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767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vmlDrawing" Target="../drawings/vmlDrawing1.vml"/><Relationship Id="rId18" Type="http://schemas.openxmlformats.org/officeDocument/2006/relationships/tags" Target="../tags/tag6.xml"/><Relationship Id="rId26" Type="http://schemas.openxmlformats.org/officeDocument/2006/relationships/tags" Target="../tags/tag14.xml"/><Relationship Id="rId39" Type="http://schemas.openxmlformats.org/officeDocument/2006/relationships/tags" Target="../tags/tag27.xml"/><Relationship Id="rId3" Type="http://schemas.openxmlformats.org/officeDocument/2006/relationships/slideLayout" Target="../slideLayouts/slideLayout10.xml"/><Relationship Id="rId21" Type="http://schemas.openxmlformats.org/officeDocument/2006/relationships/tags" Target="../tags/tag9.xml"/><Relationship Id="rId34" Type="http://schemas.openxmlformats.org/officeDocument/2006/relationships/tags" Target="../tags/tag22.xml"/><Relationship Id="rId42" Type="http://schemas.openxmlformats.org/officeDocument/2006/relationships/tags" Target="../tags/tag30.xml"/><Relationship Id="rId47" Type="http://schemas.openxmlformats.org/officeDocument/2006/relationships/image" Target="../media/image7.emf"/><Relationship Id="rId50" Type="http://schemas.openxmlformats.org/officeDocument/2006/relationships/image" Target="../media/image10.emf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5" Type="http://schemas.openxmlformats.org/officeDocument/2006/relationships/tags" Target="../tags/tag13.xml"/><Relationship Id="rId33" Type="http://schemas.openxmlformats.org/officeDocument/2006/relationships/tags" Target="../tags/tag21.xml"/><Relationship Id="rId38" Type="http://schemas.openxmlformats.org/officeDocument/2006/relationships/tags" Target="../tags/tag26.xml"/><Relationship Id="rId46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29" Type="http://schemas.openxmlformats.org/officeDocument/2006/relationships/tags" Target="../tags/tag17.xml"/><Relationship Id="rId41" Type="http://schemas.openxmlformats.org/officeDocument/2006/relationships/tags" Target="../tags/tag2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tags" Target="../tags/tag12.xml"/><Relationship Id="rId32" Type="http://schemas.openxmlformats.org/officeDocument/2006/relationships/tags" Target="../tags/tag20.xml"/><Relationship Id="rId37" Type="http://schemas.openxmlformats.org/officeDocument/2006/relationships/tags" Target="../tags/tag25.xml"/><Relationship Id="rId40" Type="http://schemas.openxmlformats.org/officeDocument/2006/relationships/tags" Target="../tags/tag28.xml"/><Relationship Id="rId45" Type="http://schemas.openxmlformats.org/officeDocument/2006/relationships/tags" Target="../tags/tag33.xml"/><Relationship Id="rId5" Type="http://schemas.openxmlformats.org/officeDocument/2006/relationships/slideLayout" Target="../slideLayouts/slideLayout12.xml"/><Relationship Id="rId15" Type="http://schemas.openxmlformats.org/officeDocument/2006/relationships/tags" Target="../tags/tag3.xml"/><Relationship Id="rId23" Type="http://schemas.openxmlformats.org/officeDocument/2006/relationships/tags" Target="../tags/tag11.xml"/><Relationship Id="rId28" Type="http://schemas.openxmlformats.org/officeDocument/2006/relationships/tags" Target="../tags/tag16.xml"/><Relationship Id="rId36" Type="http://schemas.openxmlformats.org/officeDocument/2006/relationships/tags" Target="../tags/tag24.xml"/><Relationship Id="rId49" Type="http://schemas.openxmlformats.org/officeDocument/2006/relationships/image" Target="../media/image9.emf"/><Relationship Id="rId10" Type="http://schemas.openxmlformats.org/officeDocument/2006/relationships/slideLayout" Target="../slideLayouts/slideLayout17.xml"/><Relationship Id="rId19" Type="http://schemas.openxmlformats.org/officeDocument/2006/relationships/tags" Target="../tags/tag7.xml"/><Relationship Id="rId31" Type="http://schemas.openxmlformats.org/officeDocument/2006/relationships/tags" Target="../tags/tag19.xml"/><Relationship Id="rId44" Type="http://schemas.openxmlformats.org/officeDocument/2006/relationships/tags" Target="../tags/tag3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ags" Target="../tags/tag2.xml"/><Relationship Id="rId22" Type="http://schemas.openxmlformats.org/officeDocument/2006/relationships/tags" Target="../tags/tag10.xml"/><Relationship Id="rId27" Type="http://schemas.openxmlformats.org/officeDocument/2006/relationships/tags" Target="../tags/tag15.xml"/><Relationship Id="rId30" Type="http://schemas.openxmlformats.org/officeDocument/2006/relationships/tags" Target="../tags/tag18.xml"/><Relationship Id="rId35" Type="http://schemas.openxmlformats.org/officeDocument/2006/relationships/tags" Target="../tags/tag23.xml"/><Relationship Id="rId43" Type="http://schemas.openxmlformats.org/officeDocument/2006/relationships/tags" Target="../tags/tag31.xml"/><Relationship Id="rId48" Type="http://schemas.openxmlformats.org/officeDocument/2006/relationships/image" Target="../media/image8.png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9.emf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2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4" name="Picture 360" descr="bee care_ppt_080212_MB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66725" y="349250"/>
            <a:ext cx="7058025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Headline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6725" y="1628775"/>
            <a:ext cx="8208963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in Arial 18pt</a:t>
            </a:r>
          </a:p>
          <a:p>
            <a:pPr lvl="1"/>
            <a:r>
              <a:rPr lang="en-GB" smtClean="0"/>
              <a:t>First level</a:t>
            </a:r>
          </a:p>
          <a:p>
            <a:pPr lvl="2"/>
            <a:r>
              <a:rPr lang="en-GB" smtClean="0"/>
              <a:t>Second level</a:t>
            </a:r>
          </a:p>
          <a:p>
            <a:pPr lvl="3"/>
            <a:r>
              <a:rPr lang="en-GB" smtClean="0"/>
              <a:t>Third level</a:t>
            </a:r>
          </a:p>
          <a:p>
            <a:pPr lvl="4"/>
            <a:r>
              <a:rPr lang="en-GB" smtClean="0"/>
              <a:t>Fourth level</a:t>
            </a:r>
          </a:p>
        </p:txBody>
      </p:sp>
      <p:grpSp>
        <p:nvGrpSpPr>
          <p:cNvPr id="1282" name="Group 258"/>
          <p:cNvGrpSpPr>
            <a:grpSpLocks/>
          </p:cNvGrpSpPr>
          <p:nvPr/>
        </p:nvGrpSpPr>
        <p:grpSpPr bwMode="auto">
          <a:xfrm>
            <a:off x="-3175" y="1463675"/>
            <a:ext cx="9147175" cy="5394325"/>
            <a:chOff x="-2" y="922"/>
            <a:chExt cx="5762" cy="3398"/>
          </a:xfrm>
        </p:grpSpPr>
        <p:sp>
          <p:nvSpPr>
            <p:cNvPr id="1040" name="Rectangle 16"/>
            <p:cNvSpPr>
              <a:spLocks noChangeArrowheads="1"/>
            </p:cNvSpPr>
            <p:nvPr/>
          </p:nvSpPr>
          <p:spPr bwMode="gray">
            <a:xfrm>
              <a:off x="5680" y="922"/>
              <a:ext cx="80" cy="20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-2" y="3792"/>
              <a:ext cx="5762" cy="528"/>
            </a:xfrm>
            <a:custGeom>
              <a:avLst/>
              <a:gdLst>
                <a:gd name="T0" fmla="*/ 5762 w 5762"/>
                <a:gd name="T1" fmla="*/ 528 h 528"/>
                <a:gd name="T2" fmla="*/ 5762 w 5762"/>
                <a:gd name="T3" fmla="*/ 0 h 528"/>
                <a:gd name="T4" fmla="*/ 5678 w 5762"/>
                <a:gd name="T5" fmla="*/ 0 h 528"/>
                <a:gd name="T6" fmla="*/ 5678 w 5762"/>
                <a:gd name="T7" fmla="*/ 251 h 528"/>
                <a:gd name="T8" fmla="*/ 2 w 5762"/>
                <a:gd name="T9" fmla="*/ 251 h 528"/>
                <a:gd name="T10" fmla="*/ 0 w 5762"/>
                <a:gd name="T11" fmla="*/ 528 h 528"/>
                <a:gd name="T12" fmla="*/ 5762 w 5762"/>
                <a:gd name="T13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2" h="528">
                  <a:moveTo>
                    <a:pt x="5762" y="528"/>
                  </a:moveTo>
                  <a:lnTo>
                    <a:pt x="5762" y="0"/>
                  </a:lnTo>
                  <a:lnTo>
                    <a:pt x="5678" y="0"/>
                  </a:lnTo>
                  <a:lnTo>
                    <a:pt x="5678" y="251"/>
                  </a:lnTo>
                  <a:lnTo>
                    <a:pt x="2" y="251"/>
                  </a:lnTo>
                  <a:lnTo>
                    <a:pt x="0" y="528"/>
                  </a:lnTo>
                  <a:lnTo>
                    <a:pt x="5762" y="528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-2" y="922"/>
              <a:ext cx="5762" cy="2442"/>
            </a:xfrm>
            <a:custGeom>
              <a:avLst/>
              <a:gdLst>
                <a:gd name="T0" fmla="*/ 6709 w 6803"/>
                <a:gd name="T1" fmla="*/ 2360 h 2884"/>
                <a:gd name="T2" fmla="*/ 6709 w 6803"/>
                <a:gd name="T3" fmla="*/ 0 h 2884"/>
                <a:gd name="T4" fmla="*/ 0 w 6803"/>
                <a:gd name="T5" fmla="*/ 0 h 2884"/>
                <a:gd name="T6" fmla="*/ 0 w 6803"/>
                <a:gd name="T7" fmla="*/ 7 h 2884"/>
                <a:gd name="T8" fmla="*/ 6701 w 6803"/>
                <a:gd name="T9" fmla="*/ 7 h 2884"/>
                <a:gd name="T10" fmla="*/ 6701 w 6803"/>
                <a:gd name="T11" fmla="*/ 2884 h 2884"/>
                <a:gd name="T12" fmla="*/ 6803 w 6803"/>
                <a:gd name="T13" fmla="*/ 2884 h 2884"/>
                <a:gd name="T14" fmla="*/ 6803 w 6803"/>
                <a:gd name="T15" fmla="*/ 2360 h 2884"/>
                <a:gd name="T16" fmla="*/ 6709 w 6803"/>
                <a:gd name="T17" fmla="*/ 2360 h 2884"/>
                <a:gd name="T18" fmla="*/ 6709 w 6803"/>
                <a:gd name="T19" fmla="*/ 236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03" h="2884">
                  <a:moveTo>
                    <a:pt x="6709" y="2360"/>
                  </a:moveTo>
                  <a:lnTo>
                    <a:pt x="670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6701" y="7"/>
                  </a:lnTo>
                  <a:lnTo>
                    <a:pt x="6701" y="2884"/>
                  </a:lnTo>
                  <a:lnTo>
                    <a:pt x="6803" y="2884"/>
                  </a:lnTo>
                  <a:lnTo>
                    <a:pt x="6803" y="2360"/>
                  </a:lnTo>
                  <a:lnTo>
                    <a:pt x="6709" y="2360"/>
                  </a:lnTo>
                  <a:lnTo>
                    <a:pt x="6709" y="2360"/>
                  </a:lnTo>
                  <a:close/>
                </a:path>
              </a:pathLst>
            </a:custGeom>
            <a:solidFill>
              <a:srgbClr val="6B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-2" y="3358"/>
              <a:ext cx="5762" cy="688"/>
            </a:xfrm>
            <a:custGeom>
              <a:avLst/>
              <a:gdLst>
                <a:gd name="T0" fmla="*/ 6803 w 6803"/>
                <a:gd name="T1" fmla="*/ 0 h 812"/>
                <a:gd name="T2" fmla="*/ 6701 w 6803"/>
                <a:gd name="T3" fmla="*/ 0 h 812"/>
                <a:gd name="T4" fmla="*/ 6701 w 6803"/>
                <a:gd name="T5" fmla="*/ 805 h 812"/>
                <a:gd name="T6" fmla="*/ 0 w 6803"/>
                <a:gd name="T7" fmla="*/ 805 h 812"/>
                <a:gd name="T8" fmla="*/ 0 w 6803"/>
                <a:gd name="T9" fmla="*/ 812 h 812"/>
                <a:gd name="T10" fmla="*/ 6709 w 6803"/>
                <a:gd name="T11" fmla="*/ 812 h 812"/>
                <a:gd name="T12" fmla="*/ 6709 w 6803"/>
                <a:gd name="T13" fmla="*/ 522 h 812"/>
                <a:gd name="T14" fmla="*/ 6803 w 6803"/>
                <a:gd name="T15" fmla="*/ 522 h 812"/>
                <a:gd name="T16" fmla="*/ 6803 w 6803"/>
                <a:gd name="T17" fmla="*/ 0 h 812"/>
                <a:gd name="T18" fmla="*/ 6803 w 6803"/>
                <a:gd name="T19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03" h="812">
                  <a:moveTo>
                    <a:pt x="6803" y="0"/>
                  </a:moveTo>
                  <a:lnTo>
                    <a:pt x="6701" y="0"/>
                  </a:lnTo>
                  <a:lnTo>
                    <a:pt x="6701" y="805"/>
                  </a:lnTo>
                  <a:lnTo>
                    <a:pt x="0" y="805"/>
                  </a:lnTo>
                  <a:lnTo>
                    <a:pt x="0" y="812"/>
                  </a:lnTo>
                  <a:lnTo>
                    <a:pt x="6709" y="812"/>
                  </a:lnTo>
                  <a:lnTo>
                    <a:pt x="6709" y="522"/>
                  </a:lnTo>
                  <a:lnTo>
                    <a:pt x="6803" y="522"/>
                  </a:lnTo>
                  <a:lnTo>
                    <a:pt x="6803" y="0"/>
                  </a:lnTo>
                  <a:lnTo>
                    <a:pt x="6803" y="0"/>
                  </a:lnTo>
                  <a:close/>
                </a:path>
              </a:pathLst>
            </a:custGeom>
            <a:solidFill>
              <a:srgbClr val="009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75" name="Picture 25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27950" y="250825"/>
            <a:ext cx="949325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liennummernplatzhalter 1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424613"/>
            <a:ext cx="792396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/>
              <a:t>Page </a:t>
            </a:r>
            <a:fld id="{87F334AE-4EAC-4C2D-A638-92A76F09FC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5"/>
          <p:cNvGrpSpPr>
            <a:grpSpLocks noChangeAspect="1"/>
          </p:cNvGrpSpPr>
          <p:nvPr/>
        </p:nvGrpSpPr>
        <p:grpSpPr bwMode="auto">
          <a:xfrm>
            <a:off x="7432675" y="6570663"/>
            <a:ext cx="1241425" cy="142875"/>
            <a:chOff x="-22" y="1823"/>
            <a:chExt cx="5804" cy="673"/>
          </a:xfrm>
        </p:grpSpPr>
        <p:sp>
          <p:nvSpPr>
            <p:cNvPr id="14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-22" y="1823"/>
              <a:ext cx="5804" cy="6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gray">
            <a:xfrm>
              <a:off x="-22" y="1838"/>
              <a:ext cx="393" cy="486"/>
            </a:xfrm>
            <a:custGeom>
              <a:avLst/>
              <a:gdLst>
                <a:gd name="T0" fmla="*/ 93 w 167"/>
                <a:gd name="T1" fmla="*/ 206 h 206"/>
                <a:gd name="T2" fmla="*/ 167 w 167"/>
                <a:gd name="T3" fmla="*/ 149 h 206"/>
                <a:gd name="T4" fmla="*/ 113 w 167"/>
                <a:gd name="T5" fmla="*/ 94 h 206"/>
                <a:gd name="T6" fmla="*/ 113 w 167"/>
                <a:gd name="T7" fmla="*/ 93 h 206"/>
                <a:gd name="T8" fmla="*/ 158 w 167"/>
                <a:gd name="T9" fmla="*/ 48 h 206"/>
                <a:gd name="T10" fmla="*/ 139 w 167"/>
                <a:gd name="T11" fmla="*/ 11 h 206"/>
                <a:gd name="T12" fmla="*/ 86 w 167"/>
                <a:gd name="T13" fmla="*/ 0 h 206"/>
                <a:gd name="T14" fmla="*/ 0 w 167"/>
                <a:gd name="T15" fmla="*/ 0 h 206"/>
                <a:gd name="T16" fmla="*/ 0 w 167"/>
                <a:gd name="T17" fmla="*/ 9 h 206"/>
                <a:gd name="T18" fmla="*/ 27 w 167"/>
                <a:gd name="T19" fmla="*/ 28 h 206"/>
                <a:gd name="T20" fmla="*/ 27 w 167"/>
                <a:gd name="T21" fmla="*/ 179 h 206"/>
                <a:gd name="T22" fmla="*/ 0 w 167"/>
                <a:gd name="T23" fmla="*/ 198 h 206"/>
                <a:gd name="T24" fmla="*/ 0 w 167"/>
                <a:gd name="T25" fmla="*/ 206 h 206"/>
                <a:gd name="T26" fmla="*/ 93 w 167"/>
                <a:gd name="T27" fmla="*/ 206 h 206"/>
                <a:gd name="T28" fmla="*/ 57 w 167"/>
                <a:gd name="T29" fmla="*/ 101 h 206"/>
                <a:gd name="T30" fmla="*/ 78 w 167"/>
                <a:gd name="T31" fmla="*/ 101 h 206"/>
                <a:gd name="T32" fmla="*/ 135 w 167"/>
                <a:gd name="T33" fmla="*/ 151 h 206"/>
                <a:gd name="T34" fmla="*/ 85 w 167"/>
                <a:gd name="T35" fmla="*/ 196 h 206"/>
                <a:gd name="T36" fmla="*/ 57 w 167"/>
                <a:gd name="T37" fmla="*/ 173 h 206"/>
                <a:gd name="T38" fmla="*/ 57 w 167"/>
                <a:gd name="T39" fmla="*/ 101 h 206"/>
                <a:gd name="T40" fmla="*/ 57 w 167"/>
                <a:gd name="T41" fmla="*/ 26 h 206"/>
                <a:gd name="T42" fmla="*/ 81 w 167"/>
                <a:gd name="T43" fmla="*/ 11 h 206"/>
                <a:gd name="T44" fmla="*/ 126 w 167"/>
                <a:gd name="T45" fmla="*/ 49 h 206"/>
                <a:gd name="T46" fmla="*/ 76 w 167"/>
                <a:gd name="T47" fmla="*/ 90 h 206"/>
                <a:gd name="T48" fmla="*/ 57 w 167"/>
                <a:gd name="T49" fmla="*/ 90 h 206"/>
                <a:gd name="T50" fmla="*/ 57 w 167"/>
                <a:gd name="T51" fmla="*/ 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6">
                  <a:moveTo>
                    <a:pt x="93" y="206"/>
                  </a:moveTo>
                  <a:cubicBezTo>
                    <a:pt x="138" y="206"/>
                    <a:pt x="167" y="190"/>
                    <a:pt x="167" y="149"/>
                  </a:cubicBezTo>
                  <a:cubicBezTo>
                    <a:pt x="167" y="113"/>
                    <a:pt x="142" y="98"/>
                    <a:pt x="113" y="9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41" y="88"/>
                    <a:pt x="158" y="71"/>
                    <a:pt x="158" y="48"/>
                  </a:cubicBezTo>
                  <a:cubicBezTo>
                    <a:pt x="158" y="31"/>
                    <a:pt x="151" y="19"/>
                    <a:pt x="139" y="11"/>
                  </a:cubicBezTo>
                  <a:cubicBezTo>
                    <a:pt x="127" y="3"/>
                    <a:pt x="110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6" y="11"/>
                    <a:pt x="27" y="11"/>
                    <a:pt x="27" y="28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7" y="195"/>
                    <a:pt x="26" y="196"/>
                    <a:pt x="0" y="198"/>
                  </a:cubicBezTo>
                  <a:cubicBezTo>
                    <a:pt x="0" y="206"/>
                    <a:pt x="0" y="206"/>
                    <a:pt x="0" y="206"/>
                  </a:cubicBezTo>
                  <a:lnTo>
                    <a:pt x="93" y="206"/>
                  </a:lnTo>
                  <a:close/>
                  <a:moveTo>
                    <a:pt x="57" y="101"/>
                  </a:moveTo>
                  <a:cubicBezTo>
                    <a:pt x="78" y="101"/>
                    <a:pt x="78" y="101"/>
                    <a:pt x="78" y="101"/>
                  </a:cubicBezTo>
                  <a:cubicBezTo>
                    <a:pt x="115" y="101"/>
                    <a:pt x="135" y="119"/>
                    <a:pt x="135" y="151"/>
                  </a:cubicBezTo>
                  <a:cubicBezTo>
                    <a:pt x="135" y="186"/>
                    <a:pt x="111" y="196"/>
                    <a:pt x="85" y="196"/>
                  </a:cubicBezTo>
                  <a:cubicBezTo>
                    <a:pt x="61" y="196"/>
                    <a:pt x="57" y="192"/>
                    <a:pt x="57" y="173"/>
                  </a:cubicBezTo>
                  <a:lnTo>
                    <a:pt x="57" y="101"/>
                  </a:lnTo>
                  <a:close/>
                  <a:moveTo>
                    <a:pt x="57" y="26"/>
                  </a:moveTo>
                  <a:cubicBezTo>
                    <a:pt x="57" y="13"/>
                    <a:pt x="57" y="11"/>
                    <a:pt x="81" y="11"/>
                  </a:cubicBezTo>
                  <a:cubicBezTo>
                    <a:pt x="102" y="10"/>
                    <a:pt x="126" y="19"/>
                    <a:pt x="126" y="49"/>
                  </a:cubicBezTo>
                  <a:cubicBezTo>
                    <a:pt x="126" y="79"/>
                    <a:pt x="107" y="90"/>
                    <a:pt x="76" y="90"/>
                  </a:cubicBezTo>
                  <a:cubicBezTo>
                    <a:pt x="57" y="90"/>
                    <a:pt x="57" y="90"/>
                    <a:pt x="57" y="90"/>
                  </a:cubicBezTo>
                  <a:lnTo>
                    <a:pt x="57" y="2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gray">
            <a:xfrm>
              <a:off x="431" y="1973"/>
              <a:ext cx="319" cy="359"/>
            </a:xfrm>
            <a:custGeom>
              <a:avLst/>
              <a:gdLst>
                <a:gd name="T0" fmla="*/ 87 w 135"/>
                <a:gd name="T1" fmla="*/ 107 h 153"/>
                <a:gd name="T2" fmla="*/ 57 w 135"/>
                <a:gd name="T3" fmla="*/ 137 h 153"/>
                <a:gd name="T4" fmla="*/ 30 w 135"/>
                <a:gd name="T5" fmla="*/ 107 h 153"/>
                <a:gd name="T6" fmla="*/ 53 w 135"/>
                <a:gd name="T7" fmla="*/ 79 h 153"/>
                <a:gd name="T8" fmla="*/ 87 w 135"/>
                <a:gd name="T9" fmla="*/ 65 h 153"/>
                <a:gd name="T10" fmla="*/ 87 w 135"/>
                <a:gd name="T11" fmla="*/ 107 h 153"/>
                <a:gd name="T12" fmla="*/ 114 w 135"/>
                <a:gd name="T13" fmla="*/ 39 h 153"/>
                <a:gd name="T14" fmla="*/ 65 w 135"/>
                <a:gd name="T15" fmla="*/ 0 h 153"/>
                <a:gd name="T16" fmla="*/ 5 w 135"/>
                <a:gd name="T17" fmla="*/ 34 h 153"/>
                <a:gd name="T18" fmla="*/ 22 w 135"/>
                <a:gd name="T19" fmla="*/ 48 h 153"/>
                <a:gd name="T20" fmla="*/ 31 w 135"/>
                <a:gd name="T21" fmla="*/ 39 h 153"/>
                <a:gd name="T22" fmla="*/ 62 w 135"/>
                <a:gd name="T23" fmla="*/ 10 h 153"/>
                <a:gd name="T24" fmla="*/ 87 w 135"/>
                <a:gd name="T25" fmla="*/ 40 h 153"/>
                <a:gd name="T26" fmla="*/ 87 w 135"/>
                <a:gd name="T27" fmla="*/ 53 h 153"/>
                <a:gd name="T28" fmla="*/ 27 w 135"/>
                <a:gd name="T29" fmla="*/ 75 h 153"/>
                <a:gd name="T30" fmla="*/ 0 w 135"/>
                <a:gd name="T31" fmla="*/ 111 h 153"/>
                <a:gd name="T32" fmla="*/ 43 w 135"/>
                <a:gd name="T33" fmla="*/ 153 h 153"/>
                <a:gd name="T34" fmla="*/ 87 w 135"/>
                <a:gd name="T35" fmla="*/ 135 h 153"/>
                <a:gd name="T36" fmla="*/ 90 w 135"/>
                <a:gd name="T37" fmla="*/ 153 h 153"/>
                <a:gd name="T38" fmla="*/ 135 w 135"/>
                <a:gd name="T39" fmla="*/ 146 h 153"/>
                <a:gd name="T40" fmla="*/ 135 w 135"/>
                <a:gd name="T41" fmla="*/ 138 h 153"/>
                <a:gd name="T42" fmla="*/ 123 w 135"/>
                <a:gd name="T43" fmla="*/ 137 h 153"/>
                <a:gd name="T44" fmla="*/ 114 w 135"/>
                <a:gd name="T45" fmla="*/ 121 h 153"/>
                <a:gd name="T46" fmla="*/ 114 w 135"/>
                <a:gd name="T47" fmla="*/ 3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53">
                  <a:moveTo>
                    <a:pt x="87" y="107"/>
                  </a:moveTo>
                  <a:cubicBezTo>
                    <a:pt x="87" y="131"/>
                    <a:pt x="69" y="137"/>
                    <a:pt x="57" y="137"/>
                  </a:cubicBezTo>
                  <a:cubicBezTo>
                    <a:pt x="39" y="137"/>
                    <a:pt x="30" y="124"/>
                    <a:pt x="30" y="107"/>
                  </a:cubicBezTo>
                  <a:cubicBezTo>
                    <a:pt x="30" y="93"/>
                    <a:pt x="36" y="85"/>
                    <a:pt x="53" y="79"/>
                  </a:cubicBezTo>
                  <a:cubicBezTo>
                    <a:pt x="65" y="75"/>
                    <a:pt x="81" y="69"/>
                    <a:pt x="87" y="65"/>
                  </a:cubicBezTo>
                  <a:lnTo>
                    <a:pt x="87" y="107"/>
                  </a:lnTo>
                  <a:close/>
                  <a:moveTo>
                    <a:pt x="114" y="39"/>
                  </a:moveTo>
                  <a:cubicBezTo>
                    <a:pt x="114" y="22"/>
                    <a:pt x="110" y="0"/>
                    <a:pt x="65" y="0"/>
                  </a:cubicBezTo>
                  <a:cubicBezTo>
                    <a:pt x="32" y="0"/>
                    <a:pt x="5" y="17"/>
                    <a:pt x="5" y="34"/>
                  </a:cubicBezTo>
                  <a:cubicBezTo>
                    <a:pt x="5" y="43"/>
                    <a:pt x="16" y="48"/>
                    <a:pt x="22" y="48"/>
                  </a:cubicBezTo>
                  <a:cubicBezTo>
                    <a:pt x="28" y="48"/>
                    <a:pt x="30" y="45"/>
                    <a:pt x="31" y="39"/>
                  </a:cubicBezTo>
                  <a:cubicBezTo>
                    <a:pt x="38" y="17"/>
                    <a:pt x="50" y="10"/>
                    <a:pt x="62" y="10"/>
                  </a:cubicBezTo>
                  <a:cubicBezTo>
                    <a:pt x="74" y="10"/>
                    <a:pt x="87" y="16"/>
                    <a:pt x="87" y="40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0" y="60"/>
                    <a:pt x="51" y="68"/>
                    <a:pt x="27" y="75"/>
                  </a:cubicBezTo>
                  <a:cubicBezTo>
                    <a:pt x="6" y="82"/>
                    <a:pt x="0" y="97"/>
                    <a:pt x="0" y="111"/>
                  </a:cubicBezTo>
                  <a:cubicBezTo>
                    <a:pt x="0" y="133"/>
                    <a:pt x="15" y="153"/>
                    <a:pt x="43" y="153"/>
                  </a:cubicBezTo>
                  <a:cubicBezTo>
                    <a:pt x="61" y="152"/>
                    <a:pt x="77" y="141"/>
                    <a:pt x="87" y="135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15" y="136"/>
                    <a:pt x="114" y="133"/>
                    <a:pt x="114" y="121"/>
                  </a:cubicBezTo>
                  <a:lnTo>
                    <a:pt x="114" y="3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gray">
            <a:xfrm>
              <a:off x="742" y="1980"/>
              <a:ext cx="379" cy="516"/>
            </a:xfrm>
            <a:custGeom>
              <a:avLst/>
              <a:gdLst>
                <a:gd name="T0" fmla="*/ 0 w 159"/>
                <a:gd name="T1" fmla="*/ 0 h 219"/>
                <a:gd name="T2" fmla="*/ 0 w 159"/>
                <a:gd name="T3" fmla="*/ 9 h 219"/>
                <a:gd name="T4" fmla="*/ 22 w 159"/>
                <a:gd name="T5" fmla="*/ 25 h 219"/>
                <a:gd name="T6" fmla="*/ 69 w 159"/>
                <a:gd name="T7" fmla="*/ 144 h 219"/>
                <a:gd name="T8" fmla="*/ 72 w 159"/>
                <a:gd name="T9" fmla="*/ 159 h 219"/>
                <a:gd name="T10" fmla="*/ 64 w 159"/>
                <a:gd name="T11" fmla="*/ 184 h 219"/>
                <a:gd name="T12" fmla="*/ 51 w 159"/>
                <a:gd name="T13" fmla="*/ 197 h 219"/>
                <a:gd name="T14" fmla="*/ 40 w 159"/>
                <a:gd name="T15" fmla="*/ 191 h 219"/>
                <a:gd name="T16" fmla="*/ 31 w 159"/>
                <a:gd name="T17" fmla="*/ 186 h 219"/>
                <a:gd name="T18" fmla="*/ 18 w 159"/>
                <a:gd name="T19" fmla="*/ 203 h 219"/>
                <a:gd name="T20" fmla="*/ 39 w 159"/>
                <a:gd name="T21" fmla="*/ 219 h 219"/>
                <a:gd name="T22" fmla="*/ 81 w 159"/>
                <a:gd name="T23" fmla="*/ 171 h 219"/>
                <a:gd name="T24" fmla="*/ 137 w 159"/>
                <a:gd name="T25" fmla="*/ 24 h 219"/>
                <a:gd name="T26" fmla="*/ 159 w 159"/>
                <a:gd name="T27" fmla="*/ 9 h 219"/>
                <a:gd name="T28" fmla="*/ 159 w 159"/>
                <a:gd name="T29" fmla="*/ 0 h 219"/>
                <a:gd name="T30" fmla="*/ 101 w 159"/>
                <a:gd name="T31" fmla="*/ 0 h 219"/>
                <a:gd name="T32" fmla="*/ 101 w 159"/>
                <a:gd name="T33" fmla="*/ 9 h 219"/>
                <a:gd name="T34" fmla="*/ 117 w 159"/>
                <a:gd name="T35" fmla="*/ 11 h 219"/>
                <a:gd name="T36" fmla="*/ 121 w 159"/>
                <a:gd name="T37" fmla="*/ 21 h 219"/>
                <a:gd name="T38" fmla="*/ 88 w 159"/>
                <a:gd name="T39" fmla="*/ 119 h 219"/>
                <a:gd name="T40" fmla="*/ 87 w 159"/>
                <a:gd name="T41" fmla="*/ 119 h 219"/>
                <a:gd name="T42" fmla="*/ 51 w 159"/>
                <a:gd name="T43" fmla="*/ 19 h 219"/>
                <a:gd name="T44" fmla="*/ 55 w 159"/>
                <a:gd name="T45" fmla="*/ 10 h 219"/>
                <a:gd name="T46" fmla="*/ 68 w 159"/>
                <a:gd name="T47" fmla="*/ 9 h 219"/>
                <a:gd name="T48" fmla="*/ 68 w 159"/>
                <a:gd name="T49" fmla="*/ 0 h 219"/>
                <a:gd name="T50" fmla="*/ 0 w 159"/>
                <a:gd name="T5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" h="21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10"/>
                    <a:pt x="17" y="11"/>
                    <a:pt x="22" y="25"/>
                  </a:cubicBezTo>
                  <a:cubicBezTo>
                    <a:pt x="37" y="60"/>
                    <a:pt x="62" y="124"/>
                    <a:pt x="69" y="144"/>
                  </a:cubicBezTo>
                  <a:cubicBezTo>
                    <a:pt x="71" y="149"/>
                    <a:pt x="72" y="154"/>
                    <a:pt x="72" y="159"/>
                  </a:cubicBezTo>
                  <a:cubicBezTo>
                    <a:pt x="72" y="166"/>
                    <a:pt x="69" y="175"/>
                    <a:pt x="64" y="184"/>
                  </a:cubicBezTo>
                  <a:cubicBezTo>
                    <a:pt x="60" y="194"/>
                    <a:pt x="55" y="197"/>
                    <a:pt x="51" y="197"/>
                  </a:cubicBezTo>
                  <a:cubicBezTo>
                    <a:pt x="48" y="197"/>
                    <a:pt x="46" y="196"/>
                    <a:pt x="40" y="191"/>
                  </a:cubicBezTo>
                  <a:cubicBezTo>
                    <a:pt x="37" y="188"/>
                    <a:pt x="35" y="186"/>
                    <a:pt x="31" y="186"/>
                  </a:cubicBezTo>
                  <a:cubicBezTo>
                    <a:pt x="26" y="186"/>
                    <a:pt x="18" y="194"/>
                    <a:pt x="18" y="203"/>
                  </a:cubicBezTo>
                  <a:cubicBezTo>
                    <a:pt x="18" y="210"/>
                    <a:pt x="27" y="219"/>
                    <a:pt x="39" y="219"/>
                  </a:cubicBezTo>
                  <a:cubicBezTo>
                    <a:pt x="51" y="219"/>
                    <a:pt x="66" y="215"/>
                    <a:pt x="81" y="171"/>
                  </a:cubicBezTo>
                  <a:cubicBezTo>
                    <a:pt x="100" y="118"/>
                    <a:pt x="127" y="45"/>
                    <a:pt x="137" y="24"/>
                  </a:cubicBezTo>
                  <a:cubicBezTo>
                    <a:pt x="142" y="12"/>
                    <a:pt x="144" y="10"/>
                    <a:pt x="159" y="9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22" y="11"/>
                    <a:pt x="123" y="15"/>
                    <a:pt x="121" y="21"/>
                  </a:cubicBezTo>
                  <a:cubicBezTo>
                    <a:pt x="117" y="39"/>
                    <a:pt x="101" y="84"/>
                    <a:pt x="88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74" y="83"/>
                    <a:pt x="62" y="51"/>
                    <a:pt x="51" y="19"/>
                  </a:cubicBezTo>
                  <a:cubicBezTo>
                    <a:pt x="49" y="14"/>
                    <a:pt x="48" y="11"/>
                    <a:pt x="55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gray">
            <a:xfrm>
              <a:off x="1121" y="1973"/>
              <a:ext cx="304" cy="359"/>
            </a:xfrm>
            <a:custGeom>
              <a:avLst/>
              <a:gdLst>
                <a:gd name="T0" fmla="*/ 129 w 129"/>
                <a:gd name="T1" fmla="*/ 60 h 153"/>
                <a:gd name="T2" fmla="*/ 69 w 129"/>
                <a:gd name="T3" fmla="*/ 0 h 153"/>
                <a:gd name="T4" fmla="*/ 0 w 129"/>
                <a:gd name="T5" fmla="*/ 78 h 153"/>
                <a:gd name="T6" fmla="*/ 69 w 129"/>
                <a:gd name="T7" fmla="*/ 153 h 153"/>
                <a:gd name="T8" fmla="*/ 124 w 129"/>
                <a:gd name="T9" fmla="*/ 120 h 153"/>
                <a:gd name="T10" fmla="*/ 114 w 129"/>
                <a:gd name="T11" fmla="*/ 115 h 153"/>
                <a:gd name="T12" fmla="*/ 75 w 129"/>
                <a:gd name="T13" fmla="*/ 138 h 153"/>
                <a:gd name="T14" fmla="*/ 31 w 129"/>
                <a:gd name="T15" fmla="*/ 71 h 153"/>
                <a:gd name="T16" fmla="*/ 117 w 129"/>
                <a:gd name="T17" fmla="*/ 71 h 153"/>
                <a:gd name="T18" fmla="*/ 129 w 129"/>
                <a:gd name="T19" fmla="*/ 60 h 153"/>
                <a:gd name="T20" fmla="*/ 98 w 129"/>
                <a:gd name="T21" fmla="*/ 50 h 153"/>
                <a:gd name="T22" fmla="*/ 88 w 129"/>
                <a:gd name="T23" fmla="*/ 60 h 153"/>
                <a:gd name="T24" fmla="*/ 32 w 129"/>
                <a:gd name="T25" fmla="*/ 60 h 153"/>
                <a:gd name="T26" fmla="*/ 67 w 129"/>
                <a:gd name="T27" fmla="*/ 10 h 153"/>
                <a:gd name="T28" fmla="*/ 98 w 129"/>
                <a:gd name="T29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53">
                  <a:moveTo>
                    <a:pt x="129" y="60"/>
                  </a:moveTo>
                  <a:cubicBezTo>
                    <a:pt x="129" y="42"/>
                    <a:pt x="124" y="0"/>
                    <a:pt x="69" y="0"/>
                  </a:cubicBezTo>
                  <a:cubicBezTo>
                    <a:pt x="22" y="0"/>
                    <a:pt x="0" y="33"/>
                    <a:pt x="0" y="78"/>
                  </a:cubicBezTo>
                  <a:cubicBezTo>
                    <a:pt x="0" y="125"/>
                    <a:pt x="21" y="153"/>
                    <a:pt x="69" y="153"/>
                  </a:cubicBezTo>
                  <a:cubicBezTo>
                    <a:pt x="98" y="152"/>
                    <a:pt x="115" y="139"/>
                    <a:pt x="124" y="12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06" y="128"/>
                    <a:pt x="95" y="138"/>
                    <a:pt x="75" y="138"/>
                  </a:cubicBezTo>
                  <a:cubicBezTo>
                    <a:pt x="38" y="138"/>
                    <a:pt x="31" y="102"/>
                    <a:pt x="31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4" y="71"/>
                    <a:pt x="129" y="70"/>
                    <a:pt x="129" y="60"/>
                  </a:cubicBezTo>
                  <a:close/>
                  <a:moveTo>
                    <a:pt x="98" y="50"/>
                  </a:moveTo>
                  <a:cubicBezTo>
                    <a:pt x="98" y="56"/>
                    <a:pt x="96" y="60"/>
                    <a:pt x="8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48"/>
                    <a:pt x="36" y="10"/>
                    <a:pt x="67" y="10"/>
                  </a:cubicBezTo>
                  <a:cubicBezTo>
                    <a:pt x="95" y="10"/>
                    <a:pt x="98" y="39"/>
                    <a:pt x="98" y="5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gray">
            <a:xfrm>
              <a:off x="1470" y="1973"/>
              <a:ext cx="252" cy="351"/>
            </a:xfrm>
            <a:custGeom>
              <a:avLst/>
              <a:gdLst>
                <a:gd name="T0" fmla="*/ 46 w 104"/>
                <a:gd name="T1" fmla="*/ 0 h 149"/>
                <a:gd name="T2" fmla="*/ 0 w 104"/>
                <a:gd name="T3" fmla="*/ 7 h 149"/>
                <a:gd name="T4" fmla="*/ 0 w 104"/>
                <a:gd name="T5" fmla="*/ 15 h 149"/>
                <a:gd name="T6" fmla="*/ 12 w 104"/>
                <a:gd name="T7" fmla="*/ 16 h 149"/>
                <a:gd name="T8" fmla="*/ 21 w 104"/>
                <a:gd name="T9" fmla="*/ 30 h 149"/>
                <a:gd name="T10" fmla="*/ 21 w 104"/>
                <a:gd name="T11" fmla="*/ 149 h 149"/>
                <a:gd name="T12" fmla="*/ 49 w 104"/>
                <a:gd name="T13" fmla="*/ 149 h 149"/>
                <a:gd name="T14" fmla="*/ 49 w 104"/>
                <a:gd name="T15" fmla="*/ 54 h 149"/>
                <a:gd name="T16" fmla="*/ 66 w 104"/>
                <a:gd name="T17" fmla="*/ 23 h 149"/>
                <a:gd name="T18" fmla="*/ 85 w 104"/>
                <a:gd name="T19" fmla="*/ 30 h 149"/>
                <a:gd name="T20" fmla="*/ 91 w 104"/>
                <a:gd name="T21" fmla="*/ 31 h 149"/>
                <a:gd name="T22" fmla="*/ 104 w 104"/>
                <a:gd name="T23" fmla="*/ 14 h 149"/>
                <a:gd name="T24" fmla="*/ 89 w 104"/>
                <a:gd name="T25" fmla="*/ 0 h 149"/>
                <a:gd name="T26" fmla="*/ 49 w 104"/>
                <a:gd name="T27" fmla="*/ 24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7"/>
                    <a:pt x="21" y="19"/>
                    <a:pt x="21" y="30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31"/>
                    <a:pt x="59" y="23"/>
                    <a:pt x="66" y="23"/>
                  </a:cubicBezTo>
                  <a:cubicBezTo>
                    <a:pt x="71" y="23"/>
                    <a:pt x="76" y="25"/>
                    <a:pt x="85" y="30"/>
                  </a:cubicBezTo>
                  <a:cubicBezTo>
                    <a:pt x="87" y="31"/>
                    <a:pt x="89" y="31"/>
                    <a:pt x="91" y="31"/>
                  </a:cubicBezTo>
                  <a:cubicBezTo>
                    <a:pt x="98" y="31"/>
                    <a:pt x="104" y="24"/>
                    <a:pt x="104" y="14"/>
                  </a:cubicBezTo>
                  <a:cubicBezTo>
                    <a:pt x="104" y="8"/>
                    <a:pt x="100" y="0"/>
                    <a:pt x="89" y="0"/>
                  </a:cubicBezTo>
                  <a:cubicBezTo>
                    <a:pt x="78" y="0"/>
                    <a:pt x="69" y="6"/>
                    <a:pt x="49" y="2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gray">
            <a:xfrm>
              <a:off x="2360" y="1973"/>
              <a:ext cx="245" cy="351"/>
            </a:xfrm>
            <a:custGeom>
              <a:avLst/>
              <a:gdLst>
                <a:gd name="T0" fmla="*/ 46 w 104"/>
                <a:gd name="T1" fmla="*/ 0 h 149"/>
                <a:gd name="T2" fmla="*/ 49 w 104"/>
                <a:gd name="T3" fmla="*/ 24 h 149"/>
                <a:gd name="T4" fmla="*/ 89 w 104"/>
                <a:gd name="T5" fmla="*/ 0 h 149"/>
                <a:gd name="T6" fmla="*/ 104 w 104"/>
                <a:gd name="T7" fmla="*/ 15 h 149"/>
                <a:gd name="T8" fmla="*/ 91 w 104"/>
                <a:gd name="T9" fmla="*/ 31 h 149"/>
                <a:gd name="T10" fmla="*/ 85 w 104"/>
                <a:gd name="T11" fmla="*/ 30 h 149"/>
                <a:gd name="T12" fmla="*/ 66 w 104"/>
                <a:gd name="T13" fmla="*/ 23 h 149"/>
                <a:gd name="T14" fmla="*/ 49 w 104"/>
                <a:gd name="T15" fmla="*/ 54 h 149"/>
                <a:gd name="T16" fmla="*/ 49 w 104"/>
                <a:gd name="T17" fmla="*/ 149 h 149"/>
                <a:gd name="T18" fmla="*/ 21 w 104"/>
                <a:gd name="T19" fmla="*/ 149 h 149"/>
                <a:gd name="T20" fmla="*/ 21 w 104"/>
                <a:gd name="T21" fmla="*/ 30 h 149"/>
                <a:gd name="T22" fmla="*/ 12 w 104"/>
                <a:gd name="T23" fmla="*/ 16 h 149"/>
                <a:gd name="T24" fmla="*/ 0 w 104"/>
                <a:gd name="T25" fmla="*/ 15 h 149"/>
                <a:gd name="T26" fmla="*/ 0 w 104"/>
                <a:gd name="T27" fmla="*/ 7 h 149"/>
                <a:gd name="T28" fmla="*/ 46 w 10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9">
                  <a:moveTo>
                    <a:pt x="46" y="0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69" y="7"/>
                    <a:pt x="78" y="0"/>
                    <a:pt x="89" y="0"/>
                  </a:cubicBezTo>
                  <a:cubicBezTo>
                    <a:pt x="100" y="0"/>
                    <a:pt x="104" y="8"/>
                    <a:pt x="104" y="15"/>
                  </a:cubicBezTo>
                  <a:cubicBezTo>
                    <a:pt x="104" y="24"/>
                    <a:pt x="98" y="31"/>
                    <a:pt x="91" y="31"/>
                  </a:cubicBezTo>
                  <a:cubicBezTo>
                    <a:pt x="89" y="31"/>
                    <a:pt x="87" y="31"/>
                    <a:pt x="85" y="30"/>
                  </a:cubicBezTo>
                  <a:cubicBezTo>
                    <a:pt x="76" y="25"/>
                    <a:pt x="71" y="23"/>
                    <a:pt x="66" y="23"/>
                  </a:cubicBezTo>
                  <a:cubicBezTo>
                    <a:pt x="59" y="23"/>
                    <a:pt x="49" y="31"/>
                    <a:pt x="49" y="54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9"/>
                    <a:pt x="20" y="18"/>
                    <a:pt x="1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gray">
            <a:xfrm>
              <a:off x="1893" y="1823"/>
              <a:ext cx="423" cy="508"/>
            </a:xfrm>
            <a:custGeom>
              <a:avLst/>
              <a:gdLst>
                <a:gd name="T0" fmla="*/ 174 w 179"/>
                <a:gd name="T1" fmla="*/ 12 h 215"/>
                <a:gd name="T2" fmla="*/ 111 w 179"/>
                <a:gd name="T3" fmla="*/ 0 h 215"/>
                <a:gd name="T4" fmla="*/ 27 w 179"/>
                <a:gd name="T5" fmla="*/ 31 h 215"/>
                <a:gd name="T6" fmla="*/ 0 w 179"/>
                <a:gd name="T7" fmla="*/ 109 h 215"/>
                <a:gd name="T8" fmla="*/ 28 w 179"/>
                <a:gd name="T9" fmla="*/ 190 h 215"/>
                <a:gd name="T10" fmla="*/ 109 w 179"/>
                <a:gd name="T11" fmla="*/ 215 h 215"/>
                <a:gd name="T12" fmla="*/ 175 w 179"/>
                <a:gd name="T13" fmla="*/ 201 h 215"/>
                <a:gd name="T14" fmla="*/ 179 w 179"/>
                <a:gd name="T15" fmla="*/ 151 h 215"/>
                <a:gd name="T16" fmla="*/ 170 w 179"/>
                <a:gd name="T17" fmla="*/ 151 h 215"/>
                <a:gd name="T18" fmla="*/ 108 w 179"/>
                <a:gd name="T19" fmla="*/ 205 h 215"/>
                <a:gd name="T20" fmla="*/ 33 w 179"/>
                <a:gd name="T21" fmla="*/ 108 h 215"/>
                <a:gd name="T22" fmla="*/ 108 w 179"/>
                <a:gd name="T23" fmla="*/ 10 h 215"/>
                <a:gd name="T24" fmla="*/ 165 w 179"/>
                <a:gd name="T25" fmla="*/ 58 h 215"/>
                <a:gd name="T26" fmla="*/ 174 w 179"/>
                <a:gd name="T27" fmla="*/ 58 h 215"/>
                <a:gd name="T28" fmla="*/ 174 w 179"/>
                <a:gd name="T29" fmla="*/ 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215">
                  <a:moveTo>
                    <a:pt x="174" y="12"/>
                  </a:moveTo>
                  <a:cubicBezTo>
                    <a:pt x="161" y="5"/>
                    <a:pt x="138" y="0"/>
                    <a:pt x="111" y="0"/>
                  </a:cubicBezTo>
                  <a:cubicBezTo>
                    <a:pt x="74" y="0"/>
                    <a:pt x="45" y="11"/>
                    <a:pt x="27" y="31"/>
                  </a:cubicBezTo>
                  <a:cubicBezTo>
                    <a:pt x="10" y="50"/>
                    <a:pt x="0" y="75"/>
                    <a:pt x="0" y="109"/>
                  </a:cubicBezTo>
                  <a:cubicBezTo>
                    <a:pt x="0" y="144"/>
                    <a:pt x="10" y="172"/>
                    <a:pt x="28" y="190"/>
                  </a:cubicBezTo>
                  <a:cubicBezTo>
                    <a:pt x="47" y="208"/>
                    <a:pt x="76" y="215"/>
                    <a:pt x="109" y="215"/>
                  </a:cubicBezTo>
                  <a:cubicBezTo>
                    <a:pt x="133" y="215"/>
                    <a:pt x="161" y="209"/>
                    <a:pt x="175" y="201"/>
                  </a:cubicBezTo>
                  <a:cubicBezTo>
                    <a:pt x="179" y="151"/>
                    <a:pt x="179" y="151"/>
                    <a:pt x="179" y="151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62" y="182"/>
                    <a:pt x="147" y="205"/>
                    <a:pt x="108" y="205"/>
                  </a:cubicBezTo>
                  <a:cubicBezTo>
                    <a:pt x="46" y="205"/>
                    <a:pt x="33" y="144"/>
                    <a:pt x="33" y="108"/>
                  </a:cubicBezTo>
                  <a:cubicBezTo>
                    <a:pt x="33" y="59"/>
                    <a:pt x="53" y="10"/>
                    <a:pt x="108" y="10"/>
                  </a:cubicBezTo>
                  <a:cubicBezTo>
                    <a:pt x="139" y="10"/>
                    <a:pt x="160" y="23"/>
                    <a:pt x="165" y="58"/>
                  </a:cubicBezTo>
                  <a:cubicBezTo>
                    <a:pt x="174" y="58"/>
                    <a:pt x="174" y="58"/>
                    <a:pt x="174" y="58"/>
                  </a:cubicBezTo>
                  <a:lnTo>
                    <a:pt x="174" y="1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 userDrawn="1"/>
          </p:nvSpPr>
          <p:spPr bwMode="gray">
            <a:xfrm>
              <a:off x="2620" y="1973"/>
              <a:ext cx="334" cy="359"/>
            </a:xfrm>
            <a:custGeom>
              <a:avLst/>
              <a:gdLst>
                <a:gd name="T0" fmla="*/ 72 w 143"/>
                <a:gd name="T1" fmla="*/ 0 h 153"/>
                <a:gd name="T2" fmla="*/ 0 w 143"/>
                <a:gd name="T3" fmla="*/ 77 h 153"/>
                <a:gd name="T4" fmla="*/ 72 w 143"/>
                <a:gd name="T5" fmla="*/ 153 h 153"/>
                <a:gd name="T6" fmla="*/ 143 w 143"/>
                <a:gd name="T7" fmla="*/ 77 h 153"/>
                <a:gd name="T8" fmla="*/ 72 w 143"/>
                <a:gd name="T9" fmla="*/ 0 h 153"/>
                <a:gd name="T10" fmla="*/ 31 w 143"/>
                <a:gd name="T11" fmla="*/ 77 h 153"/>
                <a:gd name="T12" fmla="*/ 72 w 143"/>
                <a:gd name="T13" fmla="*/ 11 h 153"/>
                <a:gd name="T14" fmla="*/ 112 w 143"/>
                <a:gd name="T15" fmla="*/ 77 h 153"/>
                <a:gd name="T16" fmla="*/ 72 w 143"/>
                <a:gd name="T17" fmla="*/ 143 h 153"/>
                <a:gd name="T18" fmla="*/ 31 w 143"/>
                <a:gd name="T1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53">
                  <a:moveTo>
                    <a:pt x="72" y="0"/>
                  </a:moveTo>
                  <a:cubicBezTo>
                    <a:pt x="24" y="0"/>
                    <a:pt x="0" y="28"/>
                    <a:pt x="0" y="77"/>
                  </a:cubicBezTo>
                  <a:cubicBezTo>
                    <a:pt x="0" y="125"/>
                    <a:pt x="24" y="153"/>
                    <a:pt x="72" y="153"/>
                  </a:cubicBezTo>
                  <a:cubicBezTo>
                    <a:pt x="120" y="153"/>
                    <a:pt x="143" y="125"/>
                    <a:pt x="143" y="77"/>
                  </a:cubicBezTo>
                  <a:cubicBezTo>
                    <a:pt x="143" y="28"/>
                    <a:pt x="120" y="0"/>
                    <a:pt x="72" y="0"/>
                  </a:cubicBezTo>
                  <a:close/>
                  <a:moveTo>
                    <a:pt x="31" y="77"/>
                  </a:moveTo>
                  <a:cubicBezTo>
                    <a:pt x="31" y="36"/>
                    <a:pt x="44" y="11"/>
                    <a:pt x="72" y="11"/>
                  </a:cubicBezTo>
                  <a:cubicBezTo>
                    <a:pt x="99" y="11"/>
                    <a:pt x="112" y="36"/>
                    <a:pt x="112" y="77"/>
                  </a:cubicBezTo>
                  <a:cubicBezTo>
                    <a:pt x="112" y="118"/>
                    <a:pt x="99" y="143"/>
                    <a:pt x="72" y="143"/>
                  </a:cubicBezTo>
                  <a:cubicBezTo>
                    <a:pt x="44" y="143"/>
                    <a:pt x="31" y="118"/>
                    <a:pt x="31" y="77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gray">
            <a:xfrm>
              <a:off x="2999" y="1973"/>
              <a:ext cx="379" cy="516"/>
            </a:xfrm>
            <a:custGeom>
              <a:avLst/>
              <a:gdLst>
                <a:gd name="T0" fmla="*/ 49 w 158"/>
                <a:gd name="T1" fmla="*/ 54 h 221"/>
                <a:gd name="T2" fmla="*/ 53 w 158"/>
                <a:gd name="T3" fmla="*/ 37 h 221"/>
                <a:gd name="T4" fmla="*/ 88 w 158"/>
                <a:gd name="T5" fmla="*/ 16 h 221"/>
                <a:gd name="T6" fmla="*/ 127 w 158"/>
                <a:gd name="T7" fmla="*/ 75 h 221"/>
                <a:gd name="T8" fmla="*/ 83 w 158"/>
                <a:gd name="T9" fmla="*/ 143 h 221"/>
                <a:gd name="T10" fmla="*/ 51 w 158"/>
                <a:gd name="T11" fmla="*/ 121 h 221"/>
                <a:gd name="T12" fmla="*/ 49 w 158"/>
                <a:gd name="T13" fmla="*/ 103 h 221"/>
                <a:gd name="T14" fmla="*/ 49 w 158"/>
                <a:gd name="T15" fmla="*/ 54 h 221"/>
                <a:gd name="T16" fmla="*/ 0 w 158"/>
                <a:gd name="T17" fmla="*/ 7 h 221"/>
                <a:gd name="T18" fmla="*/ 0 w 158"/>
                <a:gd name="T19" fmla="*/ 15 h 221"/>
                <a:gd name="T20" fmla="*/ 11 w 158"/>
                <a:gd name="T21" fmla="*/ 16 h 221"/>
                <a:gd name="T22" fmla="*/ 21 w 158"/>
                <a:gd name="T23" fmla="*/ 30 h 221"/>
                <a:gd name="T24" fmla="*/ 21 w 158"/>
                <a:gd name="T25" fmla="*/ 221 h 221"/>
                <a:gd name="T26" fmla="*/ 49 w 158"/>
                <a:gd name="T27" fmla="*/ 221 h 221"/>
                <a:gd name="T28" fmla="*/ 49 w 158"/>
                <a:gd name="T29" fmla="*/ 146 h 221"/>
                <a:gd name="T30" fmla="*/ 83 w 158"/>
                <a:gd name="T31" fmla="*/ 153 h 221"/>
                <a:gd name="T32" fmla="*/ 158 w 158"/>
                <a:gd name="T33" fmla="*/ 73 h 221"/>
                <a:gd name="T34" fmla="*/ 100 w 158"/>
                <a:gd name="T35" fmla="*/ 0 h 221"/>
                <a:gd name="T36" fmla="*/ 49 w 158"/>
                <a:gd name="T37" fmla="*/ 22 h 221"/>
                <a:gd name="T38" fmla="*/ 45 w 158"/>
                <a:gd name="T39" fmla="*/ 0 h 221"/>
                <a:gd name="T40" fmla="*/ 0 w 158"/>
                <a:gd name="T41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21">
                  <a:moveTo>
                    <a:pt x="49" y="54"/>
                  </a:moveTo>
                  <a:cubicBezTo>
                    <a:pt x="49" y="47"/>
                    <a:pt x="50" y="42"/>
                    <a:pt x="53" y="37"/>
                  </a:cubicBezTo>
                  <a:cubicBezTo>
                    <a:pt x="60" y="23"/>
                    <a:pt x="72" y="16"/>
                    <a:pt x="88" y="16"/>
                  </a:cubicBezTo>
                  <a:cubicBezTo>
                    <a:pt x="100" y="16"/>
                    <a:pt x="127" y="24"/>
                    <a:pt x="127" y="75"/>
                  </a:cubicBezTo>
                  <a:cubicBezTo>
                    <a:pt x="127" y="119"/>
                    <a:pt x="113" y="143"/>
                    <a:pt x="83" y="143"/>
                  </a:cubicBezTo>
                  <a:cubicBezTo>
                    <a:pt x="68" y="143"/>
                    <a:pt x="56" y="135"/>
                    <a:pt x="51" y="121"/>
                  </a:cubicBezTo>
                  <a:cubicBezTo>
                    <a:pt x="49" y="116"/>
                    <a:pt x="49" y="110"/>
                    <a:pt x="49" y="103"/>
                  </a:cubicBezTo>
                  <a:lnTo>
                    <a:pt x="49" y="54"/>
                  </a:lnTo>
                  <a:close/>
                  <a:moveTo>
                    <a:pt x="0" y="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ubicBezTo>
                    <a:pt x="21" y="221"/>
                    <a:pt x="21" y="221"/>
                    <a:pt x="21" y="221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55" y="150"/>
                    <a:pt x="69" y="153"/>
                    <a:pt x="83" y="153"/>
                  </a:cubicBezTo>
                  <a:cubicBezTo>
                    <a:pt x="123" y="153"/>
                    <a:pt x="158" y="135"/>
                    <a:pt x="158" y="73"/>
                  </a:cubicBezTo>
                  <a:cubicBezTo>
                    <a:pt x="158" y="52"/>
                    <a:pt x="154" y="0"/>
                    <a:pt x="100" y="0"/>
                  </a:cubicBezTo>
                  <a:cubicBezTo>
                    <a:pt x="78" y="0"/>
                    <a:pt x="61" y="15"/>
                    <a:pt x="49" y="22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4" name="Freeform 15"/>
            <p:cNvSpPr>
              <a:spLocks noEditPoints="1"/>
            </p:cNvSpPr>
            <p:nvPr userDrawn="1"/>
          </p:nvSpPr>
          <p:spPr bwMode="gray">
            <a:xfrm>
              <a:off x="5478" y="1973"/>
              <a:ext cx="304" cy="359"/>
            </a:xfrm>
            <a:custGeom>
              <a:avLst/>
              <a:gdLst>
                <a:gd name="T0" fmla="*/ 116 w 128"/>
                <a:gd name="T1" fmla="*/ 71 h 154"/>
                <a:gd name="T2" fmla="*/ 31 w 128"/>
                <a:gd name="T3" fmla="*/ 71 h 154"/>
                <a:gd name="T4" fmla="*/ 74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8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6 w 128"/>
                <a:gd name="T19" fmla="*/ 71 h 154"/>
                <a:gd name="T20" fmla="*/ 31 w 128"/>
                <a:gd name="T21" fmla="*/ 60 h 154"/>
                <a:gd name="T22" fmla="*/ 66 w 128"/>
                <a:gd name="T23" fmla="*/ 11 h 154"/>
                <a:gd name="T24" fmla="*/ 97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6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7" y="138"/>
                    <a:pt x="74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8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6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5" y="11"/>
                    <a:pt x="66" y="11"/>
                  </a:cubicBezTo>
                  <a:cubicBezTo>
                    <a:pt x="94" y="11"/>
                    <a:pt x="97" y="39"/>
                    <a:pt x="97" y="50"/>
                  </a:cubicBezTo>
                  <a:cubicBezTo>
                    <a:pt x="97" y="56"/>
                    <a:pt x="95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5" name="Freeform 16"/>
            <p:cNvSpPr>
              <a:spLocks noEditPoints="1"/>
            </p:cNvSpPr>
            <p:nvPr userDrawn="1"/>
          </p:nvSpPr>
          <p:spPr bwMode="gray">
            <a:xfrm>
              <a:off x="4357" y="1973"/>
              <a:ext cx="304" cy="359"/>
            </a:xfrm>
            <a:custGeom>
              <a:avLst/>
              <a:gdLst>
                <a:gd name="T0" fmla="*/ 117 w 128"/>
                <a:gd name="T1" fmla="*/ 71 h 154"/>
                <a:gd name="T2" fmla="*/ 31 w 128"/>
                <a:gd name="T3" fmla="*/ 71 h 154"/>
                <a:gd name="T4" fmla="*/ 75 w 128"/>
                <a:gd name="T5" fmla="*/ 138 h 154"/>
                <a:gd name="T6" fmla="*/ 113 w 128"/>
                <a:gd name="T7" fmla="*/ 115 h 154"/>
                <a:gd name="T8" fmla="*/ 123 w 128"/>
                <a:gd name="T9" fmla="*/ 120 h 154"/>
                <a:gd name="T10" fmla="*/ 69 w 128"/>
                <a:gd name="T11" fmla="*/ 153 h 154"/>
                <a:gd name="T12" fmla="*/ 0 w 128"/>
                <a:gd name="T13" fmla="*/ 78 h 154"/>
                <a:gd name="T14" fmla="*/ 68 w 128"/>
                <a:gd name="T15" fmla="*/ 0 h 154"/>
                <a:gd name="T16" fmla="*/ 128 w 128"/>
                <a:gd name="T17" fmla="*/ 60 h 154"/>
                <a:gd name="T18" fmla="*/ 117 w 128"/>
                <a:gd name="T19" fmla="*/ 71 h 154"/>
                <a:gd name="T20" fmla="*/ 31 w 128"/>
                <a:gd name="T21" fmla="*/ 60 h 154"/>
                <a:gd name="T22" fmla="*/ 67 w 128"/>
                <a:gd name="T23" fmla="*/ 11 h 154"/>
                <a:gd name="T24" fmla="*/ 98 w 128"/>
                <a:gd name="T25" fmla="*/ 50 h 154"/>
                <a:gd name="T26" fmla="*/ 87 w 128"/>
                <a:gd name="T27" fmla="*/ 60 h 154"/>
                <a:gd name="T28" fmla="*/ 31 w 128"/>
                <a:gd name="T29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54">
                  <a:moveTo>
                    <a:pt x="117" y="71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0" y="102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3"/>
                    <a:pt x="22" y="0"/>
                    <a:pt x="68" y="0"/>
                  </a:cubicBezTo>
                  <a:cubicBezTo>
                    <a:pt x="123" y="0"/>
                    <a:pt x="128" y="42"/>
                    <a:pt x="128" y="60"/>
                  </a:cubicBezTo>
                  <a:cubicBezTo>
                    <a:pt x="128" y="70"/>
                    <a:pt x="123" y="71"/>
                    <a:pt x="117" y="71"/>
                  </a:cubicBezTo>
                  <a:close/>
                  <a:moveTo>
                    <a:pt x="31" y="60"/>
                  </a:moveTo>
                  <a:cubicBezTo>
                    <a:pt x="31" y="48"/>
                    <a:pt x="36" y="11"/>
                    <a:pt x="67" y="11"/>
                  </a:cubicBezTo>
                  <a:cubicBezTo>
                    <a:pt x="94" y="11"/>
                    <a:pt x="98" y="39"/>
                    <a:pt x="98" y="50"/>
                  </a:cubicBezTo>
                  <a:cubicBezTo>
                    <a:pt x="98" y="56"/>
                    <a:pt x="96" y="60"/>
                    <a:pt x="87" y="60"/>
                  </a:cubicBezTo>
                  <a:lnTo>
                    <a:pt x="31" y="6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6" name="Freeform 17"/>
            <p:cNvSpPr>
              <a:spLocks/>
            </p:cNvSpPr>
            <p:nvPr userDrawn="1"/>
          </p:nvSpPr>
          <p:spPr bwMode="gray">
            <a:xfrm>
              <a:off x="3451" y="1823"/>
              <a:ext cx="319" cy="508"/>
            </a:xfrm>
            <a:custGeom>
              <a:avLst/>
              <a:gdLst>
                <a:gd name="T0" fmla="*/ 3 w 135"/>
                <a:gd name="T1" fmla="*/ 197 h 215"/>
                <a:gd name="T2" fmla="*/ 61 w 135"/>
                <a:gd name="T3" fmla="*/ 215 h 215"/>
                <a:gd name="T4" fmla="*/ 135 w 135"/>
                <a:gd name="T5" fmla="*/ 155 h 215"/>
                <a:gd name="T6" fmla="*/ 76 w 135"/>
                <a:gd name="T7" fmla="*/ 90 h 215"/>
                <a:gd name="T8" fmla="*/ 67 w 135"/>
                <a:gd name="T9" fmla="*/ 86 h 215"/>
                <a:gd name="T10" fmla="*/ 30 w 135"/>
                <a:gd name="T11" fmla="*/ 48 h 215"/>
                <a:gd name="T12" fmla="*/ 68 w 135"/>
                <a:gd name="T13" fmla="*/ 11 h 215"/>
                <a:gd name="T14" fmla="*/ 113 w 135"/>
                <a:gd name="T15" fmla="*/ 55 h 215"/>
                <a:gd name="T16" fmla="*/ 122 w 135"/>
                <a:gd name="T17" fmla="*/ 55 h 215"/>
                <a:gd name="T18" fmla="*/ 122 w 135"/>
                <a:gd name="T19" fmla="*/ 13 h 215"/>
                <a:gd name="T20" fmla="*/ 72 w 135"/>
                <a:gd name="T21" fmla="*/ 0 h 215"/>
                <a:gd name="T22" fmla="*/ 3 w 135"/>
                <a:gd name="T23" fmla="*/ 58 h 215"/>
                <a:gd name="T24" fmla="*/ 59 w 135"/>
                <a:gd name="T25" fmla="*/ 116 h 215"/>
                <a:gd name="T26" fmla="*/ 65 w 135"/>
                <a:gd name="T27" fmla="*/ 118 h 215"/>
                <a:gd name="T28" fmla="*/ 106 w 135"/>
                <a:gd name="T29" fmla="*/ 164 h 215"/>
                <a:gd name="T30" fmla="*/ 63 w 135"/>
                <a:gd name="T31" fmla="*/ 205 h 215"/>
                <a:gd name="T32" fmla="*/ 9 w 135"/>
                <a:gd name="T33" fmla="*/ 150 h 215"/>
                <a:gd name="T34" fmla="*/ 0 w 135"/>
                <a:gd name="T35" fmla="*/ 150 h 215"/>
                <a:gd name="T36" fmla="*/ 3 w 135"/>
                <a:gd name="T37" fmla="*/ 19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15">
                  <a:moveTo>
                    <a:pt x="3" y="197"/>
                  </a:moveTo>
                  <a:cubicBezTo>
                    <a:pt x="16" y="210"/>
                    <a:pt x="41" y="215"/>
                    <a:pt x="61" y="215"/>
                  </a:cubicBezTo>
                  <a:cubicBezTo>
                    <a:pt x="114" y="215"/>
                    <a:pt x="135" y="185"/>
                    <a:pt x="135" y="155"/>
                  </a:cubicBezTo>
                  <a:cubicBezTo>
                    <a:pt x="135" y="120"/>
                    <a:pt x="111" y="103"/>
                    <a:pt x="76" y="90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47" y="79"/>
                    <a:pt x="30" y="66"/>
                    <a:pt x="30" y="48"/>
                  </a:cubicBezTo>
                  <a:cubicBezTo>
                    <a:pt x="30" y="27"/>
                    <a:pt x="43" y="11"/>
                    <a:pt x="68" y="11"/>
                  </a:cubicBezTo>
                  <a:cubicBezTo>
                    <a:pt x="94" y="11"/>
                    <a:pt x="108" y="25"/>
                    <a:pt x="113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2" y="5"/>
                    <a:pt x="92" y="0"/>
                    <a:pt x="72" y="0"/>
                  </a:cubicBezTo>
                  <a:cubicBezTo>
                    <a:pt x="35" y="0"/>
                    <a:pt x="3" y="18"/>
                    <a:pt x="3" y="58"/>
                  </a:cubicBezTo>
                  <a:cubicBezTo>
                    <a:pt x="3" y="89"/>
                    <a:pt x="28" y="105"/>
                    <a:pt x="59" y="116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78" y="123"/>
                    <a:pt x="106" y="137"/>
                    <a:pt x="106" y="164"/>
                  </a:cubicBezTo>
                  <a:cubicBezTo>
                    <a:pt x="106" y="189"/>
                    <a:pt x="90" y="205"/>
                    <a:pt x="63" y="205"/>
                  </a:cubicBezTo>
                  <a:cubicBezTo>
                    <a:pt x="35" y="205"/>
                    <a:pt x="17" y="183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lnTo>
                    <a:pt x="3" y="19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7" name="Freeform 18"/>
            <p:cNvSpPr>
              <a:spLocks/>
            </p:cNvSpPr>
            <p:nvPr userDrawn="1"/>
          </p:nvSpPr>
          <p:spPr bwMode="gray">
            <a:xfrm>
              <a:off x="5129" y="1973"/>
              <a:ext cx="297" cy="359"/>
            </a:xfrm>
            <a:custGeom>
              <a:avLst/>
              <a:gdLst>
                <a:gd name="T0" fmla="*/ 31 w 124"/>
                <a:gd name="T1" fmla="*/ 73 h 154"/>
                <a:gd name="T2" fmla="*/ 75 w 124"/>
                <a:gd name="T3" fmla="*/ 138 h 154"/>
                <a:gd name="T4" fmla="*/ 113 w 124"/>
                <a:gd name="T5" fmla="*/ 115 h 154"/>
                <a:gd name="T6" fmla="*/ 123 w 124"/>
                <a:gd name="T7" fmla="*/ 120 h 154"/>
                <a:gd name="T8" fmla="*/ 69 w 124"/>
                <a:gd name="T9" fmla="*/ 153 h 154"/>
                <a:gd name="T10" fmla="*/ 0 w 124"/>
                <a:gd name="T11" fmla="*/ 78 h 154"/>
                <a:gd name="T12" fmla="*/ 72 w 124"/>
                <a:gd name="T13" fmla="*/ 0 h 154"/>
                <a:gd name="T14" fmla="*/ 124 w 124"/>
                <a:gd name="T15" fmla="*/ 29 h 154"/>
                <a:gd name="T16" fmla="*/ 106 w 124"/>
                <a:gd name="T17" fmla="*/ 44 h 154"/>
                <a:gd name="T18" fmla="*/ 97 w 124"/>
                <a:gd name="T19" fmla="*/ 37 h 154"/>
                <a:gd name="T20" fmla="*/ 69 w 124"/>
                <a:gd name="T21" fmla="*/ 11 h 154"/>
                <a:gd name="T22" fmla="*/ 31 w 124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54">
                  <a:moveTo>
                    <a:pt x="31" y="73"/>
                  </a:moveTo>
                  <a:cubicBezTo>
                    <a:pt x="30" y="103"/>
                    <a:pt x="38" y="138"/>
                    <a:pt x="75" y="138"/>
                  </a:cubicBezTo>
                  <a:cubicBezTo>
                    <a:pt x="94" y="138"/>
                    <a:pt x="105" y="128"/>
                    <a:pt x="113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7" y="153"/>
                    <a:pt x="69" y="153"/>
                  </a:cubicBezTo>
                  <a:cubicBezTo>
                    <a:pt x="20" y="154"/>
                    <a:pt x="0" y="125"/>
                    <a:pt x="0" y="78"/>
                  </a:cubicBezTo>
                  <a:cubicBezTo>
                    <a:pt x="0" y="38"/>
                    <a:pt x="18" y="0"/>
                    <a:pt x="72" y="0"/>
                  </a:cubicBezTo>
                  <a:cubicBezTo>
                    <a:pt x="104" y="0"/>
                    <a:pt x="124" y="15"/>
                    <a:pt x="124" y="29"/>
                  </a:cubicBezTo>
                  <a:cubicBezTo>
                    <a:pt x="124" y="40"/>
                    <a:pt x="112" y="44"/>
                    <a:pt x="106" y="44"/>
                  </a:cubicBezTo>
                  <a:cubicBezTo>
                    <a:pt x="101" y="44"/>
                    <a:pt x="99" y="41"/>
                    <a:pt x="97" y="37"/>
                  </a:cubicBezTo>
                  <a:cubicBezTo>
                    <a:pt x="91" y="20"/>
                    <a:pt x="83" y="11"/>
                    <a:pt x="69" y="11"/>
                  </a:cubicBezTo>
                  <a:cubicBezTo>
                    <a:pt x="48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8" name="Freeform 19"/>
            <p:cNvSpPr>
              <a:spLocks/>
            </p:cNvSpPr>
            <p:nvPr userDrawn="1"/>
          </p:nvSpPr>
          <p:spPr bwMode="gray">
            <a:xfrm>
              <a:off x="3830" y="1973"/>
              <a:ext cx="297" cy="359"/>
            </a:xfrm>
            <a:custGeom>
              <a:avLst/>
              <a:gdLst>
                <a:gd name="T0" fmla="*/ 31 w 125"/>
                <a:gd name="T1" fmla="*/ 73 h 154"/>
                <a:gd name="T2" fmla="*/ 75 w 125"/>
                <a:gd name="T3" fmla="*/ 138 h 154"/>
                <a:gd name="T4" fmla="*/ 114 w 125"/>
                <a:gd name="T5" fmla="*/ 115 h 154"/>
                <a:gd name="T6" fmla="*/ 123 w 125"/>
                <a:gd name="T7" fmla="*/ 120 h 154"/>
                <a:gd name="T8" fmla="*/ 69 w 125"/>
                <a:gd name="T9" fmla="*/ 153 h 154"/>
                <a:gd name="T10" fmla="*/ 0 w 125"/>
                <a:gd name="T11" fmla="*/ 78 h 154"/>
                <a:gd name="T12" fmla="*/ 73 w 125"/>
                <a:gd name="T13" fmla="*/ 0 h 154"/>
                <a:gd name="T14" fmla="*/ 125 w 125"/>
                <a:gd name="T15" fmla="*/ 29 h 154"/>
                <a:gd name="T16" fmla="*/ 107 w 125"/>
                <a:gd name="T17" fmla="*/ 44 h 154"/>
                <a:gd name="T18" fmla="*/ 98 w 125"/>
                <a:gd name="T19" fmla="*/ 37 h 154"/>
                <a:gd name="T20" fmla="*/ 69 w 125"/>
                <a:gd name="T21" fmla="*/ 11 h 154"/>
                <a:gd name="T22" fmla="*/ 31 w 125"/>
                <a:gd name="T23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154">
                  <a:moveTo>
                    <a:pt x="31" y="73"/>
                  </a:moveTo>
                  <a:cubicBezTo>
                    <a:pt x="31" y="103"/>
                    <a:pt x="39" y="138"/>
                    <a:pt x="75" y="138"/>
                  </a:cubicBezTo>
                  <a:cubicBezTo>
                    <a:pt x="94" y="138"/>
                    <a:pt x="106" y="128"/>
                    <a:pt x="114" y="115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14" y="139"/>
                    <a:pt x="98" y="153"/>
                    <a:pt x="69" y="153"/>
                  </a:cubicBezTo>
                  <a:cubicBezTo>
                    <a:pt x="21" y="154"/>
                    <a:pt x="0" y="125"/>
                    <a:pt x="0" y="78"/>
                  </a:cubicBezTo>
                  <a:cubicBezTo>
                    <a:pt x="0" y="38"/>
                    <a:pt x="19" y="0"/>
                    <a:pt x="73" y="0"/>
                  </a:cubicBezTo>
                  <a:cubicBezTo>
                    <a:pt x="105" y="0"/>
                    <a:pt x="125" y="15"/>
                    <a:pt x="125" y="29"/>
                  </a:cubicBezTo>
                  <a:cubicBezTo>
                    <a:pt x="125" y="40"/>
                    <a:pt x="113" y="44"/>
                    <a:pt x="107" y="44"/>
                  </a:cubicBezTo>
                  <a:cubicBezTo>
                    <a:pt x="101" y="44"/>
                    <a:pt x="100" y="41"/>
                    <a:pt x="98" y="37"/>
                  </a:cubicBezTo>
                  <a:cubicBezTo>
                    <a:pt x="92" y="20"/>
                    <a:pt x="83" y="11"/>
                    <a:pt x="69" y="11"/>
                  </a:cubicBezTo>
                  <a:cubicBezTo>
                    <a:pt x="49" y="11"/>
                    <a:pt x="31" y="28"/>
                    <a:pt x="31" y="73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gray">
            <a:xfrm>
              <a:off x="4706" y="1973"/>
              <a:ext cx="349" cy="351"/>
            </a:xfrm>
            <a:custGeom>
              <a:avLst/>
              <a:gdLst>
                <a:gd name="T0" fmla="*/ 21 w 146"/>
                <a:gd name="T1" fmla="*/ 30 h 149"/>
                <a:gd name="T2" fmla="*/ 20 w 146"/>
                <a:gd name="T3" fmla="*/ 149 h 149"/>
                <a:gd name="T4" fmla="*/ 48 w 146"/>
                <a:gd name="T5" fmla="*/ 149 h 149"/>
                <a:gd name="T6" fmla="*/ 49 w 146"/>
                <a:gd name="T7" fmla="*/ 54 h 149"/>
                <a:gd name="T8" fmla="*/ 52 w 146"/>
                <a:gd name="T9" fmla="*/ 38 h 149"/>
                <a:gd name="T10" fmla="*/ 87 w 146"/>
                <a:gd name="T11" fmla="*/ 16 h 149"/>
                <a:gd name="T12" fmla="*/ 118 w 146"/>
                <a:gd name="T13" fmla="*/ 53 h 149"/>
                <a:gd name="T14" fmla="*/ 119 w 146"/>
                <a:gd name="T15" fmla="*/ 149 h 149"/>
                <a:gd name="T16" fmla="*/ 146 w 146"/>
                <a:gd name="T17" fmla="*/ 149 h 149"/>
                <a:gd name="T18" fmla="*/ 146 w 146"/>
                <a:gd name="T19" fmla="*/ 47 h 149"/>
                <a:gd name="T20" fmla="*/ 103 w 146"/>
                <a:gd name="T21" fmla="*/ 0 h 149"/>
                <a:gd name="T22" fmla="*/ 48 w 146"/>
                <a:gd name="T23" fmla="*/ 23 h 149"/>
                <a:gd name="T24" fmla="*/ 44 w 146"/>
                <a:gd name="T25" fmla="*/ 0 h 149"/>
                <a:gd name="T26" fmla="*/ 0 w 146"/>
                <a:gd name="T27" fmla="*/ 8 h 149"/>
                <a:gd name="T28" fmla="*/ 0 w 146"/>
                <a:gd name="T29" fmla="*/ 15 h 149"/>
                <a:gd name="T30" fmla="*/ 11 w 146"/>
                <a:gd name="T31" fmla="*/ 16 h 149"/>
                <a:gd name="T32" fmla="*/ 21 w 146"/>
                <a:gd name="T33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9">
                  <a:moveTo>
                    <a:pt x="21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7"/>
                    <a:pt x="49" y="42"/>
                    <a:pt x="52" y="38"/>
                  </a:cubicBezTo>
                  <a:cubicBezTo>
                    <a:pt x="58" y="26"/>
                    <a:pt x="71" y="16"/>
                    <a:pt x="87" y="16"/>
                  </a:cubicBezTo>
                  <a:cubicBezTo>
                    <a:pt x="107" y="16"/>
                    <a:pt x="118" y="28"/>
                    <a:pt x="118" y="53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17"/>
                    <a:pt x="130" y="0"/>
                    <a:pt x="103" y="0"/>
                  </a:cubicBezTo>
                  <a:cubicBezTo>
                    <a:pt x="81" y="0"/>
                    <a:pt x="67" y="11"/>
                    <a:pt x="48" y="2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18"/>
                    <a:pt x="21" y="19"/>
                    <a:pt x="21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30" name="Oval 21"/>
            <p:cNvSpPr>
              <a:spLocks noChangeArrowheads="1"/>
            </p:cNvSpPr>
            <p:nvPr userDrawn="1"/>
          </p:nvSpPr>
          <p:spPr bwMode="gray">
            <a:xfrm>
              <a:off x="4194" y="1823"/>
              <a:ext cx="89" cy="82"/>
            </a:xfrm>
            <a:prstGeom prst="ellipse">
              <a:avLst/>
            </a:pr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gray">
            <a:xfrm>
              <a:off x="4157" y="1973"/>
              <a:ext cx="119" cy="351"/>
            </a:xfrm>
            <a:custGeom>
              <a:avLst/>
              <a:gdLst>
                <a:gd name="T0" fmla="*/ 20 w 48"/>
                <a:gd name="T1" fmla="*/ 30 h 149"/>
                <a:gd name="T2" fmla="*/ 20 w 48"/>
                <a:gd name="T3" fmla="*/ 149 h 149"/>
                <a:gd name="T4" fmla="*/ 48 w 48"/>
                <a:gd name="T5" fmla="*/ 149 h 149"/>
                <a:gd name="T6" fmla="*/ 48 w 48"/>
                <a:gd name="T7" fmla="*/ 2 h 149"/>
                <a:gd name="T8" fmla="*/ 46 w 48"/>
                <a:gd name="T9" fmla="*/ 0 h 149"/>
                <a:gd name="T10" fmla="*/ 0 w 48"/>
                <a:gd name="T11" fmla="*/ 8 h 149"/>
                <a:gd name="T12" fmla="*/ 0 w 48"/>
                <a:gd name="T13" fmla="*/ 15 h 149"/>
                <a:gd name="T14" fmla="*/ 11 w 48"/>
                <a:gd name="T15" fmla="*/ 17 h 149"/>
                <a:gd name="T16" fmla="*/ 20 w 48"/>
                <a:gd name="T17" fmla="*/ 3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49">
                  <a:moveTo>
                    <a:pt x="20" y="30"/>
                  </a:moveTo>
                  <a:cubicBezTo>
                    <a:pt x="20" y="149"/>
                    <a:pt x="20" y="149"/>
                    <a:pt x="20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9" y="18"/>
                    <a:pt x="20" y="19"/>
                    <a:pt x="20" y="30"/>
                  </a:cubicBez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76767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723" r:id="rId3"/>
    <p:sldLayoutId id="2147483724" r:id="rId4"/>
    <p:sldLayoutId id="2147483791" r:id="rId5"/>
    <p:sldLayoutId id="2147483793" r:id="rId6"/>
    <p:sldLayoutId id="2147483794" r:id="rId7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60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71463" indent="-269875" algn="l" rtl="0" eaLnBrk="1" fontAlgn="base" hangingPunct="1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2pPr>
      <a:lvl3pPr marL="542925" indent="-269875" algn="l" rtl="0" eaLnBrk="1" fontAlgn="base" hangingPunct="1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3pPr>
      <a:lvl4pPr marL="809625" indent="-265113" algn="l" rtl="0" eaLnBrk="1" fontAlgn="base" hangingPunct="1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4pPr>
      <a:lvl5pPr marL="1081088" indent="-269875" algn="l" rtl="0" eaLnBrk="1" fontAlgn="base" hangingPunct="1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5pPr>
      <a:lvl6pPr marL="1538288" indent="-269875" algn="l" rtl="0" eaLnBrk="1" fontAlgn="base" hangingPunct="1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6pPr>
      <a:lvl7pPr marL="1995488" indent="-269875" algn="l" rtl="0" eaLnBrk="1" fontAlgn="base" hangingPunct="1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7pPr>
      <a:lvl8pPr marL="2452688" indent="-269875" algn="l" rtl="0" eaLnBrk="1" fontAlgn="base" hangingPunct="1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8pPr>
      <a:lvl9pPr marL="2909888" indent="-269875" algn="l" rtl="0" eaLnBrk="1" fontAlgn="base" hangingPunct="1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0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9" name="think-cell Slide" r:id="rId46" imgW="360" imgH="360" progId="TCLayout.ActiveDocument.1">
                  <p:embed/>
                </p:oleObj>
              </mc:Choice>
              <mc:Fallback>
                <p:oleObj name="think-cell Slide" r:id="rId4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2" descr="bayer_h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5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McK 2. Slide Title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gray">
          <a:xfrm>
            <a:off x="188913" y="927100"/>
            <a:ext cx="71532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gray">
          <a:xfrm>
            <a:off x="2347913" y="2593975"/>
            <a:ext cx="4264025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7" descr="BCS_Logo_Blk_100917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7" t="-2051" b="8717"/>
          <a:stretch>
            <a:fillRect/>
          </a:stretch>
        </p:blipFill>
        <p:spPr bwMode="gray">
          <a:xfrm>
            <a:off x="7324725" y="6453188"/>
            <a:ext cx="1352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" name="McK Slide Elements"/>
          <p:cNvGrpSpPr>
            <a:grpSpLocks/>
          </p:cNvGrpSpPr>
          <p:nvPr/>
        </p:nvGrpSpPr>
        <p:grpSpPr bwMode="auto">
          <a:xfrm>
            <a:off x="455613" y="5995988"/>
            <a:ext cx="8515350" cy="352425"/>
            <a:chOff x="287" y="3777"/>
            <a:chExt cx="5364" cy="222"/>
          </a:xfrm>
        </p:grpSpPr>
        <p:sp>
          <p:nvSpPr>
            <p:cNvPr id="4107" name="McK 4. Footnote" hidden="1"/>
            <p:cNvSpPr txBox="1">
              <a:spLocks noChangeArrowheads="1"/>
            </p:cNvSpPr>
            <p:nvPr userDrawn="1"/>
          </p:nvSpPr>
          <p:spPr bwMode="gray">
            <a:xfrm>
              <a:off x="287" y="3777"/>
              <a:ext cx="536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algn="l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6BC200"/>
                </a:buClr>
                <a:defRPr/>
              </a:pPr>
              <a:r>
                <a:rPr lang="en-US" altLang="zh-CN" sz="1000" smtClean="0">
                  <a:solidFill>
                    <a:srgbClr val="002864"/>
                  </a:solidFill>
                  <a:ea typeface="SimSun" pitchFamily="2" charset="-122"/>
                  <a:cs typeface="Arial" pitchFamily="34" charset="0"/>
                </a:rPr>
                <a:t>1 Footnote</a:t>
              </a:r>
            </a:p>
          </p:txBody>
        </p:sp>
        <p:sp>
          <p:nvSpPr>
            <p:cNvPr id="1085" name="McK 5. Source" hidden="1"/>
            <p:cNvSpPr>
              <a:spLocks noChangeArrowheads="1"/>
            </p:cNvSpPr>
            <p:nvPr userDrawn="1"/>
          </p:nvSpPr>
          <p:spPr bwMode="gray">
            <a:xfrm>
              <a:off x="287" y="3903"/>
              <a:ext cx="536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495300" indent="-495300" algn="l" defTabSz="895350">
                <a:buClr>
                  <a:srgbClr val="6BC200"/>
                </a:buClr>
                <a:tabLst>
                  <a:tab pos="487363" algn="l"/>
                </a:tabLst>
              </a:pPr>
              <a:r>
                <a:rPr lang="en-US" altLang="zh-CN" sz="1000" smtClean="0">
                  <a:solidFill>
                    <a:srgbClr val="002864"/>
                  </a:solidFill>
                  <a:ea typeface="SimSun" pitchFamily="2" charset="-122"/>
                </a:rPr>
                <a:t>Source:	Source</a:t>
              </a:r>
            </a:p>
          </p:txBody>
        </p:sp>
      </p:grpSp>
      <p:sp>
        <p:nvSpPr>
          <p:cNvPr id="4109" name="McK 3. Unit of measur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455613" y="1417638"/>
            <a:ext cx="8515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953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47675" algn="l" defTabSz="8953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95350" algn="l" defTabSz="8953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344613" algn="l" defTabSz="895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92288" algn="l" defTabSz="8953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6BC200"/>
              </a:buClr>
              <a:defRPr/>
            </a:pPr>
            <a:r>
              <a:rPr lang="en-US" altLang="zh-CN" sz="1400" smtClean="0">
                <a:solidFill>
                  <a:srgbClr val="002864"/>
                </a:solidFill>
                <a:ea typeface="SimSun" pitchFamily="2" charset="-122"/>
                <a:cs typeface="Arial" pitchFamily="34" charset="0"/>
              </a:rPr>
              <a:t>Subtitle or Unit of measure, when both Unit of measure goes into 2nd line</a:t>
            </a:r>
          </a:p>
        </p:txBody>
      </p:sp>
      <p:sp>
        <p:nvSpPr>
          <p:cNvPr id="1034" name="McK 1. On-page tracker" hidden="1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455613" y="58738"/>
            <a:ext cx="8509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buClr>
                <a:srgbClr val="6BC200"/>
              </a:buClr>
            </a:pPr>
            <a:r>
              <a:rPr lang="en-US" sz="1400" smtClean="0">
                <a:solidFill>
                  <a:srgbClr val="808080"/>
                </a:solidFill>
                <a:cs typeface="+mn-cs"/>
              </a:rPr>
              <a:t>TRACKER</a:t>
            </a:r>
          </a:p>
        </p:txBody>
      </p:sp>
      <p:grpSp>
        <p:nvGrpSpPr>
          <p:cNvPr id="1035" name="ACET" hidden="1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2347913" y="2006600"/>
            <a:ext cx="4264025" cy="508000"/>
            <a:chOff x="915" y="710"/>
            <a:chExt cx="2686" cy="320"/>
          </a:xfrm>
        </p:grpSpPr>
        <p:cxnSp>
          <p:nvCxnSpPr>
            <p:cNvPr id="1082" name="AutoShape 16" hidden="1"/>
            <p:cNvCxnSpPr>
              <a:cxnSpLocks noChangeShapeType="1"/>
              <a:stCxn id="1083" idx="4"/>
              <a:endCxn id="1083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3" name="AutoShape 17" hidden="1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600" b="1" smtClean="0">
                  <a:solidFill>
                    <a:srgbClr val="002864"/>
                  </a:solidFill>
                  <a:cs typeface="+mn-cs"/>
                </a:rPr>
                <a:t>Title</a:t>
              </a:r>
            </a:p>
            <a:p>
              <a:pPr algn="l">
                <a:buClr>
                  <a:srgbClr val="6BC200"/>
                </a:buClr>
              </a:pPr>
              <a:r>
                <a:rPr lang="en-US" sz="1600" smtClean="0">
                  <a:solidFill>
                    <a:srgbClr val="002864"/>
                  </a:solidFill>
                  <a:cs typeface="+mn-cs"/>
                </a:rPr>
                <a:t>Unit of measure</a:t>
              </a:r>
            </a:p>
          </p:txBody>
        </p:sp>
      </p:grpSp>
      <p:grpSp>
        <p:nvGrpSpPr>
          <p:cNvPr id="1036" name="LegendBoxes" hidden="1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8086725" y="1450975"/>
            <a:ext cx="842963" cy="976313"/>
            <a:chOff x="3394" y="519"/>
            <a:chExt cx="531" cy="615"/>
          </a:xfrm>
        </p:grpSpPr>
        <p:sp>
          <p:nvSpPr>
            <p:cNvPr id="1074" name="LegendRectangle1" hidden="1"/>
            <p:cNvSpPr>
              <a:spLocks noChangeArrowheads="1"/>
            </p:cNvSpPr>
            <p:nvPr userDrawn="1"/>
          </p:nvSpPr>
          <p:spPr bwMode="gray">
            <a:xfrm>
              <a:off x="3394" y="526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075" name="LegendRectangle2" hidden="1"/>
            <p:cNvSpPr>
              <a:spLocks noChangeArrowheads="1"/>
            </p:cNvSpPr>
            <p:nvPr userDrawn="1"/>
          </p:nvSpPr>
          <p:spPr bwMode="gray">
            <a:xfrm>
              <a:off x="3394" y="69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076" name="LegendRectangle3" hidden="1"/>
            <p:cNvSpPr>
              <a:spLocks noChangeArrowheads="1"/>
            </p:cNvSpPr>
            <p:nvPr userDrawn="1"/>
          </p:nvSpPr>
          <p:spPr bwMode="gray">
            <a:xfrm>
              <a:off x="3394" y="860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077" name="LegendRectangle4" hidden="1"/>
            <p:cNvSpPr>
              <a:spLocks noChangeArrowheads="1"/>
            </p:cNvSpPr>
            <p:nvPr userDrawn="1"/>
          </p:nvSpPr>
          <p:spPr bwMode="gray">
            <a:xfrm>
              <a:off x="3394" y="1027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NZ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078" name="Legend1" hidden="1"/>
            <p:cNvSpPr>
              <a:spLocks noChangeArrowheads="1"/>
            </p:cNvSpPr>
            <p:nvPr userDrawn="1"/>
          </p:nvSpPr>
          <p:spPr bwMode="gray">
            <a:xfrm>
              <a:off x="3554" y="5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1079" name="Legend2" hidden="1"/>
            <p:cNvSpPr>
              <a:spLocks noChangeArrowheads="1"/>
            </p:cNvSpPr>
            <p:nvPr userDrawn="1"/>
          </p:nvSpPr>
          <p:spPr bwMode="gray">
            <a:xfrm>
              <a:off x="3554" y="68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1080" name="Legend3" hidden="1"/>
            <p:cNvSpPr>
              <a:spLocks noChangeArrowheads="1"/>
            </p:cNvSpPr>
            <p:nvPr userDrawn="1"/>
          </p:nvSpPr>
          <p:spPr bwMode="gray">
            <a:xfrm>
              <a:off x="3554" y="84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  <p:sp>
          <p:nvSpPr>
            <p:cNvPr id="1081" name="Legend4" hidden="1"/>
            <p:cNvSpPr>
              <a:spLocks noChangeArrowheads="1"/>
            </p:cNvSpPr>
            <p:nvPr userDrawn="1"/>
          </p:nvSpPr>
          <p:spPr bwMode="gray">
            <a:xfrm>
              <a:off x="3554" y="10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Legend4</a:t>
              </a:r>
            </a:p>
          </p:txBody>
        </p:sp>
      </p:grpSp>
      <p:grpSp>
        <p:nvGrpSpPr>
          <p:cNvPr id="1037" name="LegendLines" hidden="1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7769225" y="1450975"/>
            <a:ext cx="1160463" cy="706438"/>
            <a:chOff x="2411" y="2750"/>
            <a:chExt cx="731" cy="445"/>
          </a:xfrm>
        </p:grpSpPr>
        <p:sp>
          <p:nvSpPr>
            <p:cNvPr id="1068" name="LineLegend1" hidden="1"/>
            <p:cNvSpPr>
              <a:spLocks noChangeShapeType="1"/>
            </p:cNvSpPr>
            <p:nvPr/>
          </p:nvSpPr>
          <p:spPr bwMode="gray">
            <a:xfrm>
              <a:off x="2411" y="280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069" name="LineLegend2" hidden="1"/>
            <p:cNvSpPr>
              <a:spLocks noChangeShapeType="1"/>
            </p:cNvSpPr>
            <p:nvPr/>
          </p:nvSpPr>
          <p:spPr bwMode="gray">
            <a:xfrm>
              <a:off x="2411" y="29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070" name="LineLegend3" hidden="1"/>
            <p:cNvSpPr>
              <a:spLocks noChangeShapeType="1"/>
            </p:cNvSpPr>
            <p:nvPr/>
          </p:nvSpPr>
          <p:spPr bwMode="gray">
            <a:xfrm>
              <a:off x="2411" y="313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6BC200"/>
                </a:buClr>
                <a:buFont typeface="Wingdings" pitchFamily="2" charset="2"/>
                <a:buNone/>
              </a:pPr>
              <a:endParaRPr lang="en-US" sz="1000" smtClean="0">
                <a:solidFill>
                  <a:srgbClr val="002864"/>
                </a:solidFill>
                <a:cs typeface="+mn-cs"/>
              </a:endParaRPr>
            </a:p>
          </p:txBody>
        </p:sp>
        <p:sp>
          <p:nvSpPr>
            <p:cNvPr id="1071" name="Legend1" hidden="1"/>
            <p:cNvSpPr>
              <a:spLocks noChangeArrowheads="1"/>
            </p:cNvSpPr>
            <p:nvPr userDrawn="1"/>
          </p:nvSpPr>
          <p:spPr bwMode="gray">
            <a:xfrm>
              <a:off x="2771" y="2750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1072" name="Legend2" hidden="1"/>
            <p:cNvSpPr>
              <a:spLocks noChangeArrowheads="1"/>
            </p:cNvSpPr>
            <p:nvPr userDrawn="1"/>
          </p:nvSpPr>
          <p:spPr bwMode="gray">
            <a:xfrm>
              <a:off x="2771" y="2915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1073" name="Legend3" hidden="1"/>
            <p:cNvSpPr>
              <a:spLocks noChangeArrowheads="1"/>
            </p:cNvSpPr>
            <p:nvPr userDrawn="1"/>
          </p:nvSpPr>
          <p:spPr bwMode="gray">
            <a:xfrm>
              <a:off x="2771" y="3080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</p:grpSp>
      <p:grpSp>
        <p:nvGrpSpPr>
          <p:cNvPr id="1038" name="Sticker" hidden="1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835900" y="1450975"/>
            <a:ext cx="1093788" cy="209550"/>
            <a:chOff x="4817" y="376"/>
            <a:chExt cx="689" cy="132"/>
          </a:xfrm>
        </p:grpSpPr>
        <p:cxnSp>
          <p:nvCxnSpPr>
            <p:cNvPr id="1065" name="AutoShape 59" hidden="1"/>
            <p:cNvCxnSpPr>
              <a:cxnSpLocks noChangeShapeType="1"/>
              <a:stCxn id="1066" idx="4"/>
              <a:endCxn id="1066" idx="6"/>
            </p:cNvCxnSpPr>
            <p:nvPr userDrawn="1"/>
          </p:nvCxnSpPr>
          <p:spPr bwMode="gray">
            <a:xfrm>
              <a:off x="4817" y="508"/>
              <a:ext cx="68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066" name="AutoShape 60" hidden="1"/>
            <p:cNvSpPr>
              <a:spLocks noChangeArrowheads="1"/>
            </p:cNvSpPr>
            <p:nvPr userDrawn="1"/>
          </p:nvSpPr>
          <p:spPr bwMode="gray">
            <a:xfrm>
              <a:off x="4817" y="376"/>
              <a:ext cx="689" cy="13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6BC200"/>
                </a:buClr>
              </a:pPr>
              <a:r>
                <a:rPr lang="en-US" sz="1200" smtClean="0">
                  <a:solidFill>
                    <a:srgbClr val="808080"/>
                  </a:solidFill>
                  <a:cs typeface="+mn-cs"/>
                </a:rPr>
                <a:t>ILLUSTRATIVE</a:t>
              </a:r>
            </a:p>
          </p:txBody>
        </p:sp>
        <p:cxnSp>
          <p:nvCxnSpPr>
            <p:cNvPr id="1067" name="AutoShape 61" hidden="1"/>
            <p:cNvCxnSpPr>
              <a:cxnSpLocks noChangeShapeType="1"/>
              <a:stCxn id="1066" idx="2"/>
              <a:endCxn id="1066" idx="4"/>
            </p:cNvCxnSpPr>
            <p:nvPr userDrawn="1"/>
          </p:nvCxnSpPr>
          <p:spPr bwMode="gray">
            <a:xfrm>
              <a:off x="4817" y="376"/>
              <a:ext cx="0" cy="132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1039" name="LegendMoons" hidden="1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8070850" y="1450975"/>
            <a:ext cx="858838" cy="1233488"/>
            <a:chOff x="4244" y="2554"/>
            <a:chExt cx="541" cy="777"/>
          </a:xfrm>
        </p:grpSpPr>
        <p:grpSp>
          <p:nvGrpSpPr>
            <p:cNvPr id="1045" name="MoonLegend2" hidden="1"/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 bwMode="auto">
            <a:xfrm>
              <a:off x="4244" y="2720"/>
              <a:ext cx="112" cy="112"/>
              <a:chOff x="1694" y="2044"/>
              <a:chExt cx="160" cy="160"/>
            </a:xfrm>
          </p:grpSpPr>
          <p:sp>
            <p:nvSpPr>
              <p:cNvPr id="1063" name="Oval 42" hidden="1"/>
              <p:cNvSpPr>
                <a:spLocks noChangeAspect="1"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1064" name="Arc 43" hidden="1"/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1774" y="2044"/>
                <a:ext cx="80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1046" name="MoonLegend3" hidden="1"/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 bwMode="auto">
            <a:xfrm>
              <a:off x="4244" y="2885"/>
              <a:ext cx="112" cy="112"/>
              <a:chOff x="4495" y="897"/>
              <a:chExt cx="160" cy="160"/>
            </a:xfrm>
          </p:grpSpPr>
          <p:sp>
            <p:nvSpPr>
              <p:cNvPr id="1061" name="Oval 45" hidden="1"/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4495" y="897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1062" name="Arc 46" hidden="1"/>
              <p:cNvSpPr>
                <a:spLocks noChangeAspect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4575" y="897"/>
                <a:ext cx="80" cy="16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1047" name="MoonLegend4" hidden="1"/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4244" y="3052"/>
              <a:ext cx="112" cy="112"/>
              <a:chOff x="4495" y="1198"/>
              <a:chExt cx="160" cy="160"/>
            </a:xfrm>
          </p:grpSpPr>
          <p:sp>
            <p:nvSpPr>
              <p:cNvPr id="1059" name="Oval 48" hidden="1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1060" name="Arc 49" hidden="1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4495" y="1198"/>
                <a:ext cx="160" cy="16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sp>
          <p:nvSpPr>
            <p:cNvPr id="1048" name="Legend1" hidden="1"/>
            <p:cNvSpPr>
              <a:spLocks noChangeArrowheads="1"/>
            </p:cNvSpPr>
            <p:nvPr/>
          </p:nvSpPr>
          <p:spPr bwMode="gray">
            <a:xfrm>
              <a:off x="4414" y="255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Legend1</a:t>
              </a:r>
            </a:p>
          </p:txBody>
        </p:sp>
        <p:sp>
          <p:nvSpPr>
            <p:cNvPr id="1049" name="Legend2" hidden="1"/>
            <p:cNvSpPr>
              <a:spLocks noChangeArrowheads="1"/>
            </p:cNvSpPr>
            <p:nvPr/>
          </p:nvSpPr>
          <p:spPr bwMode="gray">
            <a:xfrm>
              <a:off x="4414" y="2719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Legend2</a:t>
              </a:r>
            </a:p>
          </p:txBody>
        </p:sp>
        <p:sp>
          <p:nvSpPr>
            <p:cNvPr id="1050" name="Legend3" hidden="1"/>
            <p:cNvSpPr>
              <a:spLocks noChangeArrowheads="1"/>
            </p:cNvSpPr>
            <p:nvPr/>
          </p:nvSpPr>
          <p:spPr bwMode="gray">
            <a:xfrm>
              <a:off x="4414" y="2884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Legend3</a:t>
              </a:r>
            </a:p>
          </p:txBody>
        </p:sp>
        <p:sp>
          <p:nvSpPr>
            <p:cNvPr id="1051" name="Legend4" hidden="1"/>
            <p:cNvSpPr>
              <a:spLocks noChangeArrowheads="1"/>
            </p:cNvSpPr>
            <p:nvPr/>
          </p:nvSpPr>
          <p:spPr bwMode="gray">
            <a:xfrm>
              <a:off x="4414" y="3051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Legend4</a:t>
              </a:r>
            </a:p>
          </p:txBody>
        </p:sp>
        <p:sp>
          <p:nvSpPr>
            <p:cNvPr id="1052" name="Legend5" hidden="1"/>
            <p:cNvSpPr>
              <a:spLocks noChangeArrowheads="1"/>
            </p:cNvSpPr>
            <p:nvPr/>
          </p:nvSpPr>
          <p:spPr bwMode="gray">
            <a:xfrm>
              <a:off x="4414" y="3216"/>
              <a:ext cx="37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Clr>
                  <a:srgbClr val="6BC200"/>
                </a:buClr>
              </a:pPr>
              <a:r>
                <a:rPr lang="en-US" sz="1200" smtClean="0">
                  <a:solidFill>
                    <a:srgbClr val="002864"/>
                  </a:solidFill>
                  <a:cs typeface="+mn-cs"/>
                </a:rPr>
                <a:t>Legend5</a:t>
              </a:r>
            </a:p>
          </p:txBody>
        </p:sp>
        <p:grpSp>
          <p:nvGrpSpPr>
            <p:cNvPr id="1053" name="MoonLegend5" hidden="1"/>
            <p:cNvGrpSpPr>
              <a:grpSpLocks noChangeAspect="1"/>
            </p:cNvGrpSpPr>
            <p:nvPr userDrawn="1">
              <p:custDataLst>
                <p:tags r:id="rId34"/>
              </p:custDataLst>
            </p:nvPr>
          </p:nvGrpSpPr>
          <p:grpSpPr bwMode="auto">
            <a:xfrm>
              <a:off x="4244" y="3217"/>
              <a:ext cx="112" cy="112"/>
              <a:chOff x="4244" y="3217"/>
              <a:chExt cx="112" cy="112"/>
            </a:xfrm>
          </p:grpSpPr>
          <p:sp>
            <p:nvSpPr>
              <p:cNvPr id="1057" name="Oval 64" hidden="1"/>
              <p:cNvSpPr>
                <a:spLocks noChangeAspect="1" noChangeArrowheads="1"/>
              </p:cNvSpPr>
              <p:nvPr userDrawn="1">
                <p:custDataLst>
                  <p:tags r:id="rId38"/>
                </p:custDataLst>
              </p:nvPr>
            </p:nvSpPr>
            <p:spPr bwMode="gray">
              <a:xfrm>
                <a:off x="4244" y="3217"/>
                <a:ext cx="112" cy="1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1058" name="Oval 65" hidden="1"/>
              <p:cNvSpPr>
                <a:spLocks noChangeAspect="1" noChangeArrowheads="1"/>
              </p:cNvSpPr>
              <p:nvPr userDrawn="1">
                <p:custDataLst>
                  <p:tags r:id="rId39"/>
                </p:custDataLst>
              </p:nvPr>
            </p:nvSpPr>
            <p:spPr bwMode="gray">
              <a:xfrm>
                <a:off x="4244" y="3217"/>
                <a:ext cx="112" cy="11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  <p:grpSp>
          <p:nvGrpSpPr>
            <p:cNvPr id="1054" name="MoonLegend1" hidden="1"/>
            <p:cNvGrpSpPr>
              <a:grpSpLocks noChangeAspect="1"/>
            </p:cNvGrpSpPr>
            <p:nvPr userDrawn="1">
              <p:custDataLst>
                <p:tags r:id="rId35"/>
              </p:custDataLst>
            </p:nvPr>
          </p:nvGrpSpPr>
          <p:grpSpPr bwMode="auto">
            <a:xfrm>
              <a:off x="4244" y="2556"/>
              <a:ext cx="112" cy="112"/>
              <a:chOff x="4244" y="2556"/>
              <a:chExt cx="112" cy="112"/>
            </a:xfrm>
          </p:grpSpPr>
          <p:sp>
            <p:nvSpPr>
              <p:cNvPr id="1055" name="Oval 71" hidden="1"/>
              <p:cNvSpPr>
                <a:spLocks noChangeAspect="1" noChangeArrowheads="1"/>
              </p:cNvSpPr>
              <p:nvPr userDrawn="1">
                <p:custDataLst>
                  <p:tags r:id="rId36"/>
                </p:custDataLst>
              </p:nvPr>
            </p:nvSpPr>
            <p:spPr bwMode="gray">
              <a:xfrm>
                <a:off x="4244" y="2556"/>
                <a:ext cx="112" cy="1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NZ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  <p:sp>
            <p:nvSpPr>
              <p:cNvPr id="1056" name="Arc 72" hidden="1"/>
              <p:cNvSpPr>
                <a:spLocks noChangeAspect="1"/>
              </p:cNvSpPr>
              <p:nvPr userDrawn="1">
                <p:custDataLst>
                  <p:tags r:id="rId37"/>
                </p:custDataLst>
              </p:nvPr>
            </p:nvSpPr>
            <p:spPr bwMode="gray">
              <a:xfrm>
                <a:off x="4244" y="2556"/>
                <a:ext cx="112" cy="112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</a:path>
                  <a:path w="43200" h="43200" stroke="0" extrusionOk="0">
                    <a:moveTo>
                      <a:pt x="21599" y="0"/>
                    </a:move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buClr>
                    <a:srgbClr val="6BC200"/>
                  </a:buClr>
                  <a:buFont typeface="Wingdings" pitchFamily="2" charset="2"/>
                  <a:buNone/>
                </a:pPr>
                <a:endParaRPr lang="en-US" sz="1000" smtClean="0">
                  <a:solidFill>
                    <a:srgbClr val="002864"/>
                  </a:solidFill>
                  <a:cs typeface="+mn-cs"/>
                </a:endParaRPr>
              </a:p>
            </p:txBody>
          </p:sp>
        </p:grpSp>
      </p:grpSp>
      <p:sp>
        <p:nvSpPr>
          <p:cNvPr id="1040" name="Rectangle 10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9010650" y="4125913"/>
            <a:ext cx="133350" cy="700087"/>
          </a:xfrm>
          <a:prstGeom prst="rect">
            <a:avLst/>
          </a:prstGeom>
          <a:solidFill>
            <a:srgbClr val="6BC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6BC200"/>
              </a:buClr>
              <a:buFont typeface="Wingdings" pitchFamily="2" charset="2"/>
              <a:buNone/>
            </a:pPr>
            <a:endParaRPr lang="en-NZ" sz="10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1041" name="Rectangle 11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9010650" y="4818063"/>
            <a:ext cx="133350" cy="698500"/>
          </a:xfrm>
          <a:prstGeom prst="rect">
            <a:avLst/>
          </a:prstGeom>
          <a:solidFill>
            <a:srgbClr val="0090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6BC200"/>
              </a:buClr>
              <a:buFont typeface="Wingdings" pitchFamily="2" charset="2"/>
              <a:buNone/>
            </a:pPr>
            <a:endParaRPr lang="en-NZ" sz="10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1042" name="Working Draft" hidden="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gray">
          <a:xfrm rot="5400000">
            <a:off x="8224044" y="2712244"/>
            <a:ext cx="171291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600" smtClean="0">
                <a:solidFill>
                  <a:srgbClr val="002864"/>
                </a:solidFill>
                <a:cs typeface="+mn-cs"/>
              </a:rPr>
              <a:t>Working Draft - Last Modified 12.01.2012 19:10:56</a:t>
            </a:r>
            <a:endParaRPr lang="en-US" sz="1600" smtClean="0">
              <a:solidFill>
                <a:srgbClr val="002864"/>
              </a:solidFill>
              <a:cs typeface="+mn-cs"/>
            </a:endParaRPr>
          </a:p>
        </p:txBody>
      </p:sp>
      <p:sp>
        <p:nvSpPr>
          <p:cNvPr id="1043" name="Printed" hidden="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gray">
          <a:xfrm rot="5400000">
            <a:off x="8597107" y="4218781"/>
            <a:ext cx="96678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600" smtClean="0">
                <a:solidFill>
                  <a:srgbClr val="002864"/>
                </a:solidFill>
                <a:cs typeface="+mn-cs"/>
              </a:rPr>
              <a:t>Printed 12.01.2012 10:48:52</a:t>
            </a:r>
            <a:endParaRPr lang="en-US" sz="1600" smtClean="0">
              <a:solidFill>
                <a:srgbClr val="002864"/>
              </a:solidFill>
              <a:cs typeface="+mn-cs"/>
            </a:endParaRPr>
          </a:p>
        </p:txBody>
      </p:sp>
      <p:pic>
        <p:nvPicPr>
          <p:cNvPr id="1044" name="Picture 860" descr="Bayer_Cross_RGB_100917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21600" y="250825"/>
            <a:ext cx="9493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Foliennummernplatzhalter 1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380957"/>
            <a:ext cx="792396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/>
              <a:t>Page </a:t>
            </a:r>
            <a:fld id="{87F334AE-4EAC-4C2D-A638-92A76F09FC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51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defTabSz="895350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400050" indent="-204788" algn="l" defTabSz="895350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614363" indent="-212725" algn="l" defTabSz="895350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830263" indent="-214313" algn="l" defTabSz="895350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287463" indent="-214313" algn="l" defTabSz="895350" rtl="0" fontAlgn="base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744663" indent="-214313" algn="l" defTabSz="895350" rtl="0" fontAlgn="base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01863" indent="-214313" algn="l" defTabSz="895350" rtl="0" fontAlgn="base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659063" indent="-214313" algn="l" defTabSz="895350" rtl="0" fontAlgn="base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6" name="Picture 12" descr="bee care_ppt_080212_MB1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66725" y="349250"/>
            <a:ext cx="7058025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Headline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6725" y="1628775"/>
            <a:ext cx="8208963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in Arial 18pt</a:t>
            </a:r>
          </a:p>
          <a:p>
            <a:pPr lvl="1"/>
            <a:r>
              <a:rPr lang="en-GB" smtClean="0"/>
              <a:t>First level</a:t>
            </a:r>
          </a:p>
          <a:p>
            <a:pPr lvl="2"/>
            <a:r>
              <a:rPr lang="en-GB" smtClean="0"/>
              <a:t>Second level</a:t>
            </a:r>
          </a:p>
          <a:p>
            <a:pPr lvl="3"/>
            <a:r>
              <a:rPr lang="en-GB" smtClean="0"/>
              <a:t>Third level</a:t>
            </a:r>
          </a:p>
          <a:p>
            <a:pPr lvl="4"/>
            <a:r>
              <a:rPr lang="en-GB" smtClean="0"/>
              <a:t>Fourth level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3175" y="1463675"/>
            <a:ext cx="9147175" cy="5394325"/>
            <a:chOff x="-2" y="922"/>
            <a:chExt cx="5762" cy="3398"/>
          </a:xfrm>
        </p:grpSpPr>
        <p:sp>
          <p:nvSpPr>
            <p:cNvPr id="31750" name="Rectangle 6"/>
            <p:cNvSpPr>
              <a:spLocks noChangeArrowheads="1"/>
            </p:cNvSpPr>
            <p:nvPr/>
          </p:nvSpPr>
          <p:spPr bwMode="gray">
            <a:xfrm>
              <a:off x="5680" y="922"/>
              <a:ext cx="80" cy="20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2400" dirty="0">
                <a:solidFill>
                  <a:srgbClr val="676767"/>
                </a:solidFill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gray">
            <a:xfrm>
              <a:off x="-2" y="3792"/>
              <a:ext cx="5762" cy="528"/>
            </a:xfrm>
            <a:custGeom>
              <a:avLst/>
              <a:gdLst>
                <a:gd name="T0" fmla="*/ 5762 w 5762"/>
                <a:gd name="T1" fmla="*/ 528 h 528"/>
                <a:gd name="T2" fmla="*/ 5762 w 5762"/>
                <a:gd name="T3" fmla="*/ 0 h 528"/>
                <a:gd name="T4" fmla="*/ 5678 w 5762"/>
                <a:gd name="T5" fmla="*/ 0 h 528"/>
                <a:gd name="T6" fmla="*/ 5678 w 5762"/>
                <a:gd name="T7" fmla="*/ 251 h 528"/>
                <a:gd name="T8" fmla="*/ 2 w 5762"/>
                <a:gd name="T9" fmla="*/ 251 h 528"/>
                <a:gd name="T10" fmla="*/ 0 w 5762"/>
                <a:gd name="T11" fmla="*/ 528 h 528"/>
                <a:gd name="T12" fmla="*/ 5762 w 5762"/>
                <a:gd name="T13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2" h="528">
                  <a:moveTo>
                    <a:pt x="5762" y="528"/>
                  </a:moveTo>
                  <a:lnTo>
                    <a:pt x="5762" y="0"/>
                  </a:lnTo>
                  <a:lnTo>
                    <a:pt x="5678" y="0"/>
                  </a:lnTo>
                  <a:lnTo>
                    <a:pt x="5678" y="251"/>
                  </a:lnTo>
                  <a:lnTo>
                    <a:pt x="2" y="251"/>
                  </a:lnTo>
                  <a:lnTo>
                    <a:pt x="0" y="528"/>
                  </a:lnTo>
                  <a:lnTo>
                    <a:pt x="5762" y="528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2400" dirty="0">
                <a:solidFill>
                  <a:srgbClr val="676767"/>
                </a:solidFill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gray">
            <a:xfrm>
              <a:off x="-2" y="922"/>
              <a:ext cx="5762" cy="2442"/>
            </a:xfrm>
            <a:custGeom>
              <a:avLst/>
              <a:gdLst>
                <a:gd name="T0" fmla="*/ 6709 w 6803"/>
                <a:gd name="T1" fmla="*/ 2360 h 2884"/>
                <a:gd name="T2" fmla="*/ 6709 w 6803"/>
                <a:gd name="T3" fmla="*/ 0 h 2884"/>
                <a:gd name="T4" fmla="*/ 0 w 6803"/>
                <a:gd name="T5" fmla="*/ 0 h 2884"/>
                <a:gd name="T6" fmla="*/ 0 w 6803"/>
                <a:gd name="T7" fmla="*/ 7 h 2884"/>
                <a:gd name="T8" fmla="*/ 6701 w 6803"/>
                <a:gd name="T9" fmla="*/ 7 h 2884"/>
                <a:gd name="T10" fmla="*/ 6701 w 6803"/>
                <a:gd name="T11" fmla="*/ 2884 h 2884"/>
                <a:gd name="T12" fmla="*/ 6803 w 6803"/>
                <a:gd name="T13" fmla="*/ 2884 h 2884"/>
                <a:gd name="T14" fmla="*/ 6803 w 6803"/>
                <a:gd name="T15" fmla="*/ 2360 h 2884"/>
                <a:gd name="T16" fmla="*/ 6709 w 6803"/>
                <a:gd name="T17" fmla="*/ 2360 h 2884"/>
                <a:gd name="T18" fmla="*/ 6709 w 6803"/>
                <a:gd name="T19" fmla="*/ 236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03" h="2884">
                  <a:moveTo>
                    <a:pt x="6709" y="2360"/>
                  </a:moveTo>
                  <a:lnTo>
                    <a:pt x="670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6701" y="7"/>
                  </a:lnTo>
                  <a:lnTo>
                    <a:pt x="6701" y="2884"/>
                  </a:lnTo>
                  <a:lnTo>
                    <a:pt x="6803" y="2884"/>
                  </a:lnTo>
                  <a:lnTo>
                    <a:pt x="6803" y="2360"/>
                  </a:lnTo>
                  <a:lnTo>
                    <a:pt x="6709" y="2360"/>
                  </a:lnTo>
                  <a:lnTo>
                    <a:pt x="6709" y="2360"/>
                  </a:lnTo>
                  <a:close/>
                </a:path>
              </a:pathLst>
            </a:custGeom>
            <a:solidFill>
              <a:srgbClr val="6B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2400" dirty="0">
                <a:solidFill>
                  <a:srgbClr val="676767"/>
                </a:solidFill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gray">
            <a:xfrm>
              <a:off x="-2" y="3358"/>
              <a:ext cx="5762" cy="688"/>
            </a:xfrm>
            <a:custGeom>
              <a:avLst/>
              <a:gdLst>
                <a:gd name="T0" fmla="*/ 6803 w 6803"/>
                <a:gd name="T1" fmla="*/ 0 h 812"/>
                <a:gd name="T2" fmla="*/ 6701 w 6803"/>
                <a:gd name="T3" fmla="*/ 0 h 812"/>
                <a:gd name="T4" fmla="*/ 6701 w 6803"/>
                <a:gd name="T5" fmla="*/ 805 h 812"/>
                <a:gd name="T6" fmla="*/ 0 w 6803"/>
                <a:gd name="T7" fmla="*/ 805 h 812"/>
                <a:gd name="T8" fmla="*/ 0 w 6803"/>
                <a:gd name="T9" fmla="*/ 812 h 812"/>
                <a:gd name="T10" fmla="*/ 6709 w 6803"/>
                <a:gd name="T11" fmla="*/ 812 h 812"/>
                <a:gd name="T12" fmla="*/ 6709 w 6803"/>
                <a:gd name="T13" fmla="*/ 522 h 812"/>
                <a:gd name="T14" fmla="*/ 6803 w 6803"/>
                <a:gd name="T15" fmla="*/ 522 h 812"/>
                <a:gd name="T16" fmla="*/ 6803 w 6803"/>
                <a:gd name="T17" fmla="*/ 0 h 812"/>
                <a:gd name="T18" fmla="*/ 6803 w 6803"/>
                <a:gd name="T19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03" h="812">
                  <a:moveTo>
                    <a:pt x="6803" y="0"/>
                  </a:moveTo>
                  <a:lnTo>
                    <a:pt x="6701" y="0"/>
                  </a:lnTo>
                  <a:lnTo>
                    <a:pt x="6701" y="805"/>
                  </a:lnTo>
                  <a:lnTo>
                    <a:pt x="0" y="805"/>
                  </a:lnTo>
                  <a:lnTo>
                    <a:pt x="0" y="812"/>
                  </a:lnTo>
                  <a:lnTo>
                    <a:pt x="6709" y="812"/>
                  </a:lnTo>
                  <a:lnTo>
                    <a:pt x="6709" y="522"/>
                  </a:lnTo>
                  <a:lnTo>
                    <a:pt x="6803" y="522"/>
                  </a:lnTo>
                  <a:lnTo>
                    <a:pt x="6803" y="0"/>
                  </a:lnTo>
                  <a:lnTo>
                    <a:pt x="6803" y="0"/>
                  </a:lnTo>
                  <a:close/>
                </a:path>
              </a:pathLst>
            </a:custGeom>
            <a:solidFill>
              <a:srgbClr val="009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2400" dirty="0">
                <a:solidFill>
                  <a:srgbClr val="676767"/>
                </a:solidFill>
                <a:ea typeface="ＭＳ Ｐゴシック" pitchFamily="34" charset="-128"/>
                <a:cs typeface="Arial"/>
              </a:endParaRPr>
            </a:p>
          </p:txBody>
        </p:sp>
      </p:grpSp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727950" y="250825"/>
            <a:ext cx="949325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liennummernplatzhalter 1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424613"/>
            <a:ext cx="792396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  <a:ea typeface="ＭＳ Ｐゴシック" pitchFamily="34" charset="-128"/>
                <a:cs typeface="Arial"/>
              </a:rPr>
              <a:t>Page </a:t>
            </a:r>
            <a:fld id="{87F334AE-4EAC-4C2D-A638-92A76F09FCC4}" type="slidenum">
              <a:rPr lang="en-US" smtClean="0">
                <a:solidFill>
                  <a:srgbClr val="676767"/>
                </a:solidFill>
                <a:ea typeface="ＭＳ Ｐゴシック" pitchFamily="34" charset="-128"/>
                <a:cs typeface="Arial"/>
              </a:rPr>
              <a:pPr/>
              <a:t>‹#›</a:t>
            </a:fld>
            <a:endParaRPr lang="en-US" dirty="0">
              <a:solidFill>
                <a:srgbClr val="676767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3"/>
          </p:nvPr>
        </p:nvSpPr>
        <p:spPr bwMode="gray">
          <a:xfrm>
            <a:off x="1153551" y="6424613"/>
            <a:ext cx="5718983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  <a:ea typeface="ＭＳ Ｐゴシック" pitchFamily="34" charset="-128"/>
                <a:cs typeface="Arial"/>
              </a:rPr>
              <a:t>Bee Health Update to Sandra Peterson </a:t>
            </a:r>
            <a:r>
              <a:rPr lang="en-US" dirty="0" smtClean="0">
                <a:solidFill>
                  <a:srgbClr val="676767"/>
                </a:solidFill>
                <a:ea typeface="ＭＳ Ｐゴシック" pitchFamily="34" charset="-128"/>
                <a:cs typeface="Arial"/>
                <a:sym typeface="Wingdings"/>
              </a:rPr>
              <a:t> May 17, 2012</a:t>
            </a:r>
            <a:endParaRPr lang="en-US" dirty="0">
              <a:solidFill>
                <a:srgbClr val="676767"/>
              </a:solidFill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85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</p:sldLayoutIdLst>
  <p:transition>
    <p:wipe/>
  </p:transition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ts val="300"/>
        </a:spcBef>
        <a:spcAft>
          <a:spcPts val="60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71463" indent="-269875" algn="l" rtl="0" fontAlgn="base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2pPr>
      <a:lvl3pPr marL="542925" indent="-269875" algn="l" rtl="0" fontAlgn="base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3pPr>
      <a:lvl4pPr marL="809625" indent="-265113" algn="l" rtl="0" fontAlgn="base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4pPr>
      <a:lvl5pPr marL="1081088" indent="-269875" algn="l" rtl="0" fontAlgn="base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5pPr>
      <a:lvl6pPr marL="1538288" indent="-269875" algn="l" rtl="0" fontAlgn="base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6pPr>
      <a:lvl7pPr marL="1995488" indent="-269875" algn="l" rtl="0" fontAlgn="base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7pPr>
      <a:lvl8pPr marL="2452688" indent="-269875" algn="l" rtl="0" fontAlgn="base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8pPr>
      <a:lvl9pPr marL="2909888" indent="-269875" algn="l" rtl="0" fontAlgn="base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yer_h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ayer_Cross_RGB_100917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721600" y="250825"/>
            <a:ext cx="9493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455613" y="266700"/>
            <a:ext cx="7069137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6725" y="1625600"/>
            <a:ext cx="82042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2"/>
            <a:r>
              <a:rPr lang="en-GB" smtClean="0"/>
              <a:t>Zweite Ebene</a:t>
            </a:r>
          </a:p>
          <a:p>
            <a:pPr lvl="3"/>
            <a:r>
              <a:rPr lang="en-GB" smtClean="0"/>
              <a:t>Dritte Ebene</a:t>
            </a:r>
          </a:p>
          <a:p>
            <a:pPr lvl="4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52438" y="6437313"/>
            <a:ext cx="5249862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800">
                <a:solidFill>
                  <a:srgbClr val="6C7AA3"/>
                </a:solidFill>
                <a:effectLst/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GB">
              <a:cs typeface="+mn-cs"/>
            </a:endParaRPr>
          </a:p>
        </p:txBody>
      </p:sp>
      <p:pic>
        <p:nvPicPr>
          <p:cNvPr id="1031" name="Picture 7" descr="BCS_Logo_Blk_100917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47" t="-2051" b="8717"/>
          <a:stretch>
            <a:fillRect/>
          </a:stretch>
        </p:blipFill>
        <p:spPr bwMode="auto">
          <a:xfrm>
            <a:off x="7324725" y="6453188"/>
            <a:ext cx="1352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0"/>
          <p:cNvSpPr>
            <a:spLocks noChangeArrowheads="1"/>
          </p:cNvSpPr>
          <p:nvPr/>
        </p:nvSpPr>
        <p:spPr bwMode="gray">
          <a:xfrm>
            <a:off x="9010650" y="4125913"/>
            <a:ext cx="133350" cy="700087"/>
          </a:xfrm>
          <a:prstGeom prst="rect">
            <a:avLst/>
          </a:prstGeom>
          <a:solidFill>
            <a:srgbClr val="6BC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gray">
          <a:xfrm>
            <a:off x="9010650" y="4818063"/>
            <a:ext cx="133350" cy="698500"/>
          </a:xfrm>
          <a:prstGeom prst="rect">
            <a:avLst/>
          </a:prstGeom>
          <a:solidFill>
            <a:srgbClr val="0090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GB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405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spcBef>
          <a:spcPts val="300"/>
        </a:spcBef>
        <a:spcAft>
          <a:spcPts val="600"/>
        </a:spcAft>
        <a:buClr>
          <a:schemeClr val="tx2"/>
        </a:buClr>
        <a:buFont typeface="Wingdings" pitchFamily="2" charset="2"/>
        <a:buChar char="q"/>
        <a:defRPr sz="2400">
          <a:solidFill>
            <a:srgbClr val="002864"/>
          </a:solidFill>
          <a:latin typeface="+mn-lt"/>
          <a:ea typeface="+mn-ea"/>
          <a:cs typeface="+mn-cs"/>
        </a:defRPr>
      </a:lvl1pPr>
      <a:lvl2pPr marL="276225" indent="-274638" algn="l" rtl="0" eaLnBrk="0" fontAlgn="base" hangingPunct="0">
        <a:spcBef>
          <a:spcPts val="300"/>
        </a:spcBef>
        <a:spcAft>
          <a:spcPts val="600"/>
        </a:spcAft>
        <a:buClr>
          <a:srgbClr val="6BC200"/>
        </a:buClr>
        <a:buFont typeface="Wingdings" pitchFamily="2" charset="2"/>
        <a:buChar char="§"/>
        <a:defRPr>
          <a:solidFill>
            <a:srgbClr val="002864"/>
          </a:solidFill>
          <a:latin typeface="+mn-lt"/>
        </a:defRPr>
      </a:lvl2pPr>
      <a:lvl3pPr marL="908050" indent="-336550" algn="l" rtl="0" eaLnBrk="0" fontAlgn="base" hangingPunct="0">
        <a:spcBef>
          <a:spcPts val="300"/>
        </a:spcBef>
        <a:spcAft>
          <a:spcPts val="600"/>
        </a:spcAft>
        <a:buClr>
          <a:srgbClr val="6BC200"/>
        </a:buClr>
        <a:buFont typeface="Wingdings" pitchFamily="2" charset="2"/>
        <a:buChar char="§"/>
        <a:defRPr sz="2000">
          <a:solidFill>
            <a:srgbClr val="002864"/>
          </a:solidFill>
          <a:latin typeface="+mn-lt"/>
        </a:defRPr>
      </a:lvl3pPr>
      <a:lvl4pPr marL="1314450" indent="-336550" algn="l" rtl="0" eaLnBrk="0" fontAlgn="base" hangingPunct="0">
        <a:spcBef>
          <a:spcPts val="300"/>
        </a:spcBef>
        <a:spcAft>
          <a:spcPts val="600"/>
        </a:spcAft>
        <a:buClr>
          <a:srgbClr val="6BC200"/>
        </a:buClr>
        <a:buFont typeface="Courier New" pitchFamily="49" charset="0"/>
        <a:buChar char="o"/>
        <a:defRPr>
          <a:solidFill>
            <a:srgbClr val="002864"/>
          </a:solidFill>
          <a:latin typeface="+mn-lt"/>
        </a:defRPr>
      </a:lvl4pPr>
      <a:lvl5pPr marL="1828800" indent="-342900" algn="l" rtl="0" eaLnBrk="0" fontAlgn="base" hangingPunct="0">
        <a:spcBef>
          <a:spcPts val="300"/>
        </a:spcBef>
        <a:spcAft>
          <a:spcPts val="600"/>
        </a:spcAft>
        <a:buClr>
          <a:srgbClr val="6BC200"/>
        </a:buClr>
        <a:buFont typeface="Arial" charset="0"/>
        <a:buChar char="•"/>
        <a:defRPr sz="1600">
          <a:solidFill>
            <a:srgbClr val="002864"/>
          </a:solidFill>
          <a:latin typeface="+mn-lt"/>
        </a:defRPr>
      </a:lvl5pPr>
      <a:lvl6pPr marL="1530350" indent="-265113" algn="l" rtl="0" eaLnBrk="0" fontAlgn="base" hangingPunct="0">
        <a:spcBef>
          <a:spcPts val="300"/>
        </a:spcBef>
        <a:spcAft>
          <a:spcPts val="600"/>
        </a:spcAft>
        <a:buClr>
          <a:srgbClr val="6BC200"/>
        </a:buClr>
        <a:buFont typeface="Wingdings" pitchFamily="2" charset="2"/>
        <a:buChar char="§"/>
        <a:defRPr>
          <a:solidFill>
            <a:srgbClr val="002864"/>
          </a:solidFill>
          <a:latin typeface="+mn-lt"/>
        </a:defRPr>
      </a:lvl6pPr>
      <a:lvl7pPr marL="1987550" indent="-265113" algn="l" rtl="0" eaLnBrk="0" fontAlgn="base" hangingPunct="0">
        <a:spcBef>
          <a:spcPts val="300"/>
        </a:spcBef>
        <a:spcAft>
          <a:spcPts val="600"/>
        </a:spcAft>
        <a:buClr>
          <a:srgbClr val="6BC200"/>
        </a:buClr>
        <a:buFont typeface="Wingdings" pitchFamily="2" charset="2"/>
        <a:buChar char="§"/>
        <a:defRPr>
          <a:solidFill>
            <a:srgbClr val="002864"/>
          </a:solidFill>
          <a:latin typeface="+mn-lt"/>
        </a:defRPr>
      </a:lvl7pPr>
      <a:lvl8pPr marL="2444750" indent="-265113" algn="l" rtl="0" eaLnBrk="0" fontAlgn="base" hangingPunct="0">
        <a:spcBef>
          <a:spcPts val="300"/>
        </a:spcBef>
        <a:spcAft>
          <a:spcPts val="600"/>
        </a:spcAft>
        <a:buClr>
          <a:srgbClr val="6BC200"/>
        </a:buClr>
        <a:buFont typeface="Wingdings" pitchFamily="2" charset="2"/>
        <a:buChar char="§"/>
        <a:defRPr>
          <a:solidFill>
            <a:srgbClr val="002864"/>
          </a:solidFill>
          <a:latin typeface="+mn-lt"/>
        </a:defRPr>
      </a:lvl8pPr>
      <a:lvl9pPr marL="2901950" indent="-265113" algn="l" rtl="0" eaLnBrk="0" fontAlgn="base" hangingPunct="0">
        <a:spcBef>
          <a:spcPts val="300"/>
        </a:spcBef>
        <a:spcAft>
          <a:spcPts val="600"/>
        </a:spcAft>
        <a:buClr>
          <a:srgbClr val="6BC200"/>
        </a:buClr>
        <a:buFont typeface="Wingdings" pitchFamily="2" charset="2"/>
        <a:buChar char="§"/>
        <a:defRPr>
          <a:solidFill>
            <a:srgbClr val="0028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6" name="Picture 12" descr="bee care_ppt_080212_MB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66725" y="349250"/>
            <a:ext cx="7058025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Headline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6725" y="1628775"/>
            <a:ext cx="8208963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in Arial 18pt</a:t>
            </a:r>
          </a:p>
          <a:p>
            <a:pPr lvl="1"/>
            <a:r>
              <a:rPr lang="en-GB" smtClean="0"/>
              <a:t>First level</a:t>
            </a:r>
          </a:p>
          <a:p>
            <a:pPr lvl="2"/>
            <a:r>
              <a:rPr lang="en-GB" smtClean="0"/>
              <a:t>Second level</a:t>
            </a:r>
          </a:p>
          <a:p>
            <a:pPr lvl="3"/>
            <a:r>
              <a:rPr lang="en-GB" smtClean="0"/>
              <a:t>Third level</a:t>
            </a:r>
          </a:p>
          <a:p>
            <a:pPr lvl="4"/>
            <a:r>
              <a:rPr lang="en-GB" smtClean="0"/>
              <a:t>Fourth level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3175" y="1463675"/>
            <a:ext cx="9147175" cy="5394325"/>
            <a:chOff x="-2" y="922"/>
            <a:chExt cx="5762" cy="3398"/>
          </a:xfrm>
        </p:grpSpPr>
        <p:sp>
          <p:nvSpPr>
            <p:cNvPr id="31750" name="Rectangle 6"/>
            <p:cNvSpPr>
              <a:spLocks noChangeArrowheads="1"/>
            </p:cNvSpPr>
            <p:nvPr/>
          </p:nvSpPr>
          <p:spPr bwMode="gray">
            <a:xfrm>
              <a:off x="5680" y="922"/>
              <a:ext cx="80" cy="20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2400" dirty="0">
                <a:solidFill>
                  <a:srgbClr val="676767"/>
                </a:solidFill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gray">
            <a:xfrm>
              <a:off x="-2" y="3792"/>
              <a:ext cx="5762" cy="528"/>
            </a:xfrm>
            <a:custGeom>
              <a:avLst/>
              <a:gdLst>
                <a:gd name="T0" fmla="*/ 5762 w 5762"/>
                <a:gd name="T1" fmla="*/ 528 h 528"/>
                <a:gd name="T2" fmla="*/ 5762 w 5762"/>
                <a:gd name="T3" fmla="*/ 0 h 528"/>
                <a:gd name="T4" fmla="*/ 5678 w 5762"/>
                <a:gd name="T5" fmla="*/ 0 h 528"/>
                <a:gd name="T6" fmla="*/ 5678 w 5762"/>
                <a:gd name="T7" fmla="*/ 251 h 528"/>
                <a:gd name="T8" fmla="*/ 2 w 5762"/>
                <a:gd name="T9" fmla="*/ 251 h 528"/>
                <a:gd name="T10" fmla="*/ 0 w 5762"/>
                <a:gd name="T11" fmla="*/ 528 h 528"/>
                <a:gd name="T12" fmla="*/ 5762 w 5762"/>
                <a:gd name="T13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2" h="528">
                  <a:moveTo>
                    <a:pt x="5762" y="528"/>
                  </a:moveTo>
                  <a:lnTo>
                    <a:pt x="5762" y="0"/>
                  </a:lnTo>
                  <a:lnTo>
                    <a:pt x="5678" y="0"/>
                  </a:lnTo>
                  <a:lnTo>
                    <a:pt x="5678" y="251"/>
                  </a:lnTo>
                  <a:lnTo>
                    <a:pt x="2" y="251"/>
                  </a:lnTo>
                  <a:lnTo>
                    <a:pt x="0" y="528"/>
                  </a:lnTo>
                  <a:lnTo>
                    <a:pt x="5762" y="528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2400" dirty="0">
                <a:solidFill>
                  <a:srgbClr val="676767"/>
                </a:solidFill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gray">
            <a:xfrm>
              <a:off x="-2" y="922"/>
              <a:ext cx="5762" cy="2442"/>
            </a:xfrm>
            <a:custGeom>
              <a:avLst/>
              <a:gdLst>
                <a:gd name="T0" fmla="*/ 6709 w 6803"/>
                <a:gd name="T1" fmla="*/ 2360 h 2884"/>
                <a:gd name="T2" fmla="*/ 6709 w 6803"/>
                <a:gd name="T3" fmla="*/ 0 h 2884"/>
                <a:gd name="T4" fmla="*/ 0 w 6803"/>
                <a:gd name="T5" fmla="*/ 0 h 2884"/>
                <a:gd name="T6" fmla="*/ 0 w 6803"/>
                <a:gd name="T7" fmla="*/ 7 h 2884"/>
                <a:gd name="T8" fmla="*/ 6701 w 6803"/>
                <a:gd name="T9" fmla="*/ 7 h 2884"/>
                <a:gd name="T10" fmla="*/ 6701 w 6803"/>
                <a:gd name="T11" fmla="*/ 2884 h 2884"/>
                <a:gd name="T12" fmla="*/ 6803 w 6803"/>
                <a:gd name="T13" fmla="*/ 2884 h 2884"/>
                <a:gd name="T14" fmla="*/ 6803 w 6803"/>
                <a:gd name="T15" fmla="*/ 2360 h 2884"/>
                <a:gd name="T16" fmla="*/ 6709 w 6803"/>
                <a:gd name="T17" fmla="*/ 2360 h 2884"/>
                <a:gd name="T18" fmla="*/ 6709 w 6803"/>
                <a:gd name="T19" fmla="*/ 236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03" h="2884">
                  <a:moveTo>
                    <a:pt x="6709" y="2360"/>
                  </a:moveTo>
                  <a:lnTo>
                    <a:pt x="670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6701" y="7"/>
                  </a:lnTo>
                  <a:lnTo>
                    <a:pt x="6701" y="2884"/>
                  </a:lnTo>
                  <a:lnTo>
                    <a:pt x="6803" y="2884"/>
                  </a:lnTo>
                  <a:lnTo>
                    <a:pt x="6803" y="2360"/>
                  </a:lnTo>
                  <a:lnTo>
                    <a:pt x="6709" y="2360"/>
                  </a:lnTo>
                  <a:lnTo>
                    <a:pt x="6709" y="2360"/>
                  </a:lnTo>
                  <a:close/>
                </a:path>
              </a:pathLst>
            </a:custGeom>
            <a:solidFill>
              <a:srgbClr val="6B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2400" dirty="0">
                <a:solidFill>
                  <a:srgbClr val="676767"/>
                </a:solidFill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gray">
            <a:xfrm>
              <a:off x="-2" y="3358"/>
              <a:ext cx="5762" cy="688"/>
            </a:xfrm>
            <a:custGeom>
              <a:avLst/>
              <a:gdLst>
                <a:gd name="T0" fmla="*/ 6803 w 6803"/>
                <a:gd name="T1" fmla="*/ 0 h 812"/>
                <a:gd name="T2" fmla="*/ 6701 w 6803"/>
                <a:gd name="T3" fmla="*/ 0 h 812"/>
                <a:gd name="T4" fmla="*/ 6701 w 6803"/>
                <a:gd name="T5" fmla="*/ 805 h 812"/>
                <a:gd name="T6" fmla="*/ 0 w 6803"/>
                <a:gd name="T7" fmla="*/ 805 h 812"/>
                <a:gd name="T8" fmla="*/ 0 w 6803"/>
                <a:gd name="T9" fmla="*/ 812 h 812"/>
                <a:gd name="T10" fmla="*/ 6709 w 6803"/>
                <a:gd name="T11" fmla="*/ 812 h 812"/>
                <a:gd name="T12" fmla="*/ 6709 w 6803"/>
                <a:gd name="T13" fmla="*/ 522 h 812"/>
                <a:gd name="T14" fmla="*/ 6803 w 6803"/>
                <a:gd name="T15" fmla="*/ 522 h 812"/>
                <a:gd name="T16" fmla="*/ 6803 w 6803"/>
                <a:gd name="T17" fmla="*/ 0 h 812"/>
                <a:gd name="T18" fmla="*/ 6803 w 6803"/>
                <a:gd name="T19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03" h="812">
                  <a:moveTo>
                    <a:pt x="6803" y="0"/>
                  </a:moveTo>
                  <a:lnTo>
                    <a:pt x="6701" y="0"/>
                  </a:lnTo>
                  <a:lnTo>
                    <a:pt x="6701" y="805"/>
                  </a:lnTo>
                  <a:lnTo>
                    <a:pt x="0" y="805"/>
                  </a:lnTo>
                  <a:lnTo>
                    <a:pt x="0" y="812"/>
                  </a:lnTo>
                  <a:lnTo>
                    <a:pt x="6709" y="812"/>
                  </a:lnTo>
                  <a:lnTo>
                    <a:pt x="6709" y="522"/>
                  </a:lnTo>
                  <a:lnTo>
                    <a:pt x="6803" y="522"/>
                  </a:lnTo>
                  <a:lnTo>
                    <a:pt x="6803" y="0"/>
                  </a:lnTo>
                  <a:lnTo>
                    <a:pt x="6803" y="0"/>
                  </a:lnTo>
                  <a:close/>
                </a:path>
              </a:pathLst>
            </a:custGeom>
            <a:solidFill>
              <a:srgbClr val="009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2400" dirty="0">
                <a:solidFill>
                  <a:srgbClr val="676767"/>
                </a:solidFill>
                <a:ea typeface="ＭＳ Ｐゴシック" pitchFamily="34" charset="-128"/>
                <a:cs typeface="Arial"/>
              </a:endParaRPr>
            </a:p>
          </p:txBody>
        </p:sp>
      </p:grpSp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27950" y="250825"/>
            <a:ext cx="949325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liennummernplatzhalter 1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424613"/>
            <a:ext cx="792396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  <a:ea typeface="ＭＳ Ｐゴシック" pitchFamily="34" charset="-128"/>
                <a:cs typeface="Arial"/>
              </a:rPr>
              <a:t>Page </a:t>
            </a:r>
            <a:fld id="{87F334AE-4EAC-4C2D-A638-92A76F09FCC4}" type="slidenum">
              <a:rPr lang="en-US" smtClean="0">
                <a:solidFill>
                  <a:srgbClr val="676767"/>
                </a:solidFill>
                <a:ea typeface="ＭＳ Ｐゴシック" pitchFamily="34" charset="-128"/>
                <a:cs typeface="Arial"/>
              </a:rPr>
              <a:pPr/>
              <a:t>‹#›</a:t>
            </a:fld>
            <a:endParaRPr lang="en-US" dirty="0">
              <a:solidFill>
                <a:srgbClr val="676767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3"/>
          </p:nvPr>
        </p:nvSpPr>
        <p:spPr bwMode="gray">
          <a:xfrm>
            <a:off x="1153551" y="6424613"/>
            <a:ext cx="5718983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  <a:ea typeface="ＭＳ Ｐゴシック" pitchFamily="34" charset="-128"/>
                <a:cs typeface="Arial"/>
              </a:rPr>
              <a:t>Bee Health Update to Sandra Peterson </a:t>
            </a:r>
            <a:r>
              <a:rPr lang="en-US" dirty="0" smtClean="0">
                <a:solidFill>
                  <a:srgbClr val="676767"/>
                </a:solidFill>
                <a:ea typeface="ＭＳ Ｐゴシック" pitchFamily="34" charset="-128"/>
                <a:cs typeface="Arial"/>
                <a:sym typeface="Wingdings"/>
              </a:rPr>
              <a:t> May 17, 2012</a:t>
            </a:r>
            <a:endParaRPr lang="en-US" dirty="0">
              <a:solidFill>
                <a:srgbClr val="676767"/>
              </a:solidFill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284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</p:sldLayoutIdLst>
  <p:transition>
    <p:wipe/>
  </p:transition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ts val="300"/>
        </a:spcBef>
        <a:spcAft>
          <a:spcPts val="60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71463" indent="-269875" algn="l" rtl="0" fontAlgn="base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2pPr>
      <a:lvl3pPr marL="542925" indent="-269875" algn="l" rtl="0" fontAlgn="base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3pPr>
      <a:lvl4pPr marL="809625" indent="-265113" algn="l" rtl="0" fontAlgn="base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4pPr>
      <a:lvl5pPr marL="1081088" indent="-269875" algn="l" rtl="0" fontAlgn="base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5pPr>
      <a:lvl6pPr marL="1538288" indent="-269875" algn="l" rtl="0" fontAlgn="base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6pPr>
      <a:lvl7pPr marL="1995488" indent="-269875" algn="l" rtl="0" fontAlgn="base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7pPr>
      <a:lvl8pPr marL="2452688" indent="-269875" algn="l" rtl="0" fontAlgn="base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8pPr>
      <a:lvl9pPr marL="2909888" indent="-269875" algn="l" rtl="0" fontAlgn="base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6" name="Picture 12" descr="bee care_ppt_080212_MB1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66725" y="349250"/>
            <a:ext cx="7058025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Headline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6725" y="1628775"/>
            <a:ext cx="8208963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in Arial 18pt</a:t>
            </a:r>
          </a:p>
          <a:p>
            <a:pPr lvl="1"/>
            <a:r>
              <a:rPr lang="en-GB" smtClean="0"/>
              <a:t>First level</a:t>
            </a:r>
          </a:p>
          <a:p>
            <a:pPr lvl="2"/>
            <a:r>
              <a:rPr lang="en-GB" smtClean="0"/>
              <a:t>Second level</a:t>
            </a:r>
          </a:p>
          <a:p>
            <a:pPr lvl="3"/>
            <a:r>
              <a:rPr lang="en-GB" smtClean="0"/>
              <a:t>Third level</a:t>
            </a:r>
          </a:p>
          <a:p>
            <a:pPr lvl="4"/>
            <a:r>
              <a:rPr lang="en-GB" smtClean="0"/>
              <a:t>Fourth level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3175" y="1463675"/>
            <a:ext cx="9147175" cy="5394325"/>
            <a:chOff x="-2" y="922"/>
            <a:chExt cx="5762" cy="3398"/>
          </a:xfrm>
        </p:grpSpPr>
        <p:sp>
          <p:nvSpPr>
            <p:cNvPr id="31750" name="Rectangle 6"/>
            <p:cNvSpPr>
              <a:spLocks noChangeArrowheads="1"/>
            </p:cNvSpPr>
            <p:nvPr/>
          </p:nvSpPr>
          <p:spPr bwMode="gray">
            <a:xfrm>
              <a:off x="5680" y="922"/>
              <a:ext cx="80" cy="20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2400" dirty="0">
                <a:solidFill>
                  <a:srgbClr val="676767"/>
                </a:solidFill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gray">
            <a:xfrm>
              <a:off x="-2" y="3792"/>
              <a:ext cx="5762" cy="528"/>
            </a:xfrm>
            <a:custGeom>
              <a:avLst/>
              <a:gdLst>
                <a:gd name="T0" fmla="*/ 5762 w 5762"/>
                <a:gd name="T1" fmla="*/ 528 h 528"/>
                <a:gd name="T2" fmla="*/ 5762 w 5762"/>
                <a:gd name="T3" fmla="*/ 0 h 528"/>
                <a:gd name="T4" fmla="*/ 5678 w 5762"/>
                <a:gd name="T5" fmla="*/ 0 h 528"/>
                <a:gd name="T6" fmla="*/ 5678 w 5762"/>
                <a:gd name="T7" fmla="*/ 251 h 528"/>
                <a:gd name="T8" fmla="*/ 2 w 5762"/>
                <a:gd name="T9" fmla="*/ 251 h 528"/>
                <a:gd name="T10" fmla="*/ 0 w 5762"/>
                <a:gd name="T11" fmla="*/ 528 h 528"/>
                <a:gd name="T12" fmla="*/ 5762 w 5762"/>
                <a:gd name="T13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2" h="528">
                  <a:moveTo>
                    <a:pt x="5762" y="528"/>
                  </a:moveTo>
                  <a:lnTo>
                    <a:pt x="5762" y="0"/>
                  </a:lnTo>
                  <a:lnTo>
                    <a:pt x="5678" y="0"/>
                  </a:lnTo>
                  <a:lnTo>
                    <a:pt x="5678" y="251"/>
                  </a:lnTo>
                  <a:lnTo>
                    <a:pt x="2" y="251"/>
                  </a:lnTo>
                  <a:lnTo>
                    <a:pt x="0" y="528"/>
                  </a:lnTo>
                  <a:lnTo>
                    <a:pt x="5762" y="528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2400" dirty="0">
                <a:solidFill>
                  <a:srgbClr val="676767"/>
                </a:solidFill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gray">
            <a:xfrm>
              <a:off x="-2" y="922"/>
              <a:ext cx="5762" cy="2442"/>
            </a:xfrm>
            <a:custGeom>
              <a:avLst/>
              <a:gdLst>
                <a:gd name="T0" fmla="*/ 6709 w 6803"/>
                <a:gd name="T1" fmla="*/ 2360 h 2884"/>
                <a:gd name="T2" fmla="*/ 6709 w 6803"/>
                <a:gd name="T3" fmla="*/ 0 h 2884"/>
                <a:gd name="T4" fmla="*/ 0 w 6803"/>
                <a:gd name="T5" fmla="*/ 0 h 2884"/>
                <a:gd name="T6" fmla="*/ 0 w 6803"/>
                <a:gd name="T7" fmla="*/ 7 h 2884"/>
                <a:gd name="T8" fmla="*/ 6701 w 6803"/>
                <a:gd name="T9" fmla="*/ 7 h 2884"/>
                <a:gd name="T10" fmla="*/ 6701 w 6803"/>
                <a:gd name="T11" fmla="*/ 2884 h 2884"/>
                <a:gd name="T12" fmla="*/ 6803 w 6803"/>
                <a:gd name="T13" fmla="*/ 2884 h 2884"/>
                <a:gd name="T14" fmla="*/ 6803 w 6803"/>
                <a:gd name="T15" fmla="*/ 2360 h 2884"/>
                <a:gd name="T16" fmla="*/ 6709 w 6803"/>
                <a:gd name="T17" fmla="*/ 2360 h 2884"/>
                <a:gd name="T18" fmla="*/ 6709 w 6803"/>
                <a:gd name="T19" fmla="*/ 236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03" h="2884">
                  <a:moveTo>
                    <a:pt x="6709" y="2360"/>
                  </a:moveTo>
                  <a:lnTo>
                    <a:pt x="670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6701" y="7"/>
                  </a:lnTo>
                  <a:lnTo>
                    <a:pt x="6701" y="2884"/>
                  </a:lnTo>
                  <a:lnTo>
                    <a:pt x="6803" y="2884"/>
                  </a:lnTo>
                  <a:lnTo>
                    <a:pt x="6803" y="2360"/>
                  </a:lnTo>
                  <a:lnTo>
                    <a:pt x="6709" y="2360"/>
                  </a:lnTo>
                  <a:lnTo>
                    <a:pt x="6709" y="2360"/>
                  </a:lnTo>
                  <a:close/>
                </a:path>
              </a:pathLst>
            </a:custGeom>
            <a:solidFill>
              <a:srgbClr val="6B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2400" dirty="0">
                <a:solidFill>
                  <a:srgbClr val="676767"/>
                </a:solidFill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gray">
            <a:xfrm>
              <a:off x="-2" y="3358"/>
              <a:ext cx="5762" cy="688"/>
            </a:xfrm>
            <a:custGeom>
              <a:avLst/>
              <a:gdLst>
                <a:gd name="T0" fmla="*/ 6803 w 6803"/>
                <a:gd name="T1" fmla="*/ 0 h 812"/>
                <a:gd name="T2" fmla="*/ 6701 w 6803"/>
                <a:gd name="T3" fmla="*/ 0 h 812"/>
                <a:gd name="T4" fmla="*/ 6701 w 6803"/>
                <a:gd name="T5" fmla="*/ 805 h 812"/>
                <a:gd name="T6" fmla="*/ 0 w 6803"/>
                <a:gd name="T7" fmla="*/ 805 h 812"/>
                <a:gd name="T8" fmla="*/ 0 w 6803"/>
                <a:gd name="T9" fmla="*/ 812 h 812"/>
                <a:gd name="T10" fmla="*/ 6709 w 6803"/>
                <a:gd name="T11" fmla="*/ 812 h 812"/>
                <a:gd name="T12" fmla="*/ 6709 w 6803"/>
                <a:gd name="T13" fmla="*/ 522 h 812"/>
                <a:gd name="T14" fmla="*/ 6803 w 6803"/>
                <a:gd name="T15" fmla="*/ 522 h 812"/>
                <a:gd name="T16" fmla="*/ 6803 w 6803"/>
                <a:gd name="T17" fmla="*/ 0 h 812"/>
                <a:gd name="T18" fmla="*/ 6803 w 6803"/>
                <a:gd name="T19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03" h="812">
                  <a:moveTo>
                    <a:pt x="6803" y="0"/>
                  </a:moveTo>
                  <a:lnTo>
                    <a:pt x="6701" y="0"/>
                  </a:lnTo>
                  <a:lnTo>
                    <a:pt x="6701" y="805"/>
                  </a:lnTo>
                  <a:lnTo>
                    <a:pt x="0" y="805"/>
                  </a:lnTo>
                  <a:lnTo>
                    <a:pt x="0" y="812"/>
                  </a:lnTo>
                  <a:lnTo>
                    <a:pt x="6709" y="812"/>
                  </a:lnTo>
                  <a:lnTo>
                    <a:pt x="6709" y="522"/>
                  </a:lnTo>
                  <a:lnTo>
                    <a:pt x="6803" y="522"/>
                  </a:lnTo>
                  <a:lnTo>
                    <a:pt x="6803" y="0"/>
                  </a:lnTo>
                  <a:lnTo>
                    <a:pt x="6803" y="0"/>
                  </a:lnTo>
                  <a:close/>
                </a:path>
              </a:pathLst>
            </a:custGeom>
            <a:solidFill>
              <a:srgbClr val="009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2400" dirty="0">
                <a:solidFill>
                  <a:srgbClr val="676767"/>
                </a:solidFill>
                <a:ea typeface="ＭＳ Ｐゴシック" pitchFamily="34" charset="-128"/>
                <a:cs typeface="Arial"/>
              </a:endParaRPr>
            </a:p>
          </p:txBody>
        </p:sp>
      </p:grpSp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727950" y="250825"/>
            <a:ext cx="949325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liennummernplatzhalter 1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424613"/>
            <a:ext cx="792396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  <a:ea typeface="ＭＳ Ｐゴシック" pitchFamily="34" charset="-128"/>
                <a:cs typeface="Arial"/>
              </a:rPr>
              <a:t>Page </a:t>
            </a:r>
            <a:fld id="{87F334AE-4EAC-4C2D-A638-92A76F09FCC4}" type="slidenum">
              <a:rPr lang="en-US" smtClean="0">
                <a:solidFill>
                  <a:srgbClr val="676767"/>
                </a:solidFill>
                <a:ea typeface="ＭＳ Ｐゴシック" pitchFamily="34" charset="-128"/>
                <a:cs typeface="Arial"/>
              </a:rPr>
              <a:pPr/>
              <a:t>‹#›</a:t>
            </a:fld>
            <a:endParaRPr lang="en-US" dirty="0">
              <a:solidFill>
                <a:srgbClr val="676767"/>
              </a:solidFill>
              <a:ea typeface="ＭＳ Ｐゴシック" pitchFamily="34" charset="-128"/>
              <a:cs typeface="Arial"/>
            </a:endParaRPr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3"/>
          </p:nvPr>
        </p:nvSpPr>
        <p:spPr bwMode="gray">
          <a:xfrm>
            <a:off x="1153551" y="6424613"/>
            <a:ext cx="5718983" cy="43338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r>
              <a:rPr lang="en-US" dirty="0" smtClean="0">
                <a:solidFill>
                  <a:srgbClr val="676767"/>
                </a:solidFill>
                <a:ea typeface="ＭＳ Ｐゴシック" pitchFamily="34" charset="-128"/>
                <a:cs typeface="Arial"/>
              </a:rPr>
              <a:t>Bee Health Update to Sandra Peterson </a:t>
            </a:r>
            <a:r>
              <a:rPr lang="en-US" dirty="0" smtClean="0">
                <a:solidFill>
                  <a:srgbClr val="676767"/>
                </a:solidFill>
                <a:ea typeface="ＭＳ Ｐゴシック" pitchFamily="34" charset="-128"/>
                <a:cs typeface="Arial"/>
                <a:sym typeface="Wingdings"/>
              </a:rPr>
              <a:t> May 17, 2012</a:t>
            </a:r>
            <a:endParaRPr lang="en-US" dirty="0">
              <a:solidFill>
                <a:srgbClr val="676767"/>
              </a:solidFill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85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ransition>
    <p:wipe/>
  </p:transition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ts val="300"/>
        </a:spcBef>
        <a:spcAft>
          <a:spcPts val="60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71463" indent="-269875" algn="l" rtl="0" fontAlgn="base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2pPr>
      <a:lvl3pPr marL="542925" indent="-269875" algn="l" rtl="0" fontAlgn="base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3pPr>
      <a:lvl4pPr marL="809625" indent="-265113" algn="l" rtl="0" fontAlgn="base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4pPr>
      <a:lvl5pPr marL="1081088" indent="-269875" algn="l" rtl="0" fontAlgn="base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5pPr>
      <a:lvl6pPr marL="1538288" indent="-269875" algn="l" rtl="0" fontAlgn="base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6pPr>
      <a:lvl7pPr marL="1995488" indent="-269875" algn="l" rtl="0" fontAlgn="base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7pPr>
      <a:lvl8pPr marL="2452688" indent="-269875" algn="l" rtl="0" fontAlgn="base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8pPr>
      <a:lvl9pPr marL="2909888" indent="-269875" algn="l" rtl="0" fontAlgn="base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0" descr="bee care_ppt_080212_MB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66725" y="349250"/>
            <a:ext cx="7058025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Headline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6725" y="1628775"/>
            <a:ext cx="8208963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in Arial 18pt</a:t>
            </a:r>
          </a:p>
          <a:p>
            <a:pPr lvl="1"/>
            <a:r>
              <a:rPr lang="en-GB" smtClean="0"/>
              <a:t>First level</a:t>
            </a:r>
          </a:p>
          <a:p>
            <a:pPr lvl="2"/>
            <a:r>
              <a:rPr lang="en-GB" smtClean="0"/>
              <a:t>Second level</a:t>
            </a:r>
          </a:p>
          <a:p>
            <a:pPr lvl="3"/>
            <a:r>
              <a:rPr lang="en-GB" smtClean="0"/>
              <a:t>Third level</a:t>
            </a:r>
          </a:p>
          <a:p>
            <a:pPr lvl="4"/>
            <a:r>
              <a:rPr lang="en-GB" smtClean="0"/>
              <a:t>Fourth level</a:t>
            </a:r>
          </a:p>
        </p:txBody>
      </p:sp>
      <p:grpSp>
        <p:nvGrpSpPr>
          <p:cNvPr id="1029" name="Group 258"/>
          <p:cNvGrpSpPr>
            <a:grpSpLocks/>
          </p:cNvGrpSpPr>
          <p:nvPr/>
        </p:nvGrpSpPr>
        <p:grpSpPr bwMode="auto">
          <a:xfrm>
            <a:off x="-3175" y="1463675"/>
            <a:ext cx="9147175" cy="5394325"/>
            <a:chOff x="-2" y="922"/>
            <a:chExt cx="5762" cy="3398"/>
          </a:xfrm>
        </p:grpSpPr>
        <p:sp>
          <p:nvSpPr>
            <p:cNvPr id="1033" name="Rectangle 16"/>
            <p:cNvSpPr>
              <a:spLocks noChangeArrowheads="1"/>
            </p:cNvSpPr>
            <p:nvPr/>
          </p:nvSpPr>
          <p:spPr bwMode="gray">
            <a:xfrm>
              <a:off x="5680" y="922"/>
              <a:ext cx="80" cy="20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2400" smtClean="0">
                <a:solidFill>
                  <a:srgbClr val="676767"/>
                </a:solidFill>
                <a:latin typeface="Arial" pitchFamily="34" charset="0"/>
              </a:endParaRPr>
            </a:p>
          </p:txBody>
        </p:sp>
        <p:sp>
          <p:nvSpPr>
            <p:cNvPr id="1034" name="Freeform 15"/>
            <p:cNvSpPr>
              <a:spLocks/>
            </p:cNvSpPr>
            <p:nvPr/>
          </p:nvSpPr>
          <p:spPr bwMode="gray">
            <a:xfrm>
              <a:off x="-2" y="3792"/>
              <a:ext cx="5762" cy="528"/>
            </a:xfrm>
            <a:custGeom>
              <a:avLst/>
              <a:gdLst>
                <a:gd name="T0" fmla="*/ 5762 w 5762"/>
                <a:gd name="T1" fmla="*/ 528 h 528"/>
                <a:gd name="T2" fmla="*/ 5762 w 5762"/>
                <a:gd name="T3" fmla="*/ 0 h 528"/>
                <a:gd name="T4" fmla="*/ 5678 w 5762"/>
                <a:gd name="T5" fmla="*/ 0 h 528"/>
                <a:gd name="T6" fmla="*/ 5678 w 5762"/>
                <a:gd name="T7" fmla="*/ 251 h 528"/>
                <a:gd name="T8" fmla="*/ 2 w 5762"/>
                <a:gd name="T9" fmla="*/ 251 h 528"/>
                <a:gd name="T10" fmla="*/ 0 w 5762"/>
                <a:gd name="T11" fmla="*/ 528 h 528"/>
                <a:gd name="T12" fmla="*/ 5762 w 5762"/>
                <a:gd name="T13" fmla="*/ 528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62" h="528">
                  <a:moveTo>
                    <a:pt x="5762" y="528"/>
                  </a:moveTo>
                  <a:lnTo>
                    <a:pt x="5762" y="0"/>
                  </a:lnTo>
                  <a:lnTo>
                    <a:pt x="5678" y="0"/>
                  </a:lnTo>
                  <a:lnTo>
                    <a:pt x="5678" y="251"/>
                  </a:lnTo>
                  <a:lnTo>
                    <a:pt x="2" y="251"/>
                  </a:lnTo>
                  <a:lnTo>
                    <a:pt x="0" y="528"/>
                  </a:lnTo>
                  <a:lnTo>
                    <a:pt x="5762" y="528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2400" smtClean="0">
                <a:solidFill>
                  <a:srgbClr val="676767"/>
                </a:solidFill>
                <a:latin typeface="Arial" pitchFamily="34" charset="0"/>
              </a:endParaRPr>
            </a:p>
          </p:txBody>
        </p:sp>
        <p:sp>
          <p:nvSpPr>
            <p:cNvPr id="1035" name="Freeform 10"/>
            <p:cNvSpPr>
              <a:spLocks/>
            </p:cNvSpPr>
            <p:nvPr/>
          </p:nvSpPr>
          <p:spPr bwMode="gray">
            <a:xfrm>
              <a:off x="-2" y="922"/>
              <a:ext cx="5762" cy="2442"/>
            </a:xfrm>
            <a:custGeom>
              <a:avLst/>
              <a:gdLst>
                <a:gd name="T0" fmla="*/ 2098 w 6803"/>
                <a:gd name="T1" fmla="*/ 737 h 2884"/>
                <a:gd name="T2" fmla="*/ 2098 w 6803"/>
                <a:gd name="T3" fmla="*/ 0 h 2884"/>
                <a:gd name="T4" fmla="*/ 0 w 6803"/>
                <a:gd name="T5" fmla="*/ 0 h 2884"/>
                <a:gd name="T6" fmla="*/ 0 w 6803"/>
                <a:gd name="T7" fmla="*/ 3 h 2884"/>
                <a:gd name="T8" fmla="*/ 2095 w 6803"/>
                <a:gd name="T9" fmla="*/ 3 h 2884"/>
                <a:gd name="T10" fmla="*/ 2095 w 6803"/>
                <a:gd name="T11" fmla="*/ 901 h 2884"/>
                <a:gd name="T12" fmla="*/ 2127 w 6803"/>
                <a:gd name="T13" fmla="*/ 901 h 2884"/>
                <a:gd name="T14" fmla="*/ 2127 w 6803"/>
                <a:gd name="T15" fmla="*/ 737 h 2884"/>
                <a:gd name="T16" fmla="*/ 2098 w 6803"/>
                <a:gd name="T17" fmla="*/ 737 h 2884"/>
                <a:gd name="T18" fmla="*/ 2098 w 6803"/>
                <a:gd name="T19" fmla="*/ 737 h 28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803" h="2884">
                  <a:moveTo>
                    <a:pt x="6709" y="2360"/>
                  </a:moveTo>
                  <a:lnTo>
                    <a:pt x="670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6701" y="7"/>
                  </a:lnTo>
                  <a:lnTo>
                    <a:pt x="6701" y="2884"/>
                  </a:lnTo>
                  <a:lnTo>
                    <a:pt x="6803" y="2884"/>
                  </a:lnTo>
                  <a:lnTo>
                    <a:pt x="6803" y="2360"/>
                  </a:lnTo>
                  <a:lnTo>
                    <a:pt x="6709" y="2360"/>
                  </a:lnTo>
                  <a:close/>
                </a:path>
              </a:pathLst>
            </a:custGeom>
            <a:solidFill>
              <a:srgbClr val="6B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2400" smtClean="0">
                <a:solidFill>
                  <a:srgbClr val="676767"/>
                </a:solidFill>
                <a:latin typeface="Arial" pitchFamily="34" charset="0"/>
              </a:endParaRPr>
            </a:p>
          </p:txBody>
        </p:sp>
        <p:sp>
          <p:nvSpPr>
            <p:cNvPr id="1036" name="Freeform 11"/>
            <p:cNvSpPr>
              <a:spLocks/>
            </p:cNvSpPr>
            <p:nvPr/>
          </p:nvSpPr>
          <p:spPr bwMode="gray">
            <a:xfrm>
              <a:off x="-2" y="3358"/>
              <a:ext cx="5762" cy="688"/>
            </a:xfrm>
            <a:custGeom>
              <a:avLst/>
              <a:gdLst>
                <a:gd name="T0" fmla="*/ 2127 w 6803"/>
                <a:gd name="T1" fmla="*/ 0 h 812"/>
                <a:gd name="T2" fmla="*/ 2095 w 6803"/>
                <a:gd name="T3" fmla="*/ 0 h 812"/>
                <a:gd name="T4" fmla="*/ 2095 w 6803"/>
                <a:gd name="T5" fmla="*/ 252 h 812"/>
                <a:gd name="T6" fmla="*/ 0 w 6803"/>
                <a:gd name="T7" fmla="*/ 252 h 812"/>
                <a:gd name="T8" fmla="*/ 0 w 6803"/>
                <a:gd name="T9" fmla="*/ 255 h 812"/>
                <a:gd name="T10" fmla="*/ 2098 w 6803"/>
                <a:gd name="T11" fmla="*/ 255 h 812"/>
                <a:gd name="T12" fmla="*/ 2098 w 6803"/>
                <a:gd name="T13" fmla="*/ 164 h 812"/>
                <a:gd name="T14" fmla="*/ 2127 w 6803"/>
                <a:gd name="T15" fmla="*/ 164 h 812"/>
                <a:gd name="T16" fmla="*/ 2127 w 6803"/>
                <a:gd name="T17" fmla="*/ 0 h 812"/>
                <a:gd name="T18" fmla="*/ 2127 w 6803"/>
                <a:gd name="T19" fmla="*/ 0 h 8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803" h="812">
                  <a:moveTo>
                    <a:pt x="6803" y="0"/>
                  </a:moveTo>
                  <a:lnTo>
                    <a:pt x="6701" y="0"/>
                  </a:lnTo>
                  <a:lnTo>
                    <a:pt x="6701" y="805"/>
                  </a:lnTo>
                  <a:lnTo>
                    <a:pt x="0" y="805"/>
                  </a:lnTo>
                  <a:lnTo>
                    <a:pt x="0" y="812"/>
                  </a:lnTo>
                  <a:lnTo>
                    <a:pt x="6709" y="812"/>
                  </a:lnTo>
                  <a:lnTo>
                    <a:pt x="6709" y="522"/>
                  </a:lnTo>
                  <a:lnTo>
                    <a:pt x="6803" y="522"/>
                  </a:lnTo>
                  <a:lnTo>
                    <a:pt x="6803" y="0"/>
                  </a:lnTo>
                  <a:close/>
                </a:path>
              </a:pathLst>
            </a:custGeom>
            <a:solidFill>
              <a:srgbClr val="009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en-US" sz="2400" smtClean="0">
                <a:solidFill>
                  <a:srgbClr val="676767"/>
                </a:solidFill>
                <a:latin typeface="Arial" pitchFamily="34" charset="0"/>
              </a:endParaRPr>
            </a:p>
          </p:txBody>
        </p:sp>
      </p:grpSp>
      <p:pic>
        <p:nvPicPr>
          <p:cNvPr id="1030" name="Picture 25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27950" y="250825"/>
            <a:ext cx="949325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 bwMode="gray">
          <a:xfrm>
            <a:off x="1154113" y="6424613"/>
            <a:ext cx="5718175" cy="433387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676767"/>
                </a:solidFill>
                <a:latin typeface="Arial" pitchFamily="34" charset="0"/>
              </a:rPr>
              <a:t>Bee Care Tempalte 2012 </a:t>
            </a:r>
            <a:r>
              <a:rPr lang="en-US">
                <a:solidFill>
                  <a:srgbClr val="676767"/>
                </a:solidFill>
                <a:latin typeface="Arial" pitchFamily="34" charset="0"/>
                <a:sym typeface="Wingdings"/>
              </a:rPr>
              <a:t> March 2012</a:t>
            </a:r>
            <a:endParaRPr lang="en-US" dirty="0">
              <a:solidFill>
                <a:srgbClr val="676767"/>
              </a:solidFill>
              <a:latin typeface="Arial" pitchFamily="34" charset="0"/>
            </a:endParaRPr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4"/>
          </p:nvPr>
        </p:nvSpPr>
        <p:spPr bwMode="gray">
          <a:xfrm>
            <a:off x="360363" y="6424613"/>
            <a:ext cx="793750" cy="433387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itchFamily="34" charset="0"/>
              <a:buNone/>
              <a:defRPr sz="800"/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676767"/>
                </a:solidFill>
                <a:latin typeface="Arial" pitchFamily="34" charset="0"/>
              </a:rPr>
              <a:t>Page </a:t>
            </a:r>
            <a:fld id="{812AF1DD-4F0E-4E14-BF7E-1579A6AE3B69}" type="slidenum">
              <a:rPr lang="en-US">
                <a:solidFill>
                  <a:srgbClr val="676767"/>
                </a:solidFill>
                <a:latin typeface="Arial" pitchFamily="34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676767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</p:sldLayoutIdLst>
  <p:transition>
    <p:wip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ts val="60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71463" indent="-269875" algn="l" rtl="0" eaLnBrk="0" fontAlgn="base" hangingPunct="0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2pPr>
      <a:lvl3pPr marL="542925" indent="-269875" algn="l" rtl="0" eaLnBrk="0" fontAlgn="base" hangingPunct="0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3pPr>
      <a:lvl4pPr marL="809625" indent="-265113" algn="l" rtl="0" eaLnBrk="0" fontAlgn="base" hangingPunct="0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4pPr>
      <a:lvl5pPr marL="1081088" indent="-269875" algn="l" rtl="0" eaLnBrk="0" fontAlgn="base" hangingPunct="0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5pPr>
      <a:lvl6pPr marL="1538288" indent="-269875" algn="l" rtl="0" eaLnBrk="1" fontAlgn="base" hangingPunct="1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6pPr>
      <a:lvl7pPr marL="1995488" indent="-269875" algn="l" rtl="0" eaLnBrk="1" fontAlgn="base" hangingPunct="1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7pPr>
      <a:lvl8pPr marL="2452688" indent="-269875" algn="l" rtl="0" eaLnBrk="1" fontAlgn="base" hangingPunct="1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8pPr>
      <a:lvl9pPr marL="2909888" indent="-269875" algn="l" rtl="0" eaLnBrk="1" fontAlgn="base" hangingPunct="1">
        <a:spcBef>
          <a:spcPts val="300"/>
        </a:spcBef>
        <a:spcAft>
          <a:spcPts val="600"/>
        </a:spcAft>
        <a:buClr>
          <a:schemeClr val="accent2"/>
        </a:buClr>
        <a:buSzPct val="110000"/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hyperlink" Target="http://www.seedpelletingequipment.com/rotary.ht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8200" y="3953988"/>
            <a:ext cx="5286375" cy="442912"/>
          </a:xfrm>
        </p:spPr>
        <p:txBody>
          <a:bodyPr/>
          <a:lstStyle/>
          <a:p>
            <a:r>
              <a:rPr lang="en-US" sz="2800" b="1" dirty="0" smtClean="0"/>
              <a:t>Addressing Concerns Around Bees: an Industry Approach</a:t>
            </a:r>
            <a:endParaRPr lang="en-US" sz="2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375025" y="4486899"/>
            <a:ext cx="5289550" cy="107996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b="1" dirty="0" smtClean="0"/>
              <a:t>The Pesticide Stewardship Alliance</a:t>
            </a:r>
          </a:p>
          <a:p>
            <a:pPr>
              <a:spcAft>
                <a:spcPts val="0"/>
              </a:spcAft>
            </a:pPr>
            <a:r>
              <a:rPr lang="en-US" b="1" dirty="0" smtClean="0"/>
              <a:t>Mobile , Alabama </a:t>
            </a:r>
          </a:p>
          <a:p>
            <a:pPr>
              <a:spcAft>
                <a:spcPts val="0"/>
              </a:spcAft>
            </a:pPr>
            <a:r>
              <a:rPr lang="en-US" b="1" dirty="0" smtClean="0"/>
              <a:t>February 6</a:t>
            </a:r>
            <a:r>
              <a:rPr lang="en-US" b="1" baseline="30000" dirty="0" smtClean="0"/>
              <a:t>th</a:t>
            </a:r>
            <a:r>
              <a:rPr lang="en-US" b="1" dirty="0" smtClean="0"/>
              <a:t>, 1013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83963" y="5627595"/>
            <a:ext cx="3860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Iain Kelly. Ph.D. </a:t>
            </a:r>
            <a:r>
              <a:rPr lang="en-US" dirty="0"/>
              <a:t>B</a:t>
            </a:r>
            <a:r>
              <a:rPr lang="en-US" dirty="0" smtClean="0"/>
              <a:t>ayer CropScience</a:t>
            </a:r>
            <a:endParaRPr lang="en-US" dirty="0"/>
          </a:p>
        </p:txBody>
      </p:sp>
      <p:sp>
        <p:nvSpPr>
          <p:cNvPr id="7" name="Foliennummernplatzhalter 4"/>
          <p:cNvSpPr txBox="1">
            <a:spLocks/>
          </p:cNvSpPr>
          <p:nvPr/>
        </p:nvSpPr>
        <p:spPr bwMode="auto">
          <a:xfrm>
            <a:off x="0" y="6465888"/>
            <a:ext cx="58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>
                <a:ea typeface="MS PGothic" pitchFamily="34" charset="-128"/>
              </a:rPr>
              <a:t>Slide </a:t>
            </a:r>
            <a:fld id="{C853BDAE-EDED-4DAF-849A-C8A3EAA5907E}" type="slidenum">
              <a:rPr lang="de-DE" sz="1000">
                <a:ea typeface="MS PGothic" pitchFamily="34" charset="-128"/>
              </a:rPr>
              <a:pPr eaLnBrk="1" hangingPunct="1"/>
              <a:t>0</a:t>
            </a:fld>
            <a:endParaRPr lang="de-DE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1095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423" y="228600"/>
            <a:ext cx="7477125" cy="874713"/>
          </a:xfrm>
        </p:spPr>
        <p:txBody>
          <a:bodyPr>
            <a:noAutofit/>
          </a:bodyPr>
          <a:lstStyle/>
          <a:p>
            <a:r>
              <a:rPr lang="en-US" sz="3200" dirty="0"/>
              <a:t>Established Equipment and Protocol for Standard Comparison of Dust-Abrasion</a:t>
            </a:r>
          </a:p>
        </p:txBody>
      </p:sp>
      <p:pic>
        <p:nvPicPr>
          <p:cNvPr id="17411" name="Picture 4" descr="DSC06162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413" y="1671638"/>
            <a:ext cx="5106987" cy="4548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208713" y="28003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28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666875"/>
            <a:ext cx="2266950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5534025" y="3549650"/>
            <a:ext cx="3619500" cy="4778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A: Good ST quality sample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B: Bad ST quality sample 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7218363" y="2957513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002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7250113" y="5534025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002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</a:t>
            </a:r>
          </a:p>
        </p:txBody>
      </p:sp>
      <p:sp>
        <p:nvSpPr>
          <p:cNvPr id="17417" name="Foliennummernplatzhalter 4"/>
          <p:cNvSpPr txBox="1">
            <a:spLocks/>
          </p:cNvSpPr>
          <p:nvPr/>
        </p:nvSpPr>
        <p:spPr bwMode="auto">
          <a:xfrm>
            <a:off x="0" y="6465888"/>
            <a:ext cx="58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>
                <a:ea typeface="MS PGothic" pitchFamily="34" charset="-128"/>
              </a:rPr>
              <a:t>Slide </a:t>
            </a:r>
            <a:fld id="{C853BDAE-EDED-4DAF-849A-C8A3EAA5907E}" type="slidenum">
              <a:rPr lang="de-DE" sz="1000">
                <a:ea typeface="MS PGothic" pitchFamily="34" charset="-128"/>
              </a:rPr>
              <a:pPr eaLnBrk="1" hangingPunct="1"/>
              <a:t>9</a:t>
            </a:fld>
            <a:endParaRPr lang="de-DE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28435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r>
              <a:rPr lang="en-US" sz="2800" dirty="0" err="1"/>
              <a:t>Heubach</a:t>
            </a:r>
            <a:r>
              <a:rPr lang="en-US" sz="2800" dirty="0"/>
              <a:t> Dust Testing – Commercially Treated Seed Samples – Seed Applied Insecticides</a:t>
            </a:r>
          </a:p>
        </p:txBody>
      </p:sp>
      <p:graphicFrame>
        <p:nvGraphicFramePr>
          <p:cNvPr id="8195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08603872"/>
              </p:ext>
            </p:extLst>
          </p:nvPr>
        </p:nvGraphicFramePr>
        <p:xfrm>
          <a:off x="194555" y="1516996"/>
          <a:ext cx="8794750" cy="510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3" name="Chart" r:id="rId3" imgW="8753424" imgH="5076757" progId="MSGraph.Chart.8">
                  <p:embed followColorScheme="full"/>
                </p:oleObj>
              </mc:Choice>
              <mc:Fallback>
                <p:oleObj name="Chart" r:id="rId3" imgW="8753424" imgH="50767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555" y="1516996"/>
                        <a:ext cx="8794750" cy="51006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455738" y="3756478"/>
            <a:ext cx="6705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966913" y="3904343"/>
            <a:ext cx="6194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ea typeface="+mn-ea"/>
                <a:cs typeface="Arial" charset="0"/>
              </a:rPr>
              <a:t>Lowest current proposed EU Standard is 0.75 </a:t>
            </a:r>
            <a:r>
              <a:rPr lang="en-US" b="0" dirty="0" err="1">
                <a:solidFill>
                  <a:prstClr val="black"/>
                </a:solidFill>
                <a:ea typeface="+mn-ea"/>
                <a:cs typeface="Arial" charset="0"/>
              </a:rPr>
              <a:t>gms</a:t>
            </a:r>
            <a:r>
              <a:rPr lang="en-US" b="0" dirty="0">
                <a:solidFill>
                  <a:prstClr val="black"/>
                </a:solidFill>
                <a:ea typeface="+mn-ea"/>
                <a:cs typeface="Arial" charset="0"/>
              </a:rPr>
              <a:t> per 100k seed</a:t>
            </a:r>
          </a:p>
        </p:txBody>
      </p:sp>
      <p:sp>
        <p:nvSpPr>
          <p:cNvPr id="7" name="Foliennummernplatzhalter 4"/>
          <p:cNvSpPr txBox="1">
            <a:spLocks/>
          </p:cNvSpPr>
          <p:nvPr/>
        </p:nvSpPr>
        <p:spPr bwMode="auto">
          <a:xfrm>
            <a:off x="0" y="6480402"/>
            <a:ext cx="58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>
                <a:ea typeface="MS PGothic" pitchFamily="34" charset="-128"/>
              </a:rPr>
              <a:t>Slide </a:t>
            </a:r>
            <a:fld id="{C853BDAE-EDED-4DAF-849A-C8A3EAA5907E}" type="slidenum">
              <a:rPr lang="de-DE" sz="1000">
                <a:ea typeface="MS PGothic" pitchFamily="34" charset="-128"/>
              </a:rPr>
              <a:pPr eaLnBrk="1" hangingPunct="1"/>
              <a:t>10</a:t>
            </a:fld>
            <a:endParaRPr lang="de-DE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2984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3" y="631250"/>
            <a:ext cx="7824112" cy="584775"/>
          </a:xfrm>
        </p:spPr>
        <p:txBody>
          <a:bodyPr/>
          <a:lstStyle/>
          <a:p>
            <a:r>
              <a:rPr lang="en-US" sz="3200" dirty="0"/>
              <a:t>Alleged Bee Incidents involving Neonicotinoid Seed Treatment in the U.S.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705429" y="2143608"/>
            <a:ext cx="7950853" cy="1444410"/>
            <a:chOff x="747230" y="3868512"/>
            <a:chExt cx="7950853" cy="1444410"/>
          </a:xfrm>
        </p:grpSpPr>
        <p:sp>
          <p:nvSpPr>
            <p:cNvPr id="20" name="Content Placeholder 3"/>
            <p:cNvSpPr txBox="1">
              <a:spLocks/>
            </p:cNvSpPr>
            <p:nvPr/>
          </p:nvSpPr>
          <p:spPr bwMode="gray">
            <a:xfrm>
              <a:off x="6820973" y="4255935"/>
              <a:ext cx="67798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00050" indent="-204788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212725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830263" indent="-214313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1287463" indent="-214313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1744663" indent="-214313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2201863" indent="-214313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2659063" indent="-214313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dirty="0" smtClean="0"/>
                <a:t>2013</a:t>
              </a:r>
              <a:endParaRPr lang="en-US" dirty="0"/>
            </a:p>
          </p:txBody>
        </p:sp>
        <p:sp>
          <p:nvSpPr>
            <p:cNvPr id="29" name="Content Placeholder 3"/>
            <p:cNvSpPr txBox="1">
              <a:spLocks/>
            </p:cNvSpPr>
            <p:nvPr/>
          </p:nvSpPr>
          <p:spPr bwMode="gray">
            <a:xfrm>
              <a:off x="1227374" y="4203490"/>
              <a:ext cx="149672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00050" indent="-204788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212725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830263" indent="-214313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1287463" indent="-214313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1744663" indent="-214313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2201863" indent="-214313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2659063" indent="-214313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dirty="0" smtClean="0"/>
                <a:t>2003 - 2010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>
              <a:off x="769881" y="3868512"/>
              <a:ext cx="7928202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Right Brace 30"/>
            <p:cNvSpPr/>
            <p:nvPr/>
          </p:nvSpPr>
          <p:spPr bwMode="auto">
            <a:xfrm rot="5400000">
              <a:off x="1523397" y="3779561"/>
              <a:ext cx="757192" cy="2309525"/>
            </a:xfrm>
            <a:prstGeom prst="rightBrac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Content Placeholder 3"/>
            <p:cNvSpPr txBox="1">
              <a:spLocks/>
            </p:cNvSpPr>
            <p:nvPr/>
          </p:nvSpPr>
          <p:spPr bwMode="gray">
            <a:xfrm>
              <a:off x="5163801" y="4255936"/>
              <a:ext cx="67798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00050" indent="-204788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212725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830263" indent="-214313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1287463" indent="-214313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1744663" indent="-214313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2201863" indent="-214313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2659063" indent="-214313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dirty="0" smtClean="0"/>
                <a:t>2012</a:t>
              </a:r>
              <a:endParaRPr lang="en-US" dirty="0"/>
            </a:p>
          </p:txBody>
        </p:sp>
        <p:sp>
          <p:nvSpPr>
            <p:cNvPr id="33" name="Content Placeholder 3"/>
            <p:cNvSpPr txBox="1">
              <a:spLocks/>
            </p:cNvSpPr>
            <p:nvPr/>
          </p:nvSpPr>
          <p:spPr bwMode="gray">
            <a:xfrm>
              <a:off x="3560789" y="4211444"/>
              <a:ext cx="67798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00050" indent="-204788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212725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830263" indent="-214313" algn="l" defTabSz="89535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1287463" indent="-214313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1744663" indent="-214313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2201863" indent="-214313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2659063" indent="-214313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dirty="0" smtClean="0"/>
                <a:t>2011</a:t>
              </a:r>
              <a:endParaRPr lang="en-US" dirty="0"/>
            </a:p>
          </p:txBody>
        </p:sp>
        <p:sp>
          <p:nvSpPr>
            <p:cNvPr id="37" name="Right Brace 36"/>
            <p:cNvSpPr/>
            <p:nvPr/>
          </p:nvSpPr>
          <p:spPr bwMode="auto">
            <a:xfrm rot="5400000">
              <a:off x="3513314" y="4099170"/>
              <a:ext cx="757194" cy="1670310"/>
            </a:xfrm>
            <a:prstGeom prst="rightBrac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937154" y="3820393"/>
            <a:ext cx="1690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dirty="0" smtClean="0"/>
              <a:t>One in  IN (Krupke et al.)</a:t>
            </a:r>
          </a:p>
        </p:txBody>
      </p:sp>
      <p:sp>
        <p:nvSpPr>
          <p:cNvPr id="22" name="Right Brace 21"/>
          <p:cNvSpPr/>
          <p:nvPr/>
        </p:nvSpPr>
        <p:spPr bwMode="auto">
          <a:xfrm rot="5400000">
            <a:off x="6782371" y="2367737"/>
            <a:ext cx="785989" cy="1654574"/>
          </a:xfrm>
          <a:prstGeom prst="rightBrac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ight Brace 22"/>
          <p:cNvSpPr/>
          <p:nvPr/>
        </p:nvSpPr>
        <p:spPr bwMode="auto">
          <a:xfrm rot="5400000">
            <a:off x="5121473" y="2361412"/>
            <a:ext cx="785989" cy="1667223"/>
          </a:xfrm>
          <a:prstGeom prst="rightBrac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96058" y="3728059"/>
            <a:ext cx="2133548" cy="120032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eaVert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517527" y="3728058"/>
            <a:ext cx="1719031" cy="120032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eaVert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48079" y="3736302"/>
            <a:ext cx="1654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???</a:t>
            </a:r>
          </a:p>
          <a:p>
            <a:pPr lvl="0" algn="l"/>
            <a:r>
              <a:rPr lang="en-US" dirty="0" smtClean="0"/>
              <a:t>High Varroa levels, drought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3407" y="3728057"/>
            <a:ext cx="7261773" cy="1477331"/>
            <a:chOff x="935344" y="4584272"/>
            <a:chExt cx="7261773" cy="1477331"/>
          </a:xfrm>
        </p:grpSpPr>
        <p:sp>
          <p:nvSpPr>
            <p:cNvPr id="5" name="Rectangle 4"/>
            <p:cNvSpPr/>
            <p:nvPr/>
          </p:nvSpPr>
          <p:spPr>
            <a:xfrm>
              <a:off x="935344" y="4584281"/>
              <a:ext cx="213354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/>
              <a:r>
                <a:rPr lang="en-US" dirty="0" smtClean="0"/>
                <a:t>5 alleged cases </a:t>
              </a:r>
              <a:r>
                <a:rPr lang="en-US" dirty="0"/>
                <a:t>listed </a:t>
              </a:r>
              <a:r>
                <a:rPr lang="en-US" dirty="0" smtClean="0"/>
                <a:t>in Reg. Rev.</a:t>
              </a:r>
            </a:p>
            <a:p>
              <a:pPr lvl="0" algn="l"/>
              <a:r>
                <a:rPr lang="en-US" dirty="0" smtClean="0"/>
                <a:t>NNC </a:t>
              </a:r>
              <a:r>
                <a:rPr lang="en-US" dirty="0"/>
                <a:t>residues </a:t>
              </a:r>
              <a:r>
                <a:rPr lang="en-US" dirty="0" smtClean="0"/>
                <a:t>confirmed  in one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99873" y="4584275"/>
              <a:ext cx="178206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/>
              <a:r>
                <a:rPr lang="en-US" dirty="0" smtClean="0"/>
                <a:t>Most from IN </a:t>
              </a:r>
              <a:r>
                <a:rPr lang="en-US" dirty="0"/>
                <a:t>(</a:t>
              </a:r>
              <a:r>
                <a:rPr lang="en-US" dirty="0" smtClean="0"/>
                <a:t>7) &amp;  OH </a:t>
              </a:r>
              <a:r>
                <a:rPr lang="en-US" dirty="0"/>
                <a:t>(</a:t>
              </a:r>
              <a:r>
                <a:rPr lang="en-US" dirty="0" smtClean="0"/>
                <a:t>6) Others sporadic</a:t>
              </a:r>
              <a:endParaRPr lang="en-US" dirty="0"/>
            </a:p>
            <a:p>
              <a:pPr lvl="0" algn="l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080842" y="4584280"/>
              <a:ext cx="1698622" cy="120032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eaVert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6498495" y="4584272"/>
              <a:ext cx="1698622" cy="120032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eaVert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66056" y="5171118"/>
            <a:ext cx="8229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en-US" dirty="0" smtClean="0"/>
              <a:t>2012 - possible cause of increase: awareness, publicity, weather, willingness to report? Combination of all of these indicated. 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dirty="0" smtClean="0"/>
              <a:t>Trace residues found in dead bees in IN. No measurable residues in OH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dirty="0" smtClean="0"/>
              <a:t>BCS investigated one incident in IN (detect) and MN (no detect)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2982933" y="1901371"/>
            <a:ext cx="0" cy="217514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6332344" y="1901371"/>
            <a:ext cx="0" cy="246445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4722780" y="1915584"/>
            <a:ext cx="0" cy="217514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8013025" y="1886905"/>
            <a:ext cx="0" cy="246445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Foliennummernplatzhalter 4"/>
          <p:cNvSpPr txBox="1">
            <a:spLocks/>
          </p:cNvSpPr>
          <p:nvPr/>
        </p:nvSpPr>
        <p:spPr bwMode="auto">
          <a:xfrm>
            <a:off x="0" y="6465888"/>
            <a:ext cx="58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>
                <a:ea typeface="MS PGothic" pitchFamily="34" charset="-128"/>
              </a:rPr>
              <a:t>Slide </a:t>
            </a:r>
            <a:fld id="{C853BDAE-EDED-4DAF-849A-C8A3EAA5907E}" type="slidenum">
              <a:rPr lang="de-DE" sz="1000">
                <a:ea typeface="MS PGothic" pitchFamily="34" charset="-128"/>
              </a:rPr>
              <a:pPr eaLnBrk="1" hangingPunct="1"/>
              <a:t>11</a:t>
            </a:fld>
            <a:endParaRPr lang="de-DE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5435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Recent  Literature Studies (1)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Krupke et al. study </a:t>
            </a:r>
          </a:p>
          <a:p>
            <a:pPr lvl="2"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/>
              <a:t>Apparent small bee kill incidents investigated</a:t>
            </a:r>
          </a:p>
          <a:p>
            <a:pPr lvl="2"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/>
              <a:t>Field experiment conducted to measure exposure</a:t>
            </a:r>
          </a:p>
          <a:p>
            <a:pPr lvl="4"/>
            <a:r>
              <a:rPr lang="en-US" sz="2000" dirty="0" smtClean="0"/>
              <a:t>Exposure levels in soil, pollen, whole flowers do not explain how a bee kill happened</a:t>
            </a:r>
          </a:p>
          <a:p>
            <a:pPr lvl="4"/>
            <a:r>
              <a:rPr lang="en-US" sz="2000" dirty="0" smtClean="0"/>
              <a:t>Concentration in waste talc very high, but samples were only collected from inside a planter, no measurement of what was released into the environment</a:t>
            </a:r>
          </a:p>
          <a:p>
            <a:pPr lvl="2"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/>
              <a:t>No long-term colony-level impact noted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  <a:p>
            <a:endParaRPr lang="en-US" dirty="0" smtClean="0"/>
          </a:p>
          <a:p>
            <a:pPr marL="571500" lvl="2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 bwMode="auto">
          <a:xfrm>
            <a:off x="0" y="6465888"/>
            <a:ext cx="58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>
                <a:ea typeface="MS PGothic" pitchFamily="34" charset="-128"/>
              </a:rPr>
              <a:t>Slide </a:t>
            </a:r>
            <a:fld id="{C853BDAE-EDED-4DAF-849A-C8A3EAA5907E}" type="slidenum">
              <a:rPr lang="de-DE" sz="1000">
                <a:ea typeface="MS PGothic" pitchFamily="34" charset="-128"/>
              </a:rPr>
              <a:pPr eaLnBrk="1" hangingPunct="1"/>
              <a:t>12</a:t>
            </a:fld>
            <a:endParaRPr lang="de-DE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8159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Recent  Literature Studies 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60979"/>
            <a:ext cx="8592457" cy="4535488"/>
          </a:xfrm>
        </p:spPr>
        <p:txBody>
          <a:bodyPr/>
          <a:lstStyle/>
          <a:p>
            <a:r>
              <a:rPr lang="en-US" sz="2400" dirty="0" err="1" smtClean="0"/>
              <a:t>Tapparo</a:t>
            </a:r>
            <a:r>
              <a:rPr lang="en-US" sz="2400" dirty="0" smtClean="0"/>
              <a:t> et al study and others from </a:t>
            </a:r>
            <a:r>
              <a:rPr lang="en-US" sz="2400" dirty="0" err="1" smtClean="0"/>
              <a:t>Girolami</a:t>
            </a:r>
            <a:r>
              <a:rPr lang="en-US" sz="2400" dirty="0" smtClean="0"/>
              <a:t> group</a:t>
            </a:r>
          </a:p>
          <a:p>
            <a:pPr lvl="2"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/>
              <a:t>Bees trained to fly through dust exhaust cloud during simulated planting</a:t>
            </a:r>
          </a:p>
          <a:p>
            <a:pPr lvl="2"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/>
              <a:t>Effects seen on individual bees, no colony level effects</a:t>
            </a:r>
          </a:p>
          <a:p>
            <a:pPr lvl="2"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/>
              <a:t>Minimal effects on individual bees from contact with contaminated flowers, or ingestion of guttation droplets; bees had to fly through the planter exhaust stream for effects to be prevalent</a:t>
            </a:r>
          </a:p>
          <a:p>
            <a:pPr lvl="2"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/>
              <a:t>Exposed bees placed in cages in laboratory</a:t>
            </a:r>
          </a:p>
          <a:p>
            <a:pPr lvl="2"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/>
              <a:t>Normal humidity – nearly all bees survived</a:t>
            </a:r>
          </a:p>
          <a:p>
            <a:pPr lvl="2"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/>
              <a:t>Very high humidity – most bees died</a:t>
            </a:r>
          </a:p>
          <a:p>
            <a:pPr lvl="2"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/>
              <a:t>No long-term colony-level impact</a:t>
            </a:r>
          </a:p>
          <a:p>
            <a:endParaRPr lang="en-US" dirty="0" smtClean="0"/>
          </a:p>
          <a:p>
            <a:pPr lvl="2"/>
            <a:endParaRPr lang="en-US" dirty="0"/>
          </a:p>
          <a:p>
            <a:endParaRPr lang="en-US" dirty="0" smtClean="0"/>
          </a:p>
          <a:p>
            <a:pPr marL="571500" lvl="2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 bwMode="auto">
          <a:xfrm>
            <a:off x="0" y="6465888"/>
            <a:ext cx="75474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>
                <a:ea typeface="MS PGothic" pitchFamily="34" charset="-128"/>
              </a:rPr>
              <a:t>Slide </a:t>
            </a:r>
            <a:fld id="{C853BDAE-EDED-4DAF-849A-C8A3EAA5907E}" type="slidenum">
              <a:rPr lang="de-DE" sz="1000">
                <a:ea typeface="MS PGothic" pitchFamily="34" charset="-128"/>
              </a:rPr>
              <a:pPr eaLnBrk="1" hangingPunct="1"/>
              <a:t>13</a:t>
            </a:fld>
            <a:endParaRPr lang="de-DE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7421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113" y="1488187"/>
            <a:ext cx="4296229" cy="497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5950" lvl="2" indent="-342900" algn="l">
              <a:spcBef>
                <a:spcPts val="300"/>
              </a:spcBef>
              <a:spcAft>
                <a:spcPts val="600"/>
              </a:spcAft>
              <a:buClr>
                <a:srgbClr val="002060"/>
              </a:buClr>
              <a:buSzPct val="110000"/>
              <a:buFont typeface="Wingdings" pitchFamily="2" charset="2"/>
              <a:buChar char="§"/>
            </a:pPr>
            <a:r>
              <a:rPr lang="en-US" sz="2000" dirty="0">
                <a:latin typeface="+mn-lt"/>
                <a:cs typeface="+mn-cs"/>
              </a:rPr>
              <a:t>Despite hundreds of millions of acres being planted with neonicotinoid treated seed there have been very few reported, acute bee losses</a:t>
            </a:r>
          </a:p>
          <a:p>
            <a:pPr marL="615950" lvl="2" indent="-342900" algn="l">
              <a:spcBef>
                <a:spcPts val="300"/>
              </a:spcBef>
              <a:spcAft>
                <a:spcPts val="600"/>
              </a:spcAft>
              <a:buClr>
                <a:srgbClr val="002060"/>
              </a:buClr>
              <a:buSzPct val="110000"/>
              <a:buFont typeface="Wingdings" pitchFamily="2" charset="2"/>
              <a:buChar char="§"/>
            </a:pPr>
            <a:r>
              <a:rPr lang="en-US" sz="2000" dirty="0">
                <a:latin typeface="+mn-lt"/>
                <a:cs typeface="+mn-cs"/>
              </a:rPr>
              <a:t>There has been no demonstrated effect on bee colony health associated with use of clothianidin or other neonicotinoid-based insecticides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</a:pPr>
            <a:endParaRPr lang="en-US" sz="2000" dirty="0">
              <a:solidFill>
                <a:srgbClr val="002864"/>
              </a:solidFill>
              <a:ea typeface="ＭＳ Ｐゴシック" pitchFamily="34" charset="-128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</a:pPr>
            <a:endParaRPr lang="en-US" sz="2000" dirty="0" smtClean="0">
              <a:solidFill>
                <a:srgbClr val="002864"/>
              </a:solidFill>
              <a:ea typeface="ＭＳ Ｐゴシック" pitchFamily="34" charset="-128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</a:pPr>
            <a:endParaRPr lang="en-US" sz="2000" dirty="0">
              <a:solidFill>
                <a:srgbClr val="002864"/>
              </a:solidFill>
              <a:ea typeface="ＭＳ Ｐゴシック" pitchFamily="34" charset="-128"/>
            </a:endParaRPr>
          </a:p>
        </p:txBody>
      </p:sp>
      <p:sp>
        <p:nvSpPr>
          <p:cNvPr id="55301" name="Rectangle 2"/>
          <p:cNvSpPr txBox="1">
            <a:spLocks/>
          </p:cNvSpPr>
          <p:nvPr/>
        </p:nvSpPr>
        <p:spPr bwMode="gray">
          <a:xfrm>
            <a:off x="271463" y="195263"/>
            <a:ext cx="7424737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3200" dirty="0">
                <a:latin typeface="+mj-lt"/>
                <a:ea typeface="+mj-ea"/>
                <a:cs typeface="+mj-cs"/>
              </a:rPr>
              <a:t>Practical Experiences with Neonicotinoid Treated Seeds in the U.S. 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99" y="1702940"/>
            <a:ext cx="4351529" cy="336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5942" y="5293506"/>
            <a:ext cx="843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5950" lvl="2" indent="-342900" algn="l">
              <a:spcBef>
                <a:spcPts val="300"/>
              </a:spcBef>
              <a:spcAft>
                <a:spcPts val="600"/>
              </a:spcAft>
              <a:buClr>
                <a:srgbClr val="002060"/>
              </a:buClr>
              <a:buSzPct val="110000"/>
              <a:buFont typeface="Wingdings" pitchFamily="2" charset="2"/>
              <a:buChar char="§"/>
            </a:pPr>
            <a:r>
              <a:rPr lang="en-US" sz="2000" dirty="0">
                <a:latin typeface="+mn-lt"/>
                <a:cs typeface="+mn-cs"/>
              </a:rPr>
              <a:t>Activities, however,  to understand and minimize exposure and reduce the  likelihood of effects  are appropriate to help protect an important tool for growers</a:t>
            </a:r>
          </a:p>
        </p:txBody>
      </p:sp>
      <p:sp>
        <p:nvSpPr>
          <p:cNvPr id="8" name="Foliennummernplatzhalter 4"/>
          <p:cNvSpPr txBox="1">
            <a:spLocks/>
          </p:cNvSpPr>
          <p:nvPr/>
        </p:nvSpPr>
        <p:spPr bwMode="auto">
          <a:xfrm>
            <a:off x="0" y="6465888"/>
            <a:ext cx="75474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>
                <a:ea typeface="MS PGothic" pitchFamily="34" charset="-128"/>
              </a:rPr>
              <a:t>Slide </a:t>
            </a:r>
            <a:fld id="{C853BDAE-EDED-4DAF-849A-C8A3EAA5907E}" type="slidenum">
              <a:rPr lang="de-DE" sz="1000">
                <a:ea typeface="MS PGothic" pitchFamily="34" charset="-128"/>
              </a:rPr>
              <a:pPr eaLnBrk="1" hangingPunct="1"/>
              <a:t>14</a:t>
            </a:fld>
            <a:endParaRPr lang="de-DE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7170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Ongoing Activities to Understand and Minimize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/>
              <a:t>Understanding exposure routes</a:t>
            </a:r>
          </a:p>
          <a:p>
            <a:pPr marL="557213" lvl="1" indent="-285750">
              <a:buFont typeface="Arial" pitchFamily="34" charset="0"/>
              <a:buChar char="•"/>
            </a:pPr>
            <a:r>
              <a:rPr lang="en-US" sz="2000" dirty="0" smtClean="0"/>
              <a:t>Bee Health investigations</a:t>
            </a:r>
          </a:p>
          <a:p>
            <a:pPr marL="557213" lvl="1" indent="-285750">
              <a:buFont typeface="Arial" pitchFamily="34" charset="0"/>
              <a:buChar char="•"/>
            </a:pPr>
            <a:r>
              <a:rPr lang="en-US" sz="2000" dirty="0" smtClean="0"/>
              <a:t>Sentinel hives</a:t>
            </a:r>
          </a:p>
          <a:p>
            <a:pPr marL="557213" lvl="1" indent="-285750">
              <a:buFont typeface="Arial" pitchFamily="34" charset="0"/>
              <a:buChar char="•"/>
            </a:pPr>
            <a:r>
              <a:rPr lang="en-US" sz="2000" dirty="0"/>
              <a:t>Mid-West Corn Seed Treatment Exposure </a:t>
            </a:r>
            <a:r>
              <a:rPr lang="en-US" sz="2000" dirty="0" smtClean="0"/>
              <a:t>Study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Improving the technology</a:t>
            </a:r>
          </a:p>
          <a:p>
            <a:pPr marL="557213" lvl="1" indent="-285750">
              <a:buFont typeface="Arial" pitchFamily="34" charset="0"/>
              <a:buChar char="•"/>
            </a:pPr>
            <a:r>
              <a:rPr lang="en-US" sz="2000" dirty="0"/>
              <a:t>Optimizing product formulation, seed treatment recipes </a:t>
            </a:r>
          </a:p>
          <a:p>
            <a:pPr marL="557213" lvl="1" indent="-285750">
              <a:buFont typeface="Arial" pitchFamily="34" charset="0"/>
              <a:buChar char="•"/>
            </a:pPr>
            <a:r>
              <a:rPr lang="en-US" sz="2000" dirty="0"/>
              <a:t>Monitoring treated seed samples for abrasion standards</a:t>
            </a:r>
            <a:endParaRPr lang="en-US" sz="2800" dirty="0"/>
          </a:p>
          <a:p>
            <a:pPr marL="557213" lvl="1" indent="-285750">
              <a:buFont typeface="Arial" pitchFamily="34" charset="0"/>
              <a:buChar char="•"/>
            </a:pPr>
            <a:r>
              <a:rPr lang="en-US" sz="2000" dirty="0" smtClean="0"/>
              <a:t>Developing alternative lubricants to talc to reduce dust</a:t>
            </a:r>
          </a:p>
          <a:p>
            <a:pPr marL="557213" lvl="1" indent="-285750">
              <a:buFont typeface="Arial" pitchFamily="34" charset="0"/>
              <a:buChar char="•"/>
            </a:pPr>
            <a:r>
              <a:rPr lang="en-US" sz="2000" dirty="0" smtClean="0"/>
              <a:t>Improved equipment to treat seed</a:t>
            </a:r>
          </a:p>
          <a:p>
            <a:pPr marL="557213" lvl="1" indent="-285750">
              <a:buFont typeface="Arial" pitchFamily="34" charset="0"/>
              <a:buChar char="•"/>
            </a:pPr>
            <a:r>
              <a:rPr lang="en-US" sz="2000" dirty="0" smtClean="0"/>
              <a:t>Planter modifications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Increased </a:t>
            </a:r>
            <a:r>
              <a:rPr lang="en-US" sz="2400" dirty="0"/>
              <a:t>communication </a:t>
            </a:r>
            <a:r>
              <a:rPr lang="en-US" sz="2400" dirty="0" smtClean="0"/>
              <a:t>and stewardship</a:t>
            </a:r>
          </a:p>
          <a:p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5" name="Foliennummernplatzhalter 4"/>
          <p:cNvSpPr txBox="1">
            <a:spLocks/>
          </p:cNvSpPr>
          <p:nvPr/>
        </p:nvSpPr>
        <p:spPr bwMode="auto">
          <a:xfrm>
            <a:off x="0" y="6465888"/>
            <a:ext cx="75474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>
                <a:ea typeface="MS PGothic" pitchFamily="34" charset="-128"/>
              </a:rPr>
              <a:t>Slide </a:t>
            </a:r>
            <a:fld id="{C853BDAE-EDED-4DAF-849A-C8A3EAA5907E}" type="slidenum">
              <a:rPr lang="de-DE" sz="1000">
                <a:ea typeface="MS PGothic" pitchFamily="34" charset="-128"/>
              </a:rPr>
              <a:pPr eaLnBrk="1" hangingPunct="1"/>
              <a:t>15</a:t>
            </a:fld>
            <a:endParaRPr lang="de-DE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498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>
          <a:xfrm>
            <a:off x="455613" y="241738"/>
            <a:ext cx="7069137" cy="974287"/>
          </a:xfrm>
        </p:spPr>
        <p:txBody>
          <a:bodyPr/>
          <a:lstStyle/>
          <a:p>
            <a:r>
              <a:rPr lang="en-US" sz="3200" dirty="0"/>
              <a:t>Bee Health Investigations in 2013:</a:t>
            </a:r>
            <a:br>
              <a:rPr lang="en-US" sz="3200" dirty="0"/>
            </a:br>
            <a:r>
              <a:rPr lang="en-US" sz="3200" dirty="0"/>
              <a:t>Response Preparations </a:t>
            </a:r>
          </a:p>
        </p:txBody>
      </p:sp>
      <p:sp>
        <p:nvSpPr>
          <p:cNvPr id="69636" name="Foliennummernplatzhalt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40488"/>
            <a:ext cx="666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800">
                <a:solidFill>
                  <a:schemeClr val="bg1"/>
                </a:solidFill>
              </a:rPr>
              <a:t>Slide </a:t>
            </a:r>
            <a:fld id="{4CC6EAC3-3B6A-42DD-917C-F8298DB34781}" type="slidenum">
              <a:rPr lang="de-DE" sz="800">
                <a:solidFill>
                  <a:schemeClr val="bg1"/>
                </a:solidFill>
              </a:rPr>
              <a:pPr eaLnBrk="1" hangingPunct="1"/>
              <a:t>16</a:t>
            </a:fld>
            <a:endParaRPr lang="de-DE" sz="80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5613" y="1605519"/>
            <a:ext cx="7889358" cy="4455033"/>
          </a:xfrm>
        </p:spPr>
        <p:txBody>
          <a:bodyPr/>
          <a:lstStyle/>
          <a:p>
            <a:pPr lvl="1"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 smtClean="0"/>
              <a:t>Build on Bayer's experiences from 2012 in investigating alleged incidents around corn planting time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 smtClean="0"/>
              <a:t>Better understand potential product related issues, complementing any official investigations</a:t>
            </a:r>
            <a:endParaRPr lang="en-US" dirty="0"/>
          </a:p>
          <a:p>
            <a:pPr lvl="1"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 smtClean="0"/>
              <a:t>Contacting State Lead Agencies in Mid-west, </a:t>
            </a:r>
            <a:r>
              <a:rPr lang="en-US" dirty="0"/>
              <a:t>s</a:t>
            </a:r>
            <a:r>
              <a:rPr lang="en-US" dirty="0" smtClean="0"/>
              <a:t>eed </a:t>
            </a:r>
            <a:r>
              <a:rPr lang="en-US" dirty="0"/>
              <a:t>partners, major </a:t>
            </a:r>
            <a:r>
              <a:rPr lang="en-US" dirty="0" smtClean="0"/>
              <a:t>bee organizations, pest control applicators, EPA , USDA  for help and  advice on implementation  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 smtClean="0"/>
              <a:t>A dedicated </a:t>
            </a:r>
            <a:r>
              <a:rPr lang="en-US" dirty="0"/>
              <a:t>toll-free number available for questions or concerns around bee </a:t>
            </a:r>
            <a:r>
              <a:rPr lang="en-US" dirty="0" smtClean="0"/>
              <a:t>health has been established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87" b="28457"/>
          <a:stretch/>
        </p:blipFill>
        <p:spPr>
          <a:xfrm>
            <a:off x="1425" y="5029976"/>
            <a:ext cx="9142575" cy="1775637"/>
          </a:xfrm>
          <a:prstGeom prst="rect">
            <a:avLst/>
          </a:prstGeom>
        </p:spPr>
      </p:pic>
      <p:sp>
        <p:nvSpPr>
          <p:cNvPr id="8" name="Foliennummernplatzhalter 4"/>
          <p:cNvSpPr txBox="1">
            <a:spLocks/>
          </p:cNvSpPr>
          <p:nvPr/>
        </p:nvSpPr>
        <p:spPr bwMode="auto">
          <a:xfrm>
            <a:off x="0" y="6465888"/>
            <a:ext cx="75474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>
                <a:ea typeface="MS PGothic" pitchFamily="34" charset="-128"/>
              </a:rPr>
              <a:t>Slide </a:t>
            </a:r>
            <a:fld id="{C853BDAE-EDED-4DAF-849A-C8A3EAA5907E}" type="slidenum">
              <a:rPr lang="de-DE" sz="1000">
                <a:ea typeface="MS PGothic" pitchFamily="34" charset="-128"/>
              </a:rPr>
              <a:pPr eaLnBrk="1" hangingPunct="1"/>
              <a:t>16</a:t>
            </a:fld>
            <a:endParaRPr lang="de-DE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9937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>
          <a:xfrm>
            <a:off x="455613" y="241738"/>
            <a:ext cx="7069137" cy="974287"/>
          </a:xfrm>
        </p:spPr>
        <p:txBody>
          <a:bodyPr/>
          <a:lstStyle/>
          <a:p>
            <a:r>
              <a:rPr lang="en-US" sz="3200" dirty="0"/>
              <a:t>Bee Health Investigations in 2013:</a:t>
            </a:r>
            <a:br>
              <a:rPr lang="en-US" sz="3200" dirty="0"/>
            </a:br>
            <a:r>
              <a:rPr lang="en-US" sz="3200" dirty="0"/>
              <a:t>Resources Available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5613" y="1521436"/>
            <a:ext cx="7889358" cy="4455033"/>
          </a:xfrm>
        </p:spPr>
        <p:txBody>
          <a:bodyPr/>
          <a:lstStyle/>
          <a:p>
            <a:pPr lvl="1"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 smtClean="0"/>
              <a:t>Investigation team consisting of over 30 trained individuals:</a:t>
            </a:r>
          </a:p>
          <a:p>
            <a:pPr lvl="1"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 smtClean="0"/>
              <a:t>Bee experts for hive inspections</a:t>
            </a:r>
          </a:p>
          <a:p>
            <a:pPr lvl="1"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 smtClean="0"/>
              <a:t>Technical </a:t>
            </a:r>
            <a:r>
              <a:rPr lang="en-US" dirty="0"/>
              <a:t>field </a:t>
            </a:r>
            <a:r>
              <a:rPr lang="en-US" dirty="0" smtClean="0"/>
              <a:t>experts </a:t>
            </a:r>
            <a:r>
              <a:rPr lang="en-US" dirty="0"/>
              <a:t>to </a:t>
            </a:r>
            <a:r>
              <a:rPr lang="en-US" dirty="0" smtClean="0"/>
              <a:t>survey agricultural surroundings</a:t>
            </a:r>
          </a:p>
          <a:p>
            <a:pPr lvl="1"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 smtClean="0"/>
              <a:t>Analytical </a:t>
            </a:r>
            <a:r>
              <a:rPr lang="en-US" dirty="0"/>
              <a:t>experts to collect </a:t>
            </a:r>
            <a:r>
              <a:rPr lang="en-US" dirty="0" smtClean="0"/>
              <a:t>residue and bee samples for analysis</a:t>
            </a:r>
            <a:endParaRPr lang="en-US" dirty="0"/>
          </a:p>
          <a:p>
            <a:pPr lvl="1"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 smtClean="0"/>
              <a:t>Standardized protocols </a:t>
            </a:r>
            <a:r>
              <a:rPr lang="en-US" dirty="0"/>
              <a:t>and SOP’s for conducting </a:t>
            </a:r>
            <a:r>
              <a:rPr lang="en-US" dirty="0" smtClean="0"/>
              <a:t>investigations</a:t>
            </a:r>
          </a:p>
          <a:p>
            <a:pPr lvl="1"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 err="1" smtClean="0"/>
              <a:t>iPad</a:t>
            </a:r>
            <a:r>
              <a:rPr lang="en-US" dirty="0" smtClean="0"/>
              <a:t> application </a:t>
            </a:r>
            <a:r>
              <a:rPr lang="en-US" dirty="0"/>
              <a:t>to aid </a:t>
            </a:r>
            <a:r>
              <a:rPr lang="en-US" dirty="0" smtClean="0"/>
              <a:t>data collection (beta testing)</a:t>
            </a:r>
          </a:p>
          <a:p>
            <a:pPr lvl="1"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 smtClean="0"/>
              <a:t>Rapid response capability and fast analytical turn around time</a:t>
            </a:r>
          </a:p>
          <a:p>
            <a:pPr lvl="1"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 smtClean="0"/>
              <a:t>Intent is to supplement official investigations by focusing on sites that will help address mitigation/stewardship needs </a:t>
            </a:r>
            <a:r>
              <a:rPr lang="en-US" u="sng" dirty="0" smtClean="0"/>
              <a:t>if warranted</a:t>
            </a:r>
            <a:endParaRPr lang="en-US" u="sng" dirty="0"/>
          </a:p>
          <a:p>
            <a:pPr marL="860425" lvl="2" indent="-403225">
              <a:spcAft>
                <a:spcPts val="0"/>
              </a:spcAft>
              <a:buFont typeface="Courier New" pitchFamily="49" charset="0"/>
              <a:buChar char="o"/>
            </a:pP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61155" y="4710793"/>
            <a:ext cx="8603894" cy="1677933"/>
            <a:chOff x="-550906" y="3957887"/>
            <a:chExt cx="12788951" cy="2551199"/>
          </a:xfrm>
        </p:grpSpPr>
        <p:grpSp>
          <p:nvGrpSpPr>
            <p:cNvPr id="8" name="Group 7"/>
            <p:cNvGrpSpPr/>
            <p:nvPr/>
          </p:nvGrpSpPr>
          <p:grpSpPr>
            <a:xfrm>
              <a:off x="-550906" y="3968082"/>
              <a:ext cx="3330057" cy="2504873"/>
              <a:chOff x="-58480" y="152400"/>
              <a:chExt cx="3330057" cy="250487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58480" y="152400"/>
                <a:ext cx="3290629" cy="243839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-19052" y="2243928"/>
                <a:ext cx="3290629" cy="4133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solidFill>
                      <a:srgbClr val="00334C"/>
                    </a:solidFill>
                  </a:rPr>
                  <a:t>Investigation of Hives</a:t>
                </a:r>
                <a:endParaRPr lang="en-US" sz="1400" dirty="0">
                  <a:solidFill>
                    <a:srgbClr val="00334C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823129" y="3968082"/>
              <a:ext cx="3231658" cy="2541004"/>
              <a:chOff x="5766683" y="70070"/>
              <a:chExt cx="3460214" cy="271361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66683" y="70070"/>
                <a:ext cx="3460214" cy="2595158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5818505" y="2342260"/>
                <a:ext cx="3408392" cy="44142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00334C"/>
                    </a:solidFill>
                  </a:rPr>
                  <a:t>Investigation of Planting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9054787" y="3968081"/>
              <a:ext cx="3183258" cy="2520182"/>
              <a:chOff x="-19052" y="3999160"/>
              <a:chExt cx="3400945" cy="259762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052" y="3999160"/>
                <a:ext cx="3400945" cy="255070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-19052" y="6213346"/>
                <a:ext cx="3400945" cy="3834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00334C"/>
                    </a:solidFill>
                  </a:rPr>
                  <a:t>Investigation of </a:t>
                </a:r>
                <a:r>
                  <a:rPr lang="en-US" sz="1200" dirty="0" smtClean="0">
                    <a:solidFill>
                      <a:srgbClr val="00334C"/>
                    </a:solidFill>
                  </a:rPr>
                  <a:t>Surroundings</a:t>
                </a:r>
                <a:endParaRPr lang="en-US" sz="1200" dirty="0">
                  <a:solidFill>
                    <a:srgbClr val="00334C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639871" y="3957887"/>
              <a:ext cx="3231658" cy="2533582"/>
              <a:chOff x="5871529" y="3999160"/>
              <a:chExt cx="3231658" cy="253358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71529" y="3999160"/>
                <a:ext cx="3183258" cy="245879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5890390" y="6119397"/>
                <a:ext cx="3212797" cy="4133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rgbClr val="00334C"/>
                    </a:solidFill>
                  </a:rPr>
                  <a:t>Investigation of Fields</a:t>
                </a:r>
              </a:p>
            </p:txBody>
          </p:sp>
        </p:grpSp>
      </p:grpSp>
      <p:sp>
        <p:nvSpPr>
          <p:cNvPr id="22" name="Foliennummernplatzhalter 4"/>
          <p:cNvSpPr txBox="1">
            <a:spLocks/>
          </p:cNvSpPr>
          <p:nvPr/>
        </p:nvSpPr>
        <p:spPr bwMode="auto">
          <a:xfrm>
            <a:off x="0" y="6465888"/>
            <a:ext cx="75474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>
                <a:ea typeface="MS PGothic" pitchFamily="34" charset="-128"/>
              </a:rPr>
              <a:t>Slide </a:t>
            </a:r>
            <a:fld id="{C853BDAE-EDED-4DAF-849A-C8A3EAA5907E}" type="slidenum">
              <a:rPr lang="de-DE" sz="1000">
                <a:ea typeface="MS PGothic" pitchFamily="34" charset="-128"/>
              </a:rPr>
              <a:pPr eaLnBrk="1" hangingPunct="1"/>
              <a:t>17</a:t>
            </a:fld>
            <a:endParaRPr lang="de-DE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2433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7350" y="400915"/>
            <a:ext cx="7058025" cy="949325"/>
          </a:xfrm>
        </p:spPr>
        <p:txBody>
          <a:bodyPr/>
          <a:lstStyle/>
          <a:p>
            <a:r>
              <a:rPr lang="en-US" sz="3200" dirty="0" smtClean="0"/>
              <a:t>Dead Bee Drop Zone Traps</a:t>
            </a:r>
            <a:endParaRPr lang="en-US" sz="3200" dirty="0"/>
          </a:p>
        </p:txBody>
      </p:sp>
      <p:pic>
        <p:nvPicPr>
          <p:cNvPr id="4116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7821" y="1572591"/>
            <a:ext cx="6319887" cy="480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94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bee care_ppt_080212_MB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gray">
          <a:xfrm>
            <a:off x="188913" y="3008313"/>
            <a:ext cx="219075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l">
              <a:spcBef>
                <a:spcPts val="300"/>
              </a:spcBef>
              <a:spcAft>
                <a:spcPts val="600"/>
              </a:spcAft>
            </a:pPr>
            <a:r>
              <a:rPr lang="en-GB" dirty="0" smtClean="0">
                <a:solidFill>
                  <a:srgbClr val="676767"/>
                </a:solidFill>
                <a:ea typeface="ＭＳ Ｐゴシック" pitchFamily="34" charset="-128"/>
                <a:cs typeface="Arial" pitchFamily="34" charset="0"/>
              </a:rPr>
              <a:t>Outline</a:t>
            </a:r>
            <a:endParaRPr lang="en-GB" dirty="0" smtClean="0">
              <a:solidFill>
                <a:srgbClr val="002864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gray">
          <a:xfrm>
            <a:off x="1989138" y="2833688"/>
            <a:ext cx="6923087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0" tIns="0" rIns="0" bIns="0"/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en-US" sz="2400" dirty="0" smtClean="0">
                <a:solidFill>
                  <a:srgbClr val="676767"/>
                </a:solidFill>
                <a:ea typeface="ＭＳ Ｐゴシック" pitchFamily="34" charset="-128"/>
              </a:rPr>
              <a:t>Bees and agriculture</a:t>
            </a:r>
          </a:p>
          <a:p>
            <a:pPr algn="l" eaLnBrk="1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en-US" sz="2400" dirty="0" smtClean="0">
                <a:solidFill>
                  <a:srgbClr val="676767"/>
                </a:solidFill>
                <a:ea typeface="ＭＳ Ｐゴシック" pitchFamily="34" charset="-128"/>
              </a:rPr>
              <a:t>Background to </a:t>
            </a:r>
            <a:r>
              <a:rPr lang="en-US" sz="2400" dirty="0">
                <a:solidFill>
                  <a:srgbClr val="676767"/>
                </a:solidFill>
                <a:ea typeface="ＭＳ Ｐゴシック" pitchFamily="34" charset="-128"/>
              </a:rPr>
              <a:t>p</a:t>
            </a:r>
            <a:r>
              <a:rPr lang="en-US" sz="2400" dirty="0" smtClean="0">
                <a:solidFill>
                  <a:srgbClr val="676767"/>
                </a:solidFill>
                <a:ea typeface="ＭＳ Ｐゴシック" pitchFamily="34" charset="-128"/>
              </a:rPr>
              <a:t>esticide registration</a:t>
            </a:r>
            <a:endParaRPr lang="en-US" sz="2400" dirty="0">
              <a:solidFill>
                <a:srgbClr val="676767"/>
              </a:solidFill>
              <a:ea typeface="ＭＳ Ｐゴシック" pitchFamily="34" charset="-128"/>
            </a:endParaRPr>
          </a:p>
          <a:p>
            <a:pPr algn="l" eaLnBrk="1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en-US" sz="2400" dirty="0" smtClean="0">
                <a:solidFill>
                  <a:srgbClr val="676767"/>
                </a:solidFill>
                <a:ea typeface="ＭＳ Ｐゴシック" pitchFamily="34" charset="-128"/>
              </a:rPr>
              <a:t>Neonicotinoid seed treatments and bees</a:t>
            </a:r>
            <a:endParaRPr lang="en-US" sz="2400" dirty="0">
              <a:solidFill>
                <a:srgbClr val="676767"/>
              </a:solidFill>
              <a:ea typeface="ＭＳ Ｐゴシック" pitchFamily="34" charset="-128"/>
            </a:endParaRPr>
          </a:p>
          <a:p>
            <a:pPr algn="l" eaLnBrk="1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en-US" sz="2400" dirty="0"/>
              <a:t>Ongoing </a:t>
            </a:r>
            <a:r>
              <a:rPr lang="en-US" sz="2400" dirty="0" smtClean="0"/>
              <a:t>activities </a:t>
            </a:r>
            <a:r>
              <a:rPr lang="en-US" sz="2400" dirty="0"/>
              <a:t>to </a:t>
            </a:r>
            <a:r>
              <a:rPr lang="en-US" sz="2400" dirty="0" smtClean="0"/>
              <a:t>understand </a:t>
            </a:r>
            <a:r>
              <a:rPr lang="en-US" sz="2400" dirty="0"/>
              <a:t>and </a:t>
            </a:r>
            <a:r>
              <a:rPr lang="en-US" sz="2400" dirty="0" smtClean="0"/>
              <a:t>minimize </a:t>
            </a:r>
            <a:r>
              <a:rPr lang="en-US" sz="2400" dirty="0"/>
              <a:t>e</a:t>
            </a:r>
            <a:r>
              <a:rPr lang="en-US" sz="2400" dirty="0" smtClean="0"/>
              <a:t>xposure</a:t>
            </a:r>
          </a:p>
          <a:p>
            <a:pPr algn="l" eaLnBrk="1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en-US" sz="2400" dirty="0" smtClean="0">
                <a:solidFill>
                  <a:srgbClr val="676767"/>
                </a:solidFill>
                <a:ea typeface="ＭＳ Ｐゴシック" pitchFamily="34" charset="-128"/>
              </a:rPr>
              <a:t>Bee health </a:t>
            </a:r>
            <a:r>
              <a:rPr lang="en-US" sz="2400" dirty="0">
                <a:solidFill>
                  <a:srgbClr val="676767"/>
                </a:solidFill>
                <a:ea typeface="ＭＳ Ｐゴシック" pitchFamily="34" charset="-128"/>
              </a:rPr>
              <a:t>a</a:t>
            </a:r>
            <a:r>
              <a:rPr lang="en-US" sz="2400" dirty="0" smtClean="0">
                <a:solidFill>
                  <a:srgbClr val="676767"/>
                </a:solidFill>
                <a:ea typeface="ＭＳ Ｐゴシック" pitchFamily="34" charset="-128"/>
              </a:rPr>
              <a:t>ctivities</a:t>
            </a:r>
            <a:endParaRPr lang="en-US" sz="2400" dirty="0">
              <a:solidFill>
                <a:srgbClr val="676767"/>
              </a:solidFill>
              <a:ea typeface="ＭＳ Ｐゴシック" pitchFamily="34" charset="-128"/>
            </a:endParaRPr>
          </a:p>
          <a:p>
            <a:pPr algn="l" eaLnBrk="1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en-US" sz="2400" dirty="0" smtClean="0">
                <a:solidFill>
                  <a:srgbClr val="676767"/>
                </a:solidFill>
                <a:ea typeface="ＭＳ Ｐゴシック" pitchFamily="34" charset="-128"/>
              </a:rPr>
              <a:t>Summary</a:t>
            </a:r>
            <a:endParaRPr lang="en-US" sz="2400" dirty="0">
              <a:solidFill>
                <a:srgbClr val="676767"/>
              </a:solidFill>
              <a:ea typeface="ＭＳ Ｐゴシック" pitchFamily="34" charset="-128"/>
            </a:endParaRPr>
          </a:p>
          <a:p>
            <a:pPr marL="0" indent="0" algn="l" eaLnBrk="1" hangingPunct="1">
              <a:spcBef>
                <a:spcPts val="300"/>
              </a:spcBef>
              <a:spcAft>
                <a:spcPts val="600"/>
              </a:spcAft>
              <a:defRPr/>
            </a:pPr>
            <a:endParaRPr lang="en-GB" sz="2400" dirty="0" smtClean="0">
              <a:solidFill>
                <a:srgbClr val="002864"/>
              </a:solidFill>
              <a:ea typeface="ＭＳ Ｐゴシック" pitchFamily="34" charset="-128"/>
            </a:endParaRPr>
          </a:p>
          <a:p>
            <a:pPr marL="0" indent="0" algn="l" eaLnBrk="1" hangingPunct="1">
              <a:spcBef>
                <a:spcPts val="300"/>
              </a:spcBef>
              <a:spcAft>
                <a:spcPts val="600"/>
              </a:spcAft>
              <a:defRPr/>
            </a:pPr>
            <a:endParaRPr lang="en-GB" sz="2400" dirty="0">
              <a:solidFill>
                <a:srgbClr val="002864"/>
              </a:solidFill>
              <a:ea typeface="ＭＳ Ｐゴシック" pitchFamily="34" charset="-128"/>
            </a:endParaRPr>
          </a:p>
        </p:txBody>
      </p:sp>
      <p:sp>
        <p:nvSpPr>
          <p:cNvPr id="6149" name="Slide Number Placeholder 3"/>
          <p:cNvSpPr txBox="1">
            <a:spLocks/>
          </p:cNvSpPr>
          <p:nvPr/>
        </p:nvSpPr>
        <p:spPr bwMode="auto">
          <a:xfrm>
            <a:off x="360363" y="6424613"/>
            <a:ext cx="7937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l" eaLnBrk="0" hangingPunct="0"/>
            <a:r>
              <a:rPr lang="en-US" sz="800" smtClean="0">
                <a:solidFill>
                  <a:srgbClr val="676767"/>
                </a:solidFill>
                <a:ea typeface="ＭＳ Ｐゴシック" pitchFamily="34" charset="-128"/>
                <a:cs typeface="Arial" pitchFamily="34" charset="0"/>
              </a:rPr>
              <a:t>Page </a:t>
            </a:r>
            <a:fld id="{B0110C38-BF2D-44CE-AEEB-30AD6CB5CECC}" type="slidenum">
              <a:rPr lang="en-US" sz="800" smtClean="0">
                <a:solidFill>
                  <a:srgbClr val="676767"/>
                </a:solidFill>
                <a:ea typeface="ＭＳ Ｐゴシック" pitchFamily="34" charset="-128"/>
                <a:cs typeface="Arial" pitchFamily="34" charset="0"/>
              </a:rPr>
              <a:pPr algn="l" eaLnBrk="0" hangingPunct="0"/>
              <a:t>1</a:t>
            </a:fld>
            <a:endParaRPr lang="en-US" sz="800" smtClean="0">
              <a:solidFill>
                <a:srgbClr val="676767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2364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>
          <a:xfrm>
            <a:off x="84083" y="388883"/>
            <a:ext cx="8260887" cy="1089901"/>
          </a:xfrm>
        </p:spPr>
        <p:txBody>
          <a:bodyPr anchor="ctr"/>
          <a:lstStyle/>
          <a:p>
            <a:r>
              <a:rPr lang="en-US" sz="3200" dirty="0" smtClean="0"/>
              <a:t>Sentinel </a:t>
            </a:r>
            <a:r>
              <a:rPr lang="en-US" sz="3200" dirty="0"/>
              <a:t>Hives Program in Corn Growing Areas</a:t>
            </a:r>
          </a:p>
        </p:txBody>
      </p:sp>
      <p:sp>
        <p:nvSpPr>
          <p:cNvPr id="69636" name="Foliennummernplatzhalt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40488"/>
            <a:ext cx="666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800">
                <a:solidFill>
                  <a:schemeClr val="bg1"/>
                </a:solidFill>
              </a:rPr>
              <a:t>Slide </a:t>
            </a:r>
            <a:fld id="{4CC6EAC3-3B6A-42DD-917C-F8298DB34781}" type="slidenum">
              <a:rPr lang="de-DE" sz="800">
                <a:solidFill>
                  <a:schemeClr val="bg1"/>
                </a:solidFill>
              </a:rPr>
              <a:pPr eaLnBrk="1" hangingPunct="1"/>
              <a:t>19</a:t>
            </a:fld>
            <a:endParaRPr lang="de-DE" sz="80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5612" y="1628012"/>
            <a:ext cx="7889358" cy="3020188"/>
          </a:xfrm>
        </p:spPr>
        <p:txBody>
          <a:bodyPr/>
          <a:lstStyle/>
          <a:p>
            <a:pPr marL="342900" indent="-342900"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 smtClean="0"/>
              <a:t>Retrospective investigations have limitations</a:t>
            </a:r>
          </a:p>
          <a:p>
            <a:pPr marL="342900" indent="-342900"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 smtClean="0"/>
              <a:t>Will actively monitor and report on selected </a:t>
            </a:r>
            <a:r>
              <a:rPr lang="en-US" sz="2000" dirty="0"/>
              <a:t>“healthy” honey bee colonies from participating </a:t>
            </a:r>
            <a:r>
              <a:rPr lang="en-US" sz="2000" dirty="0" smtClean="0"/>
              <a:t>beekeepers in 2013</a:t>
            </a:r>
            <a:endParaRPr lang="en-US" sz="2000" dirty="0"/>
          </a:p>
          <a:p>
            <a:pPr marL="342900" indent="-342900"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 smtClean="0"/>
              <a:t>Will monitor: </a:t>
            </a:r>
            <a:r>
              <a:rPr lang="en-US" sz="2000" dirty="0"/>
              <a:t>intra-hive mortality with dead bee traps, </a:t>
            </a:r>
            <a:r>
              <a:rPr lang="en-US" sz="2000" dirty="0" smtClean="0"/>
              <a:t>varroa </a:t>
            </a:r>
            <a:r>
              <a:rPr lang="en-US" sz="2000" dirty="0"/>
              <a:t>mite, tracheal mite, and </a:t>
            </a:r>
            <a:r>
              <a:rPr lang="en-US" sz="2000" dirty="0" smtClean="0"/>
              <a:t>Nosema loads etc. </a:t>
            </a:r>
          </a:p>
          <a:p>
            <a:pPr marL="342900" indent="-342900"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 smtClean="0"/>
              <a:t>Will record landscape data surrounding the colonies</a:t>
            </a:r>
          </a:p>
          <a:p>
            <a:pPr marL="342900" indent="-342900"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 smtClean="0"/>
              <a:t>Will analyze for neonicotinoids and other pesticide residues</a:t>
            </a:r>
            <a:endParaRPr lang="en-US" sz="2000" dirty="0"/>
          </a:p>
          <a:p>
            <a:pPr marL="342900" indent="-342900"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 smtClean="0"/>
              <a:t>Initiated </a:t>
            </a:r>
            <a:r>
              <a:rPr lang="en-US" sz="2000" dirty="0"/>
              <a:t>the program in Indiana and pursuing proposal in Ontario</a:t>
            </a:r>
          </a:p>
          <a:p>
            <a:pPr>
              <a:buClr>
                <a:srgbClr val="008000"/>
              </a:buClr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9" b="17120"/>
          <a:stretch/>
        </p:blipFill>
        <p:spPr>
          <a:xfrm>
            <a:off x="-10" y="5023430"/>
            <a:ext cx="9144010" cy="1829255"/>
          </a:xfrm>
          <a:prstGeom prst="rect">
            <a:avLst/>
          </a:prstGeom>
        </p:spPr>
      </p:pic>
      <p:sp>
        <p:nvSpPr>
          <p:cNvPr id="8" name="Foliennummernplatzhalter 4"/>
          <p:cNvSpPr txBox="1">
            <a:spLocks/>
          </p:cNvSpPr>
          <p:nvPr/>
        </p:nvSpPr>
        <p:spPr bwMode="auto">
          <a:xfrm>
            <a:off x="0" y="6465888"/>
            <a:ext cx="75474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>
                <a:ea typeface="MS PGothic" pitchFamily="34" charset="-128"/>
              </a:rPr>
              <a:t>Slide </a:t>
            </a:r>
            <a:fld id="{C853BDAE-EDED-4DAF-849A-C8A3EAA5907E}" type="slidenum">
              <a:rPr lang="de-DE" sz="1000">
                <a:ea typeface="MS PGothic" pitchFamily="34" charset="-128"/>
              </a:rPr>
              <a:pPr eaLnBrk="1" hangingPunct="1"/>
              <a:t>19</a:t>
            </a:fld>
            <a:endParaRPr lang="de-DE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3688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69" y="1628775"/>
            <a:ext cx="8554245" cy="4795838"/>
          </a:xfrm>
        </p:spPr>
        <p:txBody>
          <a:bodyPr/>
          <a:lstStyle/>
          <a:p>
            <a:pPr marL="403225" indent="-342900">
              <a:spcBef>
                <a:spcPts val="12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4"/>
                </a:solidFill>
              </a:rPr>
              <a:t>Bayer and Syngenta are partnering with other stakeholders to sponsor and oversee field research to identify best practices for reducing bee exposure</a:t>
            </a:r>
            <a:endParaRPr lang="en-US" sz="1200" dirty="0" smtClean="0">
              <a:solidFill>
                <a:schemeClr val="accent4"/>
              </a:solidFill>
            </a:endParaRPr>
          </a:p>
          <a:p>
            <a:pPr marL="804863" indent="-342900">
              <a:buClr>
                <a:srgbClr val="008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/>
                </a:solidFill>
              </a:rPr>
              <a:t>Funds given to Pollinator Partnership who prepared RFP </a:t>
            </a:r>
          </a:p>
          <a:p>
            <a:pPr marL="804863" indent="-342900">
              <a:buClr>
                <a:srgbClr val="008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/>
                </a:solidFill>
              </a:rPr>
              <a:t>CDRC Steering Committee reviews bids, oversees study conduct</a:t>
            </a:r>
          </a:p>
          <a:p>
            <a:pPr marL="804863" indent="-342900">
              <a:buClr>
                <a:srgbClr val="008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/>
                </a:solidFill>
              </a:rPr>
              <a:t>Study conducted by research team (multiple universities)</a:t>
            </a:r>
          </a:p>
          <a:p>
            <a:pPr marL="804863" indent="-342900">
              <a:buClr>
                <a:srgbClr val="008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/>
                </a:solidFill>
              </a:rPr>
              <a:t>2013 work to focus on </a:t>
            </a:r>
          </a:p>
          <a:p>
            <a:pPr marL="1019176" lvl="1" indent="-285750">
              <a:buClr>
                <a:srgbClr val="008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Seed lubricants (PE wax vs. Talc/Graphite)</a:t>
            </a:r>
          </a:p>
          <a:p>
            <a:pPr marL="1019176" lvl="1" indent="-285750">
              <a:buClr>
                <a:srgbClr val="008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Vegetation management in/around fields prior to planting</a:t>
            </a:r>
          </a:p>
          <a:p>
            <a:pPr marL="804863" lvl="0" indent="-342900">
              <a:buClr>
                <a:srgbClr val="008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/>
                </a:solidFill>
              </a:rPr>
              <a:t>Additional research likely in 2014</a:t>
            </a:r>
            <a:endParaRPr lang="en-US" sz="2000" dirty="0">
              <a:solidFill>
                <a:schemeClr val="accent4"/>
              </a:solidFill>
            </a:endParaRPr>
          </a:p>
          <a:p>
            <a:pPr marL="804863" lvl="0" indent="-342900">
              <a:buClr>
                <a:srgbClr val="008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/>
                </a:solidFill>
              </a:rPr>
              <a:t>Develop further BMP recommendations for </a:t>
            </a:r>
            <a:r>
              <a:rPr lang="en-US" sz="2000" dirty="0">
                <a:solidFill>
                  <a:schemeClr val="accent4"/>
                </a:solidFill>
              </a:rPr>
              <a:t>growers and </a:t>
            </a:r>
            <a:r>
              <a:rPr lang="en-US" sz="2000" dirty="0" smtClean="0">
                <a:solidFill>
                  <a:schemeClr val="accent4"/>
                </a:solidFill>
              </a:rPr>
              <a:t>beekeepers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7869" y="372679"/>
            <a:ext cx="7058025" cy="949325"/>
          </a:xfrm>
        </p:spPr>
        <p:txBody>
          <a:bodyPr anchor="ctr" anchorCtr="0"/>
          <a:lstStyle/>
          <a:p>
            <a:pPr lvl="0"/>
            <a:r>
              <a:rPr lang="en-US" sz="3200" dirty="0" smtClean="0"/>
              <a:t>Mid-West </a:t>
            </a:r>
            <a:r>
              <a:rPr lang="en-US" sz="3200" dirty="0"/>
              <a:t>Corn Seed </a:t>
            </a:r>
            <a:r>
              <a:rPr lang="en-US" sz="3200" dirty="0" smtClean="0"/>
              <a:t>Treatment Exposure </a:t>
            </a:r>
            <a:r>
              <a:rPr lang="en-US" sz="3200" dirty="0"/>
              <a:t>Study</a:t>
            </a:r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 bwMode="auto">
          <a:xfrm>
            <a:off x="0" y="6465888"/>
            <a:ext cx="75474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>
                <a:ea typeface="MS PGothic" pitchFamily="34" charset="-128"/>
              </a:rPr>
              <a:t>Slide </a:t>
            </a:r>
            <a:fld id="{C853BDAE-EDED-4DAF-849A-C8A3EAA5907E}" type="slidenum">
              <a:rPr lang="de-DE" sz="1000">
                <a:ea typeface="MS PGothic" pitchFamily="34" charset="-128"/>
              </a:rPr>
              <a:pPr eaLnBrk="1" hangingPunct="1"/>
              <a:t>20</a:t>
            </a:fld>
            <a:endParaRPr lang="de-DE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1819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87F334AE-4EAC-4C2D-A638-92A76F09FCC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" y="77109"/>
            <a:ext cx="8273258" cy="658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liennummernplatzhalter 4"/>
          <p:cNvSpPr txBox="1">
            <a:spLocks/>
          </p:cNvSpPr>
          <p:nvPr/>
        </p:nvSpPr>
        <p:spPr bwMode="auto">
          <a:xfrm>
            <a:off x="0" y="6465888"/>
            <a:ext cx="75474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>
                <a:ea typeface="MS PGothic" pitchFamily="34" charset="-128"/>
              </a:rPr>
              <a:t>Slide </a:t>
            </a:r>
            <a:fld id="{C853BDAE-EDED-4DAF-849A-C8A3EAA5907E}" type="slidenum">
              <a:rPr lang="de-DE" sz="1000">
                <a:ea typeface="MS PGothic" pitchFamily="34" charset="-128"/>
              </a:rPr>
              <a:pPr eaLnBrk="1" hangingPunct="1"/>
              <a:t>21</a:t>
            </a:fld>
            <a:endParaRPr lang="de-DE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4010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7442200" cy="641349"/>
          </a:xfrm>
        </p:spPr>
        <p:txBody>
          <a:bodyPr/>
          <a:lstStyle/>
          <a:p>
            <a:r>
              <a:rPr lang="en-US" sz="3200" dirty="0"/>
              <a:t>A Major Initiative: Reduce Dust by </a:t>
            </a:r>
            <a:r>
              <a:rPr lang="en-US" sz="3200" dirty="0" smtClean="0"/>
              <a:t>Replacing Talc </a:t>
            </a:r>
            <a:r>
              <a:rPr lang="en-US" sz="3200" dirty="0"/>
              <a:t>as a Lubricant in Planters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361155" y="1628775"/>
            <a:ext cx="5245120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70000" marR="0" lvl="1" indent="-270000" algn="l" defTabSz="914400" latinLnBrk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5598"/>
              </a:buClr>
              <a:buSzPct val="85000"/>
              <a:buFont typeface="Wingdings"/>
              <a:buChar char="n"/>
              <a:tabLst/>
              <a:defRPr/>
            </a:pPr>
            <a:r>
              <a:rPr lang="en-US" sz="2000" dirty="0" smtClean="0">
                <a:latin typeface="+mn-lt"/>
                <a:cs typeface="+mn-cs"/>
              </a:rPr>
              <a:t>BCS developing an </a:t>
            </a:r>
            <a:r>
              <a:rPr lang="en-US" sz="2000" dirty="0">
                <a:latin typeface="+mn-lt"/>
                <a:cs typeface="+mn-cs"/>
              </a:rPr>
              <a:t>alternative planter lubricant </a:t>
            </a:r>
            <a:r>
              <a:rPr lang="en-US" sz="2000" dirty="0" smtClean="0">
                <a:latin typeface="+mn-lt"/>
                <a:cs typeface="+mn-cs"/>
              </a:rPr>
              <a:t>to replace </a:t>
            </a:r>
            <a:r>
              <a:rPr lang="en-US" sz="2000" dirty="0">
                <a:latin typeface="+mn-lt"/>
                <a:cs typeface="+mn-cs"/>
              </a:rPr>
              <a:t>talc and </a:t>
            </a:r>
            <a:r>
              <a:rPr lang="en-US" sz="2000" dirty="0" smtClean="0">
                <a:latin typeface="+mn-lt"/>
                <a:cs typeface="+mn-cs"/>
              </a:rPr>
              <a:t>reduce </a:t>
            </a:r>
            <a:r>
              <a:rPr lang="en-US" sz="2000" dirty="0">
                <a:latin typeface="+mn-lt"/>
                <a:cs typeface="+mn-cs"/>
              </a:rPr>
              <a:t>dust emissions from planters </a:t>
            </a:r>
            <a:endParaRPr lang="en-US" sz="2000" dirty="0" smtClean="0">
              <a:latin typeface="+mn-lt"/>
              <a:cs typeface="+mn-cs"/>
            </a:endParaRPr>
          </a:p>
          <a:p>
            <a:pPr marL="270000" marR="0" lvl="1" indent="-270000" algn="l" defTabSz="914400" latinLnBrk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5598"/>
              </a:buClr>
              <a:buSzPct val="85000"/>
              <a:buFont typeface="Wingdings"/>
              <a:buChar char="n"/>
              <a:tabLst/>
              <a:defRPr/>
            </a:pPr>
            <a:r>
              <a:rPr lang="en-US" sz="2000" dirty="0" smtClean="0">
                <a:latin typeface="+mn-lt"/>
                <a:cs typeface="+mn-cs"/>
              </a:rPr>
              <a:t>Significant </a:t>
            </a:r>
            <a:r>
              <a:rPr lang="en-US" sz="2000" dirty="0">
                <a:latin typeface="+mn-lt"/>
                <a:cs typeface="+mn-cs"/>
              </a:rPr>
              <a:t>decrease in both total dust (90%) and active ingredient dust emissions (65%) have been observed from the vacuum exhaust of planters in laboratory testing</a:t>
            </a:r>
          </a:p>
          <a:p>
            <a:pPr marL="270000" lvl="1" indent="-270000" algn="l">
              <a:spcBef>
                <a:spcPts val="300"/>
              </a:spcBef>
              <a:spcAft>
                <a:spcPts val="600"/>
              </a:spcAft>
              <a:buClr>
                <a:srgbClr val="005598"/>
              </a:buClr>
              <a:buSzPct val="85000"/>
              <a:buFont typeface="Wingdings"/>
              <a:buChar char="n"/>
              <a:defRPr/>
            </a:pPr>
            <a:r>
              <a:rPr lang="en-US" sz="2000" dirty="0" smtClean="0">
                <a:latin typeface="+mn-lt"/>
                <a:cs typeface="+mn-cs"/>
              </a:rPr>
              <a:t>Testing in Southern Hemisphere now</a:t>
            </a:r>
          </a:p>
          <a:p>
            <a:pPr marL="270000" lvl="1" indent="-270000" algn="l">
              <a:spcBef>
                <a:spcPts val="300"/>
              </a:spcBef>
              <a:spcAft>
                <a:spcPts val="600"/>
              </a:spcAft>
              <a:buClr>
                <a:srgbClr val="005598"/>
              </a:buClr>
              <a:buSzPct val="85000"/>
              <a:buFont typeface="Wingdings"/>
              <a:buChar char="n"/>
              <a:defRPr/>
            </a:pPr>
            <a:r>
              <a:rPr lang="en-US" sz="2000" dirty="0">
                <a:latin typeface="+mn-lt"/>
                <a:cs typeface="+mn-cs"/>
              </a:rPr>
              <a:t>L</a:t>
            </a:r>
            <a:r>
              <a:rPr lang="en-US" sz="2000" dirty="0" smtClean="0">
                <a:latin typeface="+mn-lt"/>
                <a:cs typeface="+mn-cs"/>
              </a:rPr>
              <a:t>arge </a:t>
            </a:r>
            <a:r>
              <a:rPr lang="en-US" sz="2000" dirty="0">
                <a:latin typeface="+mn-lt"/>
                <a:cs typeface="+mn-cs"/>
              </a:rPr>
              <a:t>scale </a:t>
            </a:r>
            <a:r>
              <a:rPr lang="en-US" sz="2000" dirty="0" smtClean="0">
                <a:latin typeface="+mn-lt"/>
                <a:cs typeface="+mn-cs"/>
              </a:rPr>
              <a:t>tests in U.S. with multiple manufacturers in 2013</a:t>
            </a:r>
          </a:p>
          <a:p>
            <a:pPr marL="270000" lvl="1" indent="-270000" algn="l">
              <a:spcBef>
                <a:spcPts val="300"/>
              </a:spcBef>
              <a:spcAft>
                <a:spcPts val="600"/>
              </a:spcAft>
              <a:buClr>
                <a:srgbClr val="005598"/>
              </a:buClr>
              <a:buSzPct val="85000"/>
              <a:buFont typeface="Wingdings"/>
              <a:buChar char="n"/>
              <a:defRPr/>
            </a:pPr>
            <a:r>
              <a:rPr lang="en-US" sz="2000" dirty="0" smtClean="0">
                <a:latin typeface="+mn-lt"/>
                <a:cs typeface="+mn-cs"/>
              </a:rPr>
              <a:t>Goal to launch in 2014</a:t>
            </a:r>
            <a:endParaRPr lang="en-US" sz="2000" dirty="0">
              <a:latin typeface="+mn-lt"/>
              <a:cs typeface="+mn-cs"/>
            </a:endParaRPr>
          </a:p>
          <a:p>
            <a:pPr marL="271463" marR="0" lvl="1" indent="-26987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71463" marR="0" lvl="1" indent="-26987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751" y="1964361"/>
            <a:ext cx="2936626" cy="17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752" y="4079600"/>
            <a:ext cx="2936625" cy="163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liennummernplatzhalter 4"/>
          <p:cNvSpPr txBox="1">
            <a:spLocks/>
          </p:cNvSpPr>
          <p:nvPr/>
        </p:nvSpPr>
        <p:spPr bwMode="auto">
          <a:xfrm>
            <a:off x="0" y="6465888"/>
            <a:ext cx="75474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>
                <a:ea typeface="MS PGothic" pitchFamily="34" charset="-128"/>
              </a:rPr>
              <a:t>Slide </a:t>
            </a:r>
            <a:fld id="{C853BDAE-EDED-4DAF-849A-C8A3EAA5907E}" type="slidenum">
              <a:rPr lang="de-DE" sz="1000">
                <a:ea typeface="MS PGothic" pitchFamily="34" charset="-128"/>
              </a:rPr>
              <a:pPr eaLnBrk="1" hangingPunct="1"/>
              <a:t>22</a:t>
            </a:fld>
            <a:endParaRPr lang="de-DE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1233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9"/>
          <p:cNvSpPr>
            <a:spLocks/>
          </p:cNvSpPr>
          <p:nvPr/>
        </p:nvSpPr>
        <p:spPr bwMode="gray">
          <a:xfrm>
            <a:off x="457200" y="304800"/>
            <a:ext cx="70675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l"/>
            <a:r>
              <a:rPr lang="en-US" sz="3200" dirty="0">
                <a:latin typeface="+mj-lt"/>
                <a:ea typeface="+mj-ea"/>
                <a:cs typeface="+mj-cs"/>
              </a:rPr>
              <a:t>Application advancements</a:t>
            </a:r>
          </a:p>
        </p:txBody>
      </p:sp>
      <p:sp>
        <p:nvSpPr>
          <p:cNvPr id="31747" name="Content Placeholder 11"/>
          <p:cNvSpPr>
            <a:spLocks/>
          </p:cNvSpPr>
          <p:nvPr/>
        </p:nvSpPr>
        <p:spPr bwMode="gray">
          <a:xfrm>
            <a:off x="4419598" y="1516289"/>
            <a:ext cx="4593771" cy="470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65113" indent="-265113" algn="l" eaLnBrk="0" hangingPunct="0">
              <a:spcBef>
                <a:spcPts val="30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>
                <a:ea typeface="MS PGothic" pitchFamily="34" charset="-128"/>
              </a:rPr>
              <a:t>New technology has brought +/- 2% accuracy to high volume facilities</a:t>
            </a:r>
          </a:p>
          <a:p>
            <a:pPr marL="265113" indent="-265113" algn="l" eaLnBrk="0" hangingPunct="0">
              <a:spcBef>
                <a:spcPts val="30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>
                <a:ea typeface="MS PGothic" pitchFamily="34" charset="-128"/>
              </a:rPr>
              <a:t>Seed testing for treatment quality characteristics.</a:t>
            </a:r>
          </a:p>
          <a:p>
            <a:pPr marL="265113" indent="-265113" algn="l" eaLnBrk="0" hangingPunct="0">
              <a:spcBef>
                <a:spcPts val="30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>
                <a:ea typeface="MS PGothic" pitchFamily="34" charset="-128"/>
              </a:rPr>
              <a:t>Improvement of quality is a combination of equipment, process controls and materials applied to the seed.</a:t>
            </a:r>
          </a:p>
          <a:p>
            <a:pPr marL="265113" indent="-265113" algn="l" eaLnBrk="0" hangingPunct="0">
              <a:spcBef>
                <a:spcPts val="30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 smtClean="0">
                <a:ea typeface="MS PGothic" pitchFamily="34" charset="-128"/>
              </a:rPr>
              <a:t>Seed treaters </a:t>
            </a:r>
            <a:r>
              <a:rPr lang="en-US" dirty="0">
                <a:ea typeface="MS PGothic" pitchFamily="34" charset="-128"/>
              </a:rPr>
              <a:t>are upgrading equipment training and stewardship initiatives. </a:t>
            </a:r>
          </a:p>
          <a:p>
            <a:pPr marL="265113" indent="-265113" algn="l" eaLnBrk="0" hangingPunct="0">
              <a:spcBef>
                <a:spcPts val="30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>
                <a:ea typeface="MS PGothic" pitchFamily="34" charset="-128"/>
              </a:rPr>
              <a:t>Seed coatings are becoming a standard with heavier loadings</a:t>
            </a:r>
          </a:p>
          <a:p>
            <a:pPr marL="265113" indent="-265113" algn="l" eaLnBrk="0" hangingPunct="0">
              <a:spcBef>
                <a:spcPts val="300"/>
              </a:spcBef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 smtClean="0">
                <a:ea typeface="MS PGothic" pitchFamily="34" charset="-128"/>
              </a:rPr>
              <a:t>Seed treaters </a:t>
            </a:r>
            <a:r>
              <a:rPr lang="en-US" dirty="0">
                <a:ea typeface="MS PGothic" pitchFamily="34" charset="-128"/>
              </a:rPr>
              <a:t>are more frequently engaging seed coating and applications experts to improve their product quality </a:t>
            </a:r>
          </a:p>
        </p:txBody>
      </p:sp>
      <p:sp>
        <p:nvSpPr>
          <p:cNvPr id="31749" name="Footer Placeholder 8"/>
          <p:cNvSpPr txBox="1">
            <a:spLocks noGrp="1"/>
          </p:cNvSpPr>
          <p:nvPr/>
        </p:nvSpPr>
        <p:spPr bwMode="gray">
          <a:xfrm>
            <a:off x="625815" y="6010500"/>
            <a:ext cx="3276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400" dirty="0">
                <a:ea typeface="MS PGothic" pitchFamily="34" charset="-128"/>
              </a:rPr>
              <a:t>High </a:t>
            </a:r>
            <a:r>
              <a:rPr lang="de-DE" sz="1400" dirty="0" err="1">
                <a:ea typeface="MS PGothic" pitchFamily="34" charset="-128"/>
              </a:rPr>
              <a:t>precision</a:t>
            </a:r>
            <a:r>
              <a:rPr lang="de-DE" sz="1400" dirty="0">
                <a:ea typeface="MS PGothic" pitchFamily="34" charset="-128"/>
              </a:rPr>
              <a:t> Downstream Technology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5" y="3870324"/>
            <a:ext cx="2945606" cy="206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16" y="1516289"/>
            <a:ext cx="1550811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6" name="Footer Placeholder 8"/>
          <p:cNvSpPr txBox="1">
            <a:spLocks noGrp="1"/>
          </p:cNvSpPr>
          <p:nvPr/>
        </p:nvSpPr>
        <p:spPr bwMode="gray">
          <a:xfrm>
            <a:off x="152400" y="3483428"/>
            <a:ext cx="2209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sz="1400" dirty="0">
                <a:ea typeface="MS PGothic" pitchFamily="34" charset="-128"/>
              </a:rPr>
              <a:t>High Volume Batch </a:t>
            </a:r>
            <a:r>
              <a:rPr lang="de-DE" sz="1400" dirty="0" err="1">
                <a:ea typeface="MS PGothic" pitchFamily="34" charset="-128"/>
              </a:rPr>
              <a:t>Treater</a:t>
            </a:r>
            <a:endParaRPr lang="de-DE" sz="1400" dirty="0">
              <a:ea typeface="MS PGothic" pitchFamily="34" charset="-128"/>
            </a:endParaRPr>
          </a:p>
        </p:txBody>
      </p:sp>
      <p:pic>
        <p:nvPicPr>
          <p:cNvPr id="31758" name="Picture 14" descr="Sideview-10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60525"/>
            <a:ext cx="14859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9" name="Footer Placeholder 8"/>
          <p:cNvSpPr txBox="1">
            <a:spLocks noGrp="1"/>
          </p:cNvSpPr>
          <p:nvPr/>
        </p:nvSpPr>
        <p:spPr bwMode="gray">
          <a:xfrm>
            <a:off x="2438400" y="289560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sz="1400">
                <a:ea typeface="MS PGothic" pitchFamily="34" charset="-128"/>
              </a:rPr>
              <a:t>Pelleting Equipment</a:t>
            </a:r>
          </a:p>
        </p:txBody>
      </p:sp>
      <p:sp>
        <p:nvSpPr>
          <p:cNvPr id="11" name="Foliennummernplatzhalter 4"/>
          <p:cNvSpPr txBox="1">
            <a:spLocks/>
          </p:cNvSpPr>
          <p:nvPr/>
        </p:nvSpPr>
        <p:spPr bwMode="auto">
          <a:xfrm>
            <a:off x="0" y="6465888"/>
            <a:ext cx="75474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>
                <a:ea typeface="MS PGothic" pitchFamily="34" charset="-128"/>
              </a:rPr>
              <a:t>Slide </a:t>
            </a:r>
            <a:fld id="{C853BDAE-EDED-4DAF-849A-C8A3EAA5907E}" type="slidenum">
              <a:rPr lang="de-DE" sz="1000">
                <a:ea typeface="MS PGothic" pitchFamily="34" charset="-128"/>
              </a:rPr>
              <a:pPr eaLnBrk="1" hangingPunct="1"/>
              <a:t>23</a:t>
            </a:fld>
            <a:endParaRPr lang="de-DE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479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558" y="363678"/>
            <a:ext cx="7169942" cy="918810"/>
          </a:xfrm>
        </p:spPr>
        <p:txBody>
          <a:bodyPr anchor="ctr"/>
          <a:lstStyle/>
          <a:p>
            <a:r>
              <a:rPr lang="en-US" sz="3200" dirty="0"/>
              <a:t>SeedGrowth Stewardship Activities</a:t>
            </a:r>
            <a:br>
              <a:rPr lang="en-US" sz="3200" dirty="0"/>
            </a:br>
            <a:r>
              <a:rPr lang="en-US" sz="3200" dirty="0"/>
              <a:t>Equipment Modifications - Europe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3855739"/>
            <a:ext cx="3570288" cy="256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00675" y="3486407"/>
            <a:ext cx="262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SweepAir</a:t>
            </a:r>
            <a:r>
              <a:rPr lang="en-GB" baseline="30000" dirty="0" smtClean="0"/>
              <a:t>TM</a:t>
            </a:r>
            <a:r>
              <a:rPr lang="en-GB" dirty="0" smtClean="0"/>
              <a:t> Technology</a:t>
            </a:r>
            <a:endParaRPr lang="en-US" dirty="0"/>
          </a:p>
        </p:txBody>
      </p:sp>
      <p:pic>
        <p:nvPicPr>
          <p:cNvPr id="7" name="Picture 6" descr="04Abluftteil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93" y="3141266"/>
            <a:ext cx="1988915" cy="151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100_16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4" y="1583017"/>
            <a:ext cx="1846261" cy="151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13667" y="2666272"/>
            <a:ext cx="230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Amazone</a:t>
            </a:r>
            <a:r>
              <a:rPr lang="en-US" dirty="0" smtClean="0"/>
              <a:t> Retrofit Kit</a:t>
            </a:r>
            <a:endParaRPr lang="en-US" dirty="0"/>
          </a:p>
        </p:txBody>
      </p:sp>
      <p:pic>
        <p:nvPicPr>
          <p:cNvPr id="12" name="Picture 15" descr="08Maschine bei der Sa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49" y="4703903"/>
            <a:ext cx="2222501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93029" y="1465943"/>
            <a:ext cx="5050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Planters and agricultural practices very different in Europe. </a:t>
            </a:r>
            <a:r>
              <a:rPr lang="en-US" b="1" dirty="0"/>
              <a:t>Mid-West Corn Seed Treatment Exposure </a:t>
            </a:r>
            <a:r>
              <a:rPr lang="en-US" b="1" dirty="0" smtClean="0"/>
              <a:t>Study will inform U.S. needs</a:t>
            </a:r>
            <a:endParaRPr lang="en-US" b="1" dirty="0"/>
          </a:p>
        </p:txBody>
      </p:sp>
      <p:sp>
        <p:nvSpPr>
          <p:cNvPr id="11" name="Foliennummernplatzhalter 4"/>
          <p:cNvSpPr txBox="1">
            <a:spLocks/>
          </p:cNvSpPr>
          <p:nvPr/>
        </p:nvSpPr>
        <p:spPr bwMode="auto">
          <a:xfrm>
            <a:off x="0" y="6465888"/>
            <a:ext cx="75474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>
                <a:ea typeface="MS PGothic" pitchFamily="34" charset="-128"/>
              </a:rPr>
              <a:t>Slide </a:t>
            </a:r>
            <a:fld id="{C853BDAE-EDED-4DAF-849A-C8A3EAA5907E}" type="slidenum">
              <a:rPr lang="de-DE" sz="1000">
                <a:ea typeface="MS PGothic" pitchFamily="34" charset="-128"/>
              </a:rPr>
              <a:pPr eaLnBrk="1" hangingPunct="1"/>
              <a:t>24</a:t>
            </a:fld>
            <a:endParaRPr lang="de-DE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1677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371" name="Rectangle 3"/>
          <p:cNvSpPr>
            <a:spLocks noGrp="1" noChangeArrowheads="1"/>
          </p:cNvSpPr>
          <p:nvPr>
            <p:ph type="title"/>
          </p:nvPr>
        </p:nvSpPr>
        <p:spPr>
          <a:xfrm>
            <a:off x="258763" y="112713"/>
            <a:ext cx="6554787" cy="1081087"/>
          </a:xfrm>
          <a:noFill/>
        </p:spPr>
        <p:txBody>
          <a:bodyPr/>
          <a:lstStyle/>
          <a:p>
            <a:r>
              <a:rPr lang="en-US" sz="3200" dirty="0"/>
              <a:t>Bayer </a:t>
            </a:r>
            <a:r>
              <a:rPr lang="en-US" sz="3200" dirty="0" err="1"/>
              <a:t>SeedGrowth</a:t>
            </a:r>
            <a:r>
              <a:rPr lang="en-US" sz="3200" dirty="0" smtClean="0"/>
              <a:t>™ - A </a:t>
            </a:r>
            <a:r>
              <a:rPr lang="en-US" sz="3200" dirty="0"/>
              <a:t>fully integrated system</a:t>
            </a:r>
          </a:p>
        </p:txBody>
      </p:sp>
      <p:sp>
        <p:nvSpPr>
          <p:cNvPr id="2490370" name="Rectangle 2"/>
          <p:cNvSpPr>
            <a:spLocks noGrp="1" noChangeArrowheads="1"/>
          </p:cNvSpPr>
          <p:nvPr>
            <p:ph idx="1"/>
          </p:nvPr>
        </p:nvSpPr>
        <p:spPr>
          <a:xfrm>
            <a:off x="258763" y="1577975"/>
            <a:ext cx="8205787" cy="446088"/>
          </a:xfrm>
          <a:noFill/>
          <a:ln/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2000" b="1" dirty="0"/>
              <a:t>Factors influencing seed treatment </a:t>
            </a:r>
            <a:r>
              <a:rPr lang="en-US" sz="2000" b="1" dirty="0" smtClean="0"/>
              <a:t>quality and stewardship</a:t>
            </a:r>
            <a:endParaRPr lang="en-US" sz="2000" b="1" dirty="0"/>
          </a:p>
        </p:txBody>
      </p:sp>
      <p:sp>
        <p:nvSpPr>
          <p:cNvPr id="2490372" name="Rectangle 4"/>
          <p:cNvSpPr>
            <a:spLocks noChangeAspect="1" noChangeArrowheads="1"/>
          </p:cNvSpPr>
          <p:nvPr/>
        </p:nvSpPr>
        <p:spPr bwMode="gray">
          <a:xfrm>
            <a:off x="6714968" y="6065921"/>
            <a:ext cx="137160" cy="137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676767"/>
              </a:solidFill>
            </a:endParaRPr>
          </a:p>
        </p:txBody>
      </p:sp>
      <p:sp>
        <p:nvSpPr>
          <p:cNvPr id="2490373" name="Text Box 5"/>
          <p:cNvSpPr txBox="1">
            <a:spLocks noChangeArrowheads="1"/>
          </p:cNvSpPr>
          <p:nvPr/>
        </p:nvSpPr>
        <p:spPr bwMode="gray">
          <a:xfrm>
            <a:off x="6908996" y="6039265"/>
            <a:ext cx="19383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dirty="0">
                <a:solidFill>
                  <a:srgbClr val="676767"/>
                </a:solidFill>
              </a:rPr>
              <a:t>Bayer provides optimized products</a:t>
            </a:r>
          </a:p>
        </p:txBody>
      </p:sp>
      <p:sp>
        <p:nvSpPr>
          <p:cNvPr id="2490374" name="Rectangle 6"/>
          <p:cNvSpPr>
            <a:spLocks noChangeAspect="1" noChangeArrowheads="1"/>
          </p:cNvSpPr>
          <p:nvPr/>
        </p:nvSpPr>
        <p:spPr bwMode="gray">
          <a:xfrm>
            <a:off x="6714968" y="6253908"/>
            <a:ext cx="137160" cy="1371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676767"/>
              </a:solidFill>
            </a:endParaRPr>
          </a:p>
        </p:txBody>
      </p:sp>
      <p:sp>
        <p:nvSpPr>
          <p:cNvPr id="2490375" name="Text Box 7"/>
          <p:cNvSpPr txBox="1">
            <a:spLocks noChangeArrowheads="1"/>
          </p:cNvSpPr>
          <p:nvPr/>
        </p:nvSpPr>
        <p:spPr bwMode="gray">
          <a:xfrm>
            <a:off x="6908996" y="6252960"/>
            <a:ext cx="2057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676767"/>
                </a:solidFill>
              </a:rPr>
              <a:t>Bayer supports customized solutions</a:t>
            </a:r>
          </a:p>
        </p:txBody>
      </p:sp>
      <p:sp>
        <p:nvSpPr>
          <p:cNvPr id="2490376" name="Rectangle 8"/>
          <p:cNvSpPr>
            <a:spLocks noChangeArrowheads="1"/>
          </p:cNvSpPr>
          <p:nvPr/>
        </p:nvSpPr>
        <p:spPr bwMode="gray">
          <a:xfrm>
            <a:off x="4576763" y="2074863"/>
            <a:ext cx="3659187" cy="1257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6E001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rIns="0"/>
          <a:lstStyle/>
          <a:p>
            <a:pPr marL="693738" algn="l" eaLnBrk="0" hangingPunct="0"/>
            <a:r>
              <a:rPr lang="en-US" sz="1400" dirty="0" err="1" smtClean="0">
                <a:solidFill>
                  <a:srgbClr val="FFFFFF"/>
                </a:solidFill>
              </a:rPr>
              <a:t>SeedGrowth</a:t>
            </a:r>
            <a:r>
              <a:rPr lang="en-US" sz="1400" dirty="0" smtClean="0">
                <a:solidFill>
                  <a:srgbClr val="FFFFFF"/>
                </a:solidFill>
              </a:rPr>
              <a:t>™ Equipment</a:t>
            </a:r>
            <a:endParaRPr lang="en-US" sz="1400" dirty="0">
              <a:solidFill>
                <a:srgbClr val="FFFFFF"/>
              </a:solidFill>
            </a:endParaRPr>
          </a:p>
          <a:p>
            <a:pPr marL="973138" lvl="1" indent="-120650" algn="l" eaLnBrk="0" hangingPunct="0">
              <a:buFont typeface="Wingdings" pitchFamily="2" charset="2"/>
              <a:buChar char="§"/>
            </a:pPr>
            <a:r>
              <a:rPr lang="en-US" sz="1200" dirty="0">
                <a:solidFill>
                  <a:srgbClr val="FFFFFF"/>
                </a:solidFill>
              </a:rPr>
              <a:t>Calibration</a:t>
            </a:r>
          </a:p>
          <a:p>
            <a:pPr marL="973138" lvl="1" indent="-120650" algn="l" eaLnBrk="0" hangingPunct="0">
              <a:buFont typeface="Wingdings" pitchFamily="2" charset="2"/>
              <a:buChar char="§"/>
            </a:pPr>
            <a:r>
              <a:rPr lang="en-US" sz="1200" dirty="0">
                <a:solidFill>
                  <a:srgbClr val="FFFFFF"/>
                </a:solidFill>
              </a:rPr>
              <a:t>Type (</a:t>
            </a:r>
            <a:r>
              <a:rPr lang="en-US" sz="1200" dirty="0" smtClean="0">
                <a:solidFill>
                  <a:srgbClr val="FFFFFF"/>
                </a:solidFill>
              </a:rPr>
              <a:t>batch/continuous </a:t>
            </a:r>
            <a:r>
              <a:rPr lang="en-US" sz="1200" dirty="0">
                <a:solidFill>
                  <a:srgbClr val="FFFFFF"/>
                </a:solidFill>
              </a:rPr>
              <a:t>flow)</a:t>
            </a:r>
          </a:p>
          <a:p>
            <a:pPr marL="973138" lvl="1" indent="-120650" algn="l" eaLnBrk="0" hangingPunct="0">
              <a:buFont typeface="Wingdings" pitchFamily="2" charset="2"/>
              <a:buChar char="§"/>
            </a:pPr>
            <a:r>
              <a:rPr lang="en-US" sz="1200" dirty="0">
                <a:solidFill>
                  <a:srgbClr val="FFFFFF"/>
                </a:solidFill>
              </a:rPr>
              <a:t>Monitoring of treatment process</a:t>
            </a:r>
          </a:p>
          <a:p>
            <a:pPr marL="973138" lvl="1" indent="-120650" algn="l" eaLnBrk="0" hangingPunct="0">
              <a:buFont typeface="Wingdings" pitchFamily="2" charset="2"/>
              <a:buChar char="§"/>
            </a:pPr>
            <a:r>
              <a:rPr lang="en-US" sz="1200" dirty="0">
                <a:solidFill>
                  <a:srgbClr val="FFFFFF"/>
                </a:solidFill>
              </a:rPr>
              <a:t>Dosing system (vol./weight)</a:t>
            </a:r>
          </a:p>
          <a:p>
            <a:pPr marL="973138" lvl="1" indent="-120650" algn="l" eaLnBrk="0" hangingPunct="0">
              <a:buFont typeface="Wingdings" pitchFamily="2" charset="2"/>
              <a:buChar char="§"/>
            </a:pPr>
            <a:r>
              <a:rPr lang="en-US" sz="1200" dirty="0">
                <a:solidFill>
                  <a:srgbClr val="FFFFFF"/>
                </a:solidFill>
              </a:rPr>
              <a:t>Operator safety</a:t>
            </a:r>
          </a:p>
        </p:txBody>
      </p:sp>
      <p:sp>
        <p:nvSpPr>
          <p:cNvPr id="2490377" name="Rectangle 9"/>
          <p:cNvSpPr>
            <a:spLocks noChangeArrowheads="1"/>
          </p:cNvSpPr>
          <p:nvPr/>
        </p:nvSpPr>
        <p:spPr bwMode="gray">
          <a:xfrm>
            <a:off x="438150" y="2062163"/>
            <a:ext cx="3636963" cy="1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6E001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rIns="0"/>
          <a:lstStyle/>
          <a:p>
            <a:pPr algn="l" eaLnBrk="0" hangingPunct="0"/>
            <a:r>
              <a:rPr lang="en-US" sz="1400" dirty="0">
                <a:solidFill>
                  <a:srgbClr val="676767"/>
                </a:solidFill>
              </a:rPr>
              <a:t>Initial Seed Quality and Conditioning</a:t>
            </a:r>
          </a:p>
          <a:p>
            <a:pPr marL="188913" lvl="1" indent="-187325" algn="l" eaLnBrk="0" hangingPunct="0">
              <a:buFont typeface="Wingdings" pitchFamily="2" charset="2"/>
              <a:buChar char="§"/>
            </a:pPr>
            <a:r>
              <a:rPr lang="en-US" sz="1200" dirty="0">
                <a:solidFill>
                  <a:srgbClr val="676767"/>
                </a:solidFill>
              </a:rPr>
              <a:t>Purity</a:t>
            </a:r>
          </a:p>
          <a:p>
            <a:pPr marL="188913" lvl="1" indent="-187325" algn="l" eaLnBrk="0" hangingPunct="0">
              <a:buFont typeface="Wingdings" pitchFamily="2" charset="2"/>
              <a:buChar char="§"/>
            </a:pPr>
            <a:r>
              <a:rPr lang="en-US" sz="1200" dirty="0">
                <a:solidFill>
                  <a:srgbClr val="676767"/>
                </a:solidFill>
              </a:rPr>
              <a:t>Screening, sorting and sizing</a:t>
            </a:r>
          </a:p>
          <a:p>
            <a:pPr marL="188913" lvl="1" indent="-187325" algn="l" eaLnBrk="0" hangingPunct="0">
              <a:buFont typeface="Wingdings" pitchFamily="2" charset="2"/>
              <a:buChar char="§"/>
            </a:pPr>
            <a:r>
              <a:rPr lang="en-US" sz="1200" dirty="0">
                <a:solidFill>
                  <a:srgbClr val="676767"/>
                </a:solidFill>
              </a:rPr>
              <a:t>Seed related dust properties</a:t>
            </a:r>
          </a:p>
          <a:p>
            <a:pPr marL="188913" lvl="1" indent="-187325" algn="l" eaLnBrk="0" hangingPunct="0">
              <a:buFont typeface="Wingdings" pitchFamily="2" charset="2"/>
              <a:buChar char="§"/>
            </a:pPr>
            <a:r>
              <a:rPr lang="en-US" sz="1200" dirty="0">
                <a:solidFill>
                  <a:srgbClr val="676767"/>
                </a:solidFill>
              </a:rPr>
              <a:t>Dust aspiration prior to treatment </a:t>
            </a:r>
          </a:p>
          <a:p>
            <a:pPr marL="188913" lvl="1" indent="-187325" algn="l" eaLnBrk="0" hangingPunct="0">
              <a:buFont typeface="Wingdings" pitchFamily="2" charset="2"/>
              <a:buChar char="§"/>
            </a:pPr>
            <a:r>
              <a:rPr lang="en-US" sz="1200" dirty="0">
                <a:solidFill>
                  <a:srgbClr val="676767"/>
                </a:solidFill>
              </a:rPr>
              <a:t>Mechanical, drying, or frost </a:t>
            </a:r>
            <a:r>
              <a:rPr lang="en-US" sz="1200" dirty="0" smtClean="0">
                <a:solidFill>
                  <a:srgbClr val="676767"/>
                </a:solidFill>
              </a:rPr>
              <a:t>damage</a:t>
            </a:r>
            <a:endParaRPr lang="en-US" sz="1200" dirty="0">
              <a:solidFill>
                <a:srgbClr val="676767"/>
              </a:solidFill>
            </a:endParaRPr>
          </a:p>
          <a:p>
            <a:pPr marL="188913" lvl="1" indent="-187325" eaLnBrk="0" hangingPunct="0">
              <a:buFont typeface="Wingdings" pitchFamily="2" charset="2"/>
              <a:buNone/>
            </a:pPr>
            <a:endParaRPr lang="en-US" sz="1200" dirty="0">
              <a:solidFill>
                <a:srgbClr val="676767"/>
              </a:solidFill>
            </a:endParaRPr>
          </a:p>
        </p:txBody>
      </p:sp>
      <p:sp>
        <p:nvSpPr>
          <p:cNvPr id="2490378" name="Rectangle 10"/>
          <p:cNvSpPr>
            <a:spLocks noChangeArrowheads="1"/>
          </p:cNvSpPr>
          <p:nvPr/>
        </p:nvSpPr>
        <p:spPr bwMode="gray">
          <a:xfrm>
            <a:off x="4576763" y="3495675"/>
            <a:ext cx="3660775" cy="142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6E001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rIns="0"/>
          <a:lstStyle/>
          <a:p>
            <a:pPr marL="869950" algn="l" eaLnBrk="0" hangingPunct="0"/>
            <a:r>
              <a:rPr lang="en-US" sz="1400" dirty="0" err="1" smtClean="0">
                <a:solidFill>
                  <a:srgbClr val="FFFFFF"/>
                </a:solidFill>
              </a:rPr>
              <a:t>SeedGrowth</a:t>
            </a:r>
            <a:r>
              <a:rPr lang="en-US" sz="1400" dirty="0" smtClean="0">
                <a:solidFill>
                  <a:srgbClr val="FFFFFF"/>
                </a:solidFill>
              </a:rPr>
              <a:t>™ Coatings</a:t>
            </a:r>
          </a:p>
          <a:p>
            <a:pPr marL="869950" algn="l" eaLnBrk="0" hangingPunct="0"/>
            <a:r>
              <a:rPr lang="en-US" sz="1200" dirty="0" smtClean="0">
                <a:solidFill>
                  <a:srgbClr val="FFFFFF"/>
                </a:solidFill>
              </a:rPr>
              <a:t>(slurry recipe)</a:t>
            </a:r>
            <a:endParaRPr lang="en-US" sz="1200" dirty="0">
              <a:solidFill>
                <a:srgbClr val="FFFFFF"/>
              </a:solidFill>
            </a:endParaRPr>
          </a:p>
          <a:p>
            <a:pPr marL="1058863" lvl="1" indent="-187325" algn="l" eaLnBrk="0" hangingPunct="0">
              <a:buFont typeface="Wingdings" pitchFamily="2" charset="2"/>
              <a:buChar char="§"/>
            </a:pPr>
            <a:r>
              <a:rPr lang="en-US" sz="1200" dirty="0">
                <a:solidFill>
                  <a:srgbClr val="FFFFFF"/>
                </a:solidFill>
              </a:rPr>
              <a:t>Liquid volume</a:t>
            </a:r>
          </a:p>
          <a:p>
            <a:pPr marL="1058863" lvl="1" indent="-187325" algn="l" eaLnBrk="0" hangingPunct="0">
              <a:buFont typeface="Wingdings" pitchFamily="2" charset="2"/>
              <a:buChar char="§"/>
            </a:pPr>
            <a:r>
              <a:rPr lang="en-US" sz="1200" dirty="0">
                <a:solidFill>
                  <a:srgbClr val="FFFFFF"/>
                </a:solidFill>
              </a:rPr>
              <a:t>Film coatings</a:t>
            </a:r>
          </a:p>
          <a:p>
            <a:pPr marL="1058863" lvl="1" indent="-187325" algn="l" eaLnBrk="0" hangingPunct="0">
              <a:buFont typeface="Wingdings" pitchFamily="2" charset="2"/>
              <a:buChar char="§"/>
            </a:pPr>
            <a:r>
              <a:rPr lang="en-US" sz="1200" dirty="0">
                <a:solidFill>
                  <a:srgbClr val="FFFFFF"/>
                </a:solidFill>
              </a:rPr>
              <a:t>Colorants</a:t>
            </a:r>
          </a:p>
          <a:p>
            <a:pPr marL="1058863" lvl="1" indent="-187325" algn="l" eaLnBrk="0" hangingPunct="0">
              <a:buFont typeface="Wingdings" pitchFamily="2" charset="2"/>
              <a:buChar char="§"/>
            </a:pPr>
            <a:r>
              <a:rPr lang="en-US" sz="1200" dirty="0">
                <a:solidFill>
                  <a:srgbClr val="FFFFFF"/>
                </a:solidFill>
              </a:rPr>
              <a:t>Micronutrients</a:t>
            </a:r>
          </a:p>
          <a:p>
            <a:pPr marL="1058863" lvl="1" indent="-187325" algn="l" eaLnBrk="0" hangingPunct="0">
              <a:buFont typeface="Wingdings" pitchFamily="2" charset="2"/>
              <a:buChar char="§"/>
            </a:pPr>
            <a:r>
              <a:rPr lang="en-US" sz="1200" dirty="0">
                <a:solidFill>
                  <a:srgbClr val="FFFFFF"/>
                </a:solidFill>
              </a:rPr>
              <a:t>Miscibility </a:t>
            </a:r>
          </a:p>
        </p:txBody>
      </p:sp>
      <p:sp>
        <p:nvSpPr>
          <p:cNvPr id="2490379" name="Rectangle 11"/>
          <p:cNvSpPr>
            <a:spLocks noChangeArrowheads="1"/>
          </p:cNvSpPr>
          <p:nvPr/>
        </p:nvSpPr>
        <p:spPr bwMode="gray">
          <a:xfrm>
            <a:off x="466725" y="3481388"/>
            <a:ext cx="3608388" cy="1409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6E001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rIns="0"/>
          <a:lstStyle/>
          <a:p>
            <a:pPr algn="l" eaLnBrk="0" hangingPunct="0"/>
            <a:r>
              <a:rPr lang="en-US" sz="1400" dirty="0" err="1" smtClean="0">
                <a:solidFill>
                  <a:srgbClr val="FFFFFF"/>
                </a:solidFill>
              </a:rPr>
              <a:t>SeedGrowth</a:t>
            </a:r>
            <a:r>
              <a:rPr lang="en-US" sz="1400" dirty="0" smtClean="0">
                <a:solidFill>
                  <a:srgbClr val="FFFFFF"/>
                </a:solidFill>
              </a:rPr>
              <a:t>™ Products</a:t>
            </a:r>
          </a:p>
          <a:p>
            <a:pPr algn="l" eaLnBrk="0" hangingPunct="0"/>
            <a:r>
              <a:rPr lang="en-US" sz="1200" dirty="0" smtClean="0">
                <a:solidFill>
                  <a:srgbClr val="FFFFFF"/>
                </a:solidFill>
              </a:rPr>
              <a:t>(formulation)</a:t>
            </a:r>
            <a:endParaRPr lang="en-US" sz="1200" dirty="0">
              <a:solidFill>
                <a:srgbClr val="FFFFFF"/>
              </a:solidFill>
            </a:endParaRPr>
          </a:p>
          <a:p>
            <a:pPr marL="188913" lvl="1" indent="-187325" algn="l" eaLnBrk="0" hangingPunct="0">
              <a:buFont typeface="Wingdings" pitchFamily="2" charset="2"/>
              <a:buChar char="§"/>
            </a:pPr>
            <a:r>
              <a:rPr lang="en-US" sz="1200" dirty="0">
                <a:solidFill>
                  <a:srgbClr val="FFFFFF"/>
                </a:solidFill>
              </a:rPr>
              <a:t>Concentrated</a:t>
            </a:r>
          </a:p>
          <a:p>
            <a:pPr marL="188913" lvl="1" indent="-187325" algn="l" eaLnBrk="0" hangingPunct="0">
              <a:buFont typeface="Wingdings" pitchFamily="2" charset="2"/>
              <a:buChar char="§"/>
            </a:pPr>
            <a:r>
              <a:rPr lang="en-US" sz="1200" dirty="0">
                <a:solidFill>
                  <a:srgbClr val="FFFFFF"/>
                </a:solidFill>
              </a:rPr>
              <a:t>Easy to apply</a:t>
            </a:r>
          </a:p>
          <a:p>
            <a:pPr marL="188913" lvl="1" indent="-187325" algn="l" eaLnBrk="0" hangingPunct="0">
              <a:buFont typeface="Wingdings" pitchFamily="2" charset="2"/>
              <a:buChar char="§"/>
            </a:pPr>
            <a:r>
              <a:rPr lang="en-US" sz="1200" dirty="0">
                <a:solidFill>
                  <a:srgbClr val="FFFFFF"/>
                </a:solidFill>
              </a:rPr>
              <a:t>Stable</a:t>
            </a:r>
          </a:p>
          <a:p>
            <a:pPr marL="188913" lvl="1" indent="-187325" algn="l" eaLnBrk="0" hangingPunct="0">
              <a:buFont typeface="Wingdings" pitchFamily="2" charset="2"/>
              <a:buChar char="§"/>
            </a:pPr>
            <a:r>
              <a:rPr lang="en-US" sz="1200" dirty="0">
                <a:solidFill>
                  <a:srgbClr val="FFFFFF"/>
                </a:solidFill>
              </a:rPr>
              <a:t>Good adhesive properties</a:t>
            </a:r>
          </a:p>
          <a:p>
            <a:pPr marL="188913" lvl="1" indent="-187325" algn="l" eaLnBrk="0" hangingPunct="0">
              <a:buFont typeface="Wingdings" pitchFamily="2" charset="2"/>
              <a:buChar char="§"/>
            </a:pPr>
            <a:r>
              <a:rPr lang="en-US" sz="1200" dirty="0">
                <a:solidFill>
                  <a:srgbClr val="FFFFFF"/>
                </a:solidFill>
              </a:rPr>
              <a:t>Safe to seed </a:t>
            </a:r>
          </a:p>
        </p:txBody>
      </p:sp>
      <p:sp>
        <p:nvSpPr>
          <p:cNvPr id="2490381" name="Oval 13"/>
          <p:cNvSpPr>
            <a:spLocks noChangeAspect="1" noChangeArrowheads="1"/>
          </p:cNvSpPr>
          <p:nvPr/>
        </p:nvSpPr>
        <p:spPr bwMode="gray">
          <a:xfrm>
            <a:off x="3592513" y="2689225"/>
            <a:ext cx="1443037" cy="14811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676767"/>
              </a:solidFill>
            </a:endParaRPr>
          </a:p>
        </p:txBody>
      </p:sp>
      <p:sp>
        <p:nvSpPr>
          <p:cNvPr id="2490383" name="AutoShape 15"/>
          <p:cNvSpPr>
            <a:spLocks noChangeArrowheads="1"/>
          </p:cNvSpPr>
          <p:nvPr/>
        </p:nvSpPr>
        <p:spPr bwMode="gray">
          <a:xfrm rot="16055945">
            <a:off x="3184526" y="2335212"/>
            <a:ext cx="2235200" cy="2155825"/>
          </a:xfrm>
          <a:custGeom>
            <a:avLst/>
            <a:gdLst>
              <a:gd name="G0" fmla="+- 6980 0 0"/>
              <a:gd name="G1" fmla="+- -11665197 0 0"/>
              <a:gd name="G2" fmla="+- 0 0 -11665197"/>
              <a:gd name="T0" fmla="*/ 0 256 1"/>
              <a:gd name="T1" fmla="*/ 180 256 1"/>
              <a:gd name="G3" fmla="+- -11665197 T0 T1"/>
              <a:gd name="T2" fmla="*/ 0 256 1"/>
              <a:gd name="T3" fmla="*/ 90 256 1"/>
              <a:gd name="G4" fmla="+- -11665197 T2 T3"/>
              <a:gd name="G5" fmla="*/ G4 2 1"/>
              <a:gd name="T4" fmla="*/ 90 256 1"/>
              <a:gd name="T5" fmla="*/ 0 256 1"/>
              <a:gd name="G6" fmla="+- -11665197 T4 T5"/>
              <a:gd name="G7" fmla="*/ G6 2 1"/>
              <a:gd name="G8" fmla="abs -1166519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80"/>
              <a:gd name="G18" fmla="*/ 6980 1 2"/>
              <a:gd name="G19" fmla="+- G18 5400 0"/>
              <a:gd name="G20" fmla="cos G19 -11665197"/>
              <a:gd name="G21" fmla="sin G19 -11665197"/>
              <a:gd name="G22" fmla="+- G20 10800 0"/>
              <a:gd name="G23" fmla="+- G21 10800 0"/>
              <a:gd name="G24" fmla="+- 10800 0 G20"/>
              <a:gd name="G25" fmla="+- 6980 10800 0"/>
              <a:gd name="G26" fmla="?: G9 G17 G25"/>
              <a:gd name="G27" fmla="?: G9 0 21600"/>
              <a:gd name="G28" fmla="cos 10800 -11665197"/>
              <a:gd name="G29" fmla="sin 10800 -11665197"/>
              <a:gd name="G30" fmla="sin 6980 -11665197"/>
              <a:gd name="G31" fmla="+- G28 10800 0"/>
              <a:gd name="G32" fmla="+- G29 10800 0"/>
              <a:gd name="G33" fmla="+- G30 10800 0"/>
              <a:gd name="G34" fmla="?: G4 0 G31"/>
              <a:gd name="G35" fmla="?: -11665197 G34 0"/>
              <a:gd name="G36" fmla="?: G6 G35 G31"/>
              <a:gd name="G37" fmla="+- 21600 0 G36"/>
              <a:gd name="G38" fmla="?: G4 0 G33"/>
              <a:gd name="G39" fmla="?: -1166519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915 w 21600"/>
              <a:gd name="T15" fmla="*/ 10489 h 21600"/>
              <a:gd name="T16" fmla="*/ 10800 w 21600"/>
              <a:gd name="T17" fmla="*/ 3820 h 21600"/>
              <a:gd name="T18" fmla="*/ 19685 w 21600"/>
              <a:gd name="T19" fmla="*/ 10489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824" y="10556"/>
                </a:moveTo>
                <a:cubicBezTo>
                  <a:pt x="3955" y="6798"/>
                  <a:pt x="7040" y="3819"/>
                  <a:pt x="10800" y="3820"/>
                </a:cubicBezTo>
                <a:cubicBezTo>
                  <a:pt x="14559" y="3820"/>
                  <a:pt x="17644" y="6798"/>
                  <a:pt x="17775" y="10556"/>
                </a:cubicBezTo>
                <a:lnTo>
                  <a:pt x="21593" y="10422"/>
                </a:lnTo>
                <a:cubicBezTo>
                  <a:pt x="21390" y="4608"/>
                  <a:pt x="16617" y="-1"/>
                  <a:pt x="10799" y="0"/>
                </a:cubicBezTo>
                <a:cubicBezTo>
                  <a:pt x="4982" y="0"/>
                  <a:pt x="209" y="4608"/>
                  <a:pt x="6" y="10422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676767"/>
              </a:solidFill>
            </a:endParaRPr>
          </a:p>
        </p:txBody>
      </p:sp>
      <p:sp>
        <p:nvSpPr>
          <p:cNvPr id="2490384" name="AutoShape 16"/>
          <p:cNvSpPr>
            <a:spLocks noChangeArrowheads="1"/>
          </p:cNvSpPr>
          <p:nvPr/>
        </p:nvSpPr>
        <p:spPr bwMode="gray">
          <a:xfrm rot="4788109" flipH="1">
            <a:off x="3205163" y="2335212"/>
            <a:ext cx="2235200" cy="2155825"/>
          </a:xfrm>
          <a:custGeom>
            <a:avLst/>
            <a:gdLst>
              <a:gd name="G0" fmla="+- 6980 0 0"/>
              <a:gd name="G1" fmla="+- -11665197 0 0"/>
              <a:gd name="G2" fmla="+- 0 0 -11665197"/>
              <a:gd name="T0" fmla="*/ 0 256 1"/>
              <a:gd name="T1" fmla="*/ 180 256 1"/>
              <a:gd name="G3" fmla="+- -11665197 T0 T1"/>
              <a:gd name="T2" fmla="*/ 0 256 1"/>
              <a:gd name="T3" fmla="*/ 90 256 1"/>
              <a:gd name="G4" fmla="+- -11665197 T2 T3"/>
              <a:gd name="G5" fmla="*/ G4 2 1"/>
              <a:gd name="T4" fmla="*/ 90 256 1"/>
              <a:gd name="T5" fmla="*/ 0 256 1"/>
              <a:gd name="G6" fmla="+- -11665197 T4 T5"/>
              <a:gd name="G7" fmla="*/ G6 2 1"/>
              <a:gd name="G8" fmla="abs -1166519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80"/>
              <a:gd name="G18" fmla="*/ 6980 1 2"/>
              <a:gd name="G19" fmla="+- G18 5400 0"/>
              <a:gd name="G20" fmla="cos G19 -11665197"/>
              <a:gd name="G21" fmla="sin G19 -11665197"/>
              <a:gd name="G22" fmla="+- G20 10800 0"/>
              <a:gd name="G23" fmla="+- G21 10800 0"/>
              <a:gd name="G24" fmla="+- 10800 0 G20"/>
              <a:gd name="G25" fmla="+- 6980 10800 0"/>
              <a:gd name="G26" fmla="?: G9 G17 G25"/>
              <a:gd name="G27" fmla="?: G9 0 21600"/>
              <a:gd name="G28" fmla="cos 10800 -11665197"/>
              <a:gd name="G29" fmla="sin 10800 -11665197"/>
              <a:gd name="G30" fmla="sin 6980 -11665197"/>
              <a:gd name="G31" fmla="+- G28 10800 0"/>
              <a:gd name="G32" fmla="+- G29 10800 0"/>
              <a:gd name="G33" fmla="+- G30 10800 0"/>
              <a:gd name="G34" fmla="?: G4 0 G31"/>
              <a:gd name="G35" fmla="?: -11665197 G34 0"/>
              <a:gd name="G36" fmla="?: G6 G35 G31"/>
              <a:gd name="G37" fmla="+- 21600 0 G36"/>
              <a:gd name="G38" fmla="?: G4 0 G33"/>
              <a:gd name="G39" fmla="?: -1166519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915 w 21600"/>
              <a:gd name="T15" fmla="*/ 10489 h 21600"/>
              <a:gd name="T16" fmla="*/ 10800 w 21600"/>
              <a:gd name="T17" fmla="*/ 3820 h 21600"/>
              <a:gd name="T18" fmla="*/ 19685 w 21600"/>
              <a:gd name="T19" fmla="*/ 10489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824" y="10556"/>
                </a:moveTo>
                <a:cubicBezTo>
                  <a:pt x="3955" y="6798"/>
                  <a:pt x="7040" y="3819"/>
                  <a:pt x="10800" y="3820"/>
                </a:cubicBezTo>
                <a:cubicBezTo>
                  <a:pt x="14559" y="3820"/>
                  <a:pt x="17644" y="6798"/>
                  <a:pt x="17775" y="10556"/>
                </a:cubicBezTo>
                <a:lnTo>
                  <a:pt x="21593" y="10422"/>
                </a:lnTo>
                <a:cubicBezTo>
                  <a:pt x="21390" y="4608"/>
                  <a:pt x="16617" y="-1"/>
                  <a:pt x="10799" y="0"/>
                </a:cubicBezTo>
                <a:cubicBezTo>
                  <a:pt x="4982" y="0"/>
                  <a:pt x="209" y="4608"/>
                  <a:pt x="6" y="10422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676767"/>
              </a:solidFill>
            </a:endParaRPr>
          </a:p>
        </p:txBody>
      </p:sp>
      <p:sp>
        <p:nvSpPr>
          <p:cNvPr id="2490385" name="Freeform 17"/>
          <p:cNvSpPr>
            <a:spLocks/>
          </p:cNvSpPr>
          <p:nvPr/>
        </p:nvSpPr>
        <p:spPr bwMode="gray">
          <a:xfrm>
            <a:off x="3213100" y="2292350"/>
            <a:ext cx="1287463" cy="1174750"/>
          </a:xfrm>
          <a:custGeom>
            <a:avLst/>
            <a:gdLst>
              <a:gd name="T0" fmla="*/ 9 w 769"/>
              <a:gd name="T1" fmla="*/ 680 h 680"/>
              <a:gd name="T2" fmla="*/ 124 w 769"/>
              <a:gd name="T3" fmla="*/ 575 h 680"/>
              <a:gd name="T4" fmla="*/ 235 w 769"/>
              <a:gd name="T5" fmla="*/ 679 h 680"/>
              <a:gd name="T6" fmla="*/ 358 w 769"/>
              <a:gd name="T7" fmla="*/ 353 h 680"/>
              <a:gd name="T8" fmla="*/ 663 w 769"/>
              <a:gd name="T9" fmla="*/ 230 h 680"/>
              <a:gd name="T10" fmla="*/ 769 w 769"/>
              <a:gd name="T11" fmla="*/ 113 h 680"/>
              <a:gd name="T12" fmla="*/ 661 w 769"/>
              <a:gd name="T13" fmla="*/ 1 h 680"/>
              <a:gd name="T14" fmla="*/ 163 w 769"/>
              <a:gd name="T15" fmla="*/ 220 h 680"/>
              <a:gd name="T16" fmla="*/ 9 w 769"/>
              <a:gd name="T17" fmla="*/ 68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9" h="680">
                <a:moveTo>
                  <a:pt x="9" y="680"/>
                </a:moveTo>
                <a:cubicBezTo>
                  <a:pt x="66" y="627"/>
                  <a:pt x="124" y="575"/>
                  <a:pt x="124" y="575"/>
                </a:cubicBezTo>
                <a:lnTo>
                  <a:pt x="235" y="679"/>
                </a:lnTo>
                <a:cubicBezTo>
                  <a:pt x="235" y="601"/>
                  <a:pt x="235" y="473"/>
                  <a:pt x="358" y="353"/>
                </a:cubicBezTo>
                <a:cubicBezTo>
                  <a:pt x="481" y="233"/>
                  <a:pt x="606" y="236"/>
                  <a:pt x="663" y="230"/>
                </a:cubicBezTo>
                <a:cubicBezTo>
                  <a:pt x="663" y="230"/>
                  <a:pt x="768" y="113"/>
                  <a:pt x="769" y="113"/>
                </a:cubicBezTo>
                <a:cubicBezTo>
                  <a:pt x="768" y="113"/>
                  <a:pt x="663" y="0"/>
                  <a:pt x="661" y="1"/>
                </a:cubicBezTo>
                <a:cubicBezTo>
                  <a:pt x="547" y="1"/>
                  <a:pt x="326" y="24"/>
                  <a:pt x="163" y="220"/>
                </a:cubicBezTo>
                <a:cubicBezTo>
                  <a:pt x="0" y="416"/>
                  <a:pt x="6" y="607"/>
                  <a:pt x="9" y="68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676767"/>
              </a:solidFill>
            </a:endParaRPr>
          </a:p>
        </p:txBody>
      </p:sp>
      <p:sp>
        <p:nvSpPr>
          <p:cNvPr id="2490386" name="Freeform 18"/>
          <p:cNvSpPr>
            <a:spLocks/>
          </p:cNvSpPr>
          <p:nvPr/>
        </p:nvSpPr>
        <p:spPr bwMode="gray">
          <a:xfrm rot="10800000">
            <a:off x="4125913" y="3357563"/>
            <a:ext cx="1285875" cy="1174750"/>
          </a:xfrm>
          <a:custGeom>
            <a:avLst/>
            <a:gdLst>
              <a:gd name="T0" fmla="*/ 8 w 768"/>
              <a:gd name="T1" fmla="*/ 680 h 680"/>
              <a:gd name="T2" fmla="*/ 123 w 768"/>
              <a:gd name="T3" fmla="*/ 575 h 680"/>
              <a:gd name="T4" fmla="*/ 234 w 768"/>
              <a:gd name="T5" fmla="*/ 679 h 680"/>
              <a:gd name="T6" fmla="*/ 357 w 768"/>
              <a:gd name="T7" fmla="*/ 353 h 680"/>
              <a:gd name="T8" fmla="*/ 662 w 768"/>
              <a:gd name="T9" fmla="*/ 230 h 680"/>
              <a:gd name="T10" fmla="*/ 768 w 768"/>
              <a:gd name="T11" fmla="*/ 113 h 680"/>
              <a:gd name="T12" fmla="*/ 660 w 768"/>
              <a:gd name="T13" fmla="*/ 1 h 680"/>
              <a:gd name="T14" fmla="*/ 163 w 768"/>
              <a:gd name="T15" fmla="*/ 227 h 680"/>
              <a:gd name="T16" fmla="*/ 8 w 768"/>
              <a:gd name="T17" fmla="*/ 68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8" h="680">
                <a:moveTo>
                  <a:pt x="8" y="680"/>
                </a:moveTo>
                <a:cubicBezTo>
                  <a:pt x="65" y="627"/>
                  <a:pt x="123" y="575"/>
                  <a:pt x="123" y="575"/>
                </a:cubicBezTo>
                <a:lnTo>
                  <a:pt x="234" y="679"/>
                </a:lnTo>
                <a:cubicBezTo>
                  <a:pt x="234" y="601"/>
                  <a:pt x="234" y="473"/>
                  <a:pt x="357" y="353"/>
                </a:cubicBezTo>
                <a:cubicBezTo>
                  <a:pt x="480" y="233"/>
                  <a:pt x="605" y="236"/>
                  <a:pt x="662" y="230"/>
                </a:cubicBezTo>
                <a:cubicBezTo>
                  <a:pt x="662" y="230"/>
                  <a:pt x="767" y="113"/>
                  <a:pt x="768" y="113"/>
                </a:cubicBezTo>
                <a:cubicBezTo>
                  <a:pt x="767" y="113"/>
                  <a:pt x="662" y="0"/>
                  <a:pt x="660" y="1"/>
                </a:cubicBezTo>
                <a:cubicBezTo>
                  <a:pt x="546" y="1"/>
                  <a:pt x="326" y="31"/>
                  <a:pt x="163" y="227"/>
                </a:cubicBezTo>
                <a:cubicBezTo>
                  <a:pt x="0" y="423"/>
                  <a:pt x="5" y="607"/>
                  <a:pt x="8" y="680"/>
                </a:cubicBezTo>
                <a:close/>
              </a:path>
            </a:pathLst>
          </a:custGeom>
          <a:solidFill>
            <a:schemeClr val="accent2"/>
          </a:solidFill>
          <a:ln w="28575" cmpd="sng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676767"/>
              </a:solidFill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182688" y="4960630"/>
            <a:ext cx="3051281" cy="1108203"/>
            <a:chOff x="2018" y="3142"/>
            <a:chExt cx="1438" cy="741"/>
          </a:xfrm>
        </p:grpSpPr>
        <p:sp>
          <p:nvSpPr>
            <p:cNvPr id="2490388" name="Rectangle 20"/>
            <p:cNvSpPr>
              <a:spLocks noChangeArrowheads="1"/>
            </p:cNvSpPr>
            <p:nvPr/>
          </p:nvSpPr>
          <p:spPr bwMode="gray">
            <a:xfrm>
              <a:off x="2018" y="3142"/>
              <a:ext cx="1438" cy="7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2490389" name="Text Box 21"/>
            <p:cNvSpPr txBox="1">
              <a:spLocks noChangeArrowheads="1"/>
            </p:cNvSpPr>
            <p:nvPr/>
          </p:nvSpPr>
          <p:spPr bwMode="gray">
            <a:xfrm>
              <a:off x="2090" y="3161"/>
              <a:ext cx="64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400" dirty="0">
                  <a:solidFill>
                    <a:srgbClr val="FFFFFF"/>
                  </a:solidFill>
                </a:rPr>
                <a:t>Quality control</a:t>
              </a:r>
            </a:p>
          </p:txBody>
        </p:sp>
        <p:sp>
          <p:nvSpPr>
            <p:cNvPr id="2490390" name="Text Box 22"/>
            <p:cNvSpPr txBox="1">
              <a:spLocks noChangeArrowheads="1"/>
            </p:cNvSpPr>
            <p:nvPr/>
          </p:nvSpPr>
          <p:spPr bwMode="gray">
            <a:xfrm>
              <a:off x="2090" y="3301"/>
              <a:ext cx="1186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177800" indent="-1778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0" hangingPunct="0">
                <a:buFont typeface="Wingdings" pitchFamily="2" charset="2"/>
                <a:buChar char="§"/>
              </a:pPr>
              <a:r>
                <a:rPr lang="en-US" sz="1200" dirty="0">
                  <a:solidFill>
                    <a:srgbClr val="FFFFFF"/>
                  </a:solidFill>
                </a:rPr>
                <a:t>Dust abrasion </a:t>
              </a:r>
            </a:p>
            <a:p>
              <a:pPr algn="l" eaLnBrk="0" hangingPunct="0">
                <a:buFont typeface="Wingdings" pitchFamily="2" charset="2"/>
                <a:buChar char="§"/>
              </a:pPr>
              <a:r>
                <a:rPr lang="en-US" sz="1200" dirty="0">
                  <a:solidFill>
                    <a:srgbClr val="FFFFFF"/>
                  </a:solidFill>
                </a:rPr>
                <a:t>Loading analysis</a:t>
              </a:r>
            </a:p>
            <a:p>
              <a:pPr algn="l" eaLnBrk="0" hangingPunct="0">
                <a:buFont typeface="Wingdings" pitchFamily="2" charset="2"/>
                <a:buChar char="§"/>
              </a:pPr>
              <a:r>
                <a:rPr lang="en-US" sz="1200" dirty="0">
                  <a:solidFill>
                    <a:srgbClr val="FFFFFF"/>
                  </a:solidFill>
                </a:rPr>
                <a:t>Seed-to-seed distribution</a:t>
              </a:r>
            </a:p>
            <a:p>
              <a:pPr algn="l" eaLnBrk="0" hangingPunct="0">
                <a:buFont typeface="Wingdings" pitchFamily="2" charset="2"/>
                <a:buChar char="§"/>
              </a:pPr>
              <a:r>
                <a:rPr lang="en-US" sz="1200" dirty="0" err="1">
                  <a:solidFill>
                    <a:srgbClr val="FFFFFF"/>
                  </a:solidFill>
                </a:rPr>
                <a:t>Plantability</a:t>
              </a:r>
              <a:endParaRPr lang="en-US" sz="1200" dirty="0">
                <a:solidFill>
                  <a:srgbClr val="FFFFFF"/>
                </a:solidFill>
              </a:endParaRPr>
            </a:p>
            <a:p>
              <a:pPr eaLnBrk="0" hangingPunct="0">
                <a:buFont typeface="Wingdings" pitchFamily="2" charset="2"/>
                <a:buChar char="§"/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490392" name="Rectangle 24"/>
          <p:cNvSpPr>
            <a:spLocks noChangeArrowheads="1"/>
          </p:cNvSpPr>
          <p:nvPr/>
        </p:nvSpPr>
        <p:spPr bwMode="auto">
          <a:xfrm>
            <a:off x="1182688" y="4016375"/>
            <a:ext cx="4981575" cy="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676767"/>
              </a:solidFill>
            </a:endParaRPr>
          </a:p>
        </p:txBody>
      </p:sp>
      <p:sp>
        <p:nvSpPr>
          <p:cNvPr id="2490393" name="Rectangle 25"/>
          <p:cNvSpPr>
            <a:spLocks noChangeArrowheads="1"/>
          </p:cNvSpPr>
          <p:nvPr/>
        </p:nvSpPr>
        <p:spPr bwMode="auto">
          <a:xfrm>
            <a:off x="1182688" y="4016375"/>
            <a:ext cx="4981575" cy="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676767"/>
              </a:solidFill>
            </a:endParaRPr>
          </a:p>
        </p:txBody>
      </p:sp>
      <p:sp>
        <p:nvSpPr>
          <p:cNvPr id="2490394" name="Rectangle 26"/>
          <p:cNvSpPr>
            <a:spLocks noChangeArrowheads="1"/>
          </p:cNvSpPr>
          <p:nvPr/>
        </p:nvSpPr>
        <p:spPr bwMode="auto">
          <a:xfrm>
            <a:off x="1108075" y="4016375"/>
            <a:ext cx="4981575" cy="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676767"/>
              </a:solidFill>
            </a:endParaRPr>
          </a:p>
        </p:txBody>
      </p:sp>
      <p:sp>
        <p:nvSpPr>
          <p:cNvPr id="2490395" name="Text Box 27"/>
          <p:cNvSpPr txBox="1">
            <a:spLocks noChangeArrowheads="1"/>
          </p:cNvSpPr>
          <p:nvPr/>
        </p:nvSpPr>
        <p:spPr bwMode="gray">
          <a:xfrm>
            <a:off x="3675251" y="3076575"/>
            <a:ext cx="1274388" cy="40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5000"/>
              </a:lnSpc>
            </a:pPr>
            <a:r>
              <a:rPr lang="en-US" sz="1400" dirty="0">
                <a:solidFill>
                  <a:srgbClr val="2C5576"/>
                </a:solidFill>
              </a:rPr>
              <a:t>Quality of </a:t>
            </a:r>
            <a:r>
              <a:rPr lang="en-US" sz="1400" dirty="0" smtClean="0">
                <a:solidFill>
                  <a:srgbClr val="2C5576"/>
                </a:solidFill>
              </a:rPr>
              <a:t>Bayer</a:t>
            </a:r>
            <a:r>
              <a:rPr lang="en-US" sz="1400" dirty="0">
                <a:solidFill>
                  <a:srgbClr val="2C5576"/>
                </a:solidFill>
              </a:rPr>
              <a:t/>
            </a:r>
            <a:br>
              <a:rPr lang="en-US" sz="1400" dirty="0">
                <a:solidFill>
                  <a:srgbClr val="2C5576"/>
                </a:solidFill>
              </a:rPr>
            </a:br>
            <a:r>
              <a:rPr lang="en-US" sz="1400" dirty="0" err="1" smtClean="0">
                <a:solidFill>
                  <a:srgbClr val="2C5576"/>
                </a:solidFill>
              </a:rPr>
              <a:t>SeedGrowth</a:t>
            </a:r>
            <a:r>
              <a:rPr lang="en-US" sz="1400" dirty="0" smtClean="0">
                <a:solidFill>
                  <a:srgbClr val="2C5576"/>
                </a:solidFill>
              </a:rPr>
              <a:t>™</a:t>
            </a:r>
            <a:endParaRPr lang="en-US" sz="1400" dirty="0">
              <a:solidFill>
                <a:srgbClr val="2C5576"/>
              </a:solidFill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385869" y="4949252"/>
            <a:ext cx="3079456" cy="1057354"/>
            <a:chOff x="2018" y="3142"/>
            <a:chExt cx="1438" cy="707"/>
          </a:xfrm>
        </p:grpSpPr>
        <p:sp>
          <p:nvSpPr>
            <p:cNvPr id="28" name="Rectangle 20"/>
            <p:cNvSpPr>
              <a:spLocks noChangeArrowheads="1"/>
            </p:cNvSpPr>
            <p:nvPr/>
          </p:nvSpPr>
          <p:spPr bwMode="gray">
            <a:xfrm>
              <a:off x="2018" y="3142"/>
              <a:ext cx="1438" cy="7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676767"/>
                </a:solidFill>
              </a:endParaRP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gray">
            <a:xfrm>
              <a:off x="2075" y="3169"/>
              <a:ext cx="132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l" eaLnBrk="0" hangingPunct="0"/>
              <a:r>
                <a:rPr lang="en-US" sz="1400" dirty="0" err="1" smtClean="0">
                  <a:solidFill>
                    <a:srgbClr val="FFFFFF"/>
                  </a:solidFill>
                </a:rPr>
                <a:t>SeedGrowth</a:t>
              </a:r>
              <a:r>
                <a:rPr lang="en-US" sz="1400" dirty="0" smtClean="0">
                  <a:solidFill>
                    <a:srgbClr val="FFFFFF"/>
                  </a:solidFill>
                </a:rPr>
                <a:t>™ Services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30" name="Text Box 22"/>
            <p:cNvSpPr txBox="1">
              <a:spLocks noChangeArrowheads="1"/>
            </p:cNvSpPr>
            <p:nvPr/>
          </p:nvSpPr>
          <p:spPr bwMode="gray">
            <a:xfrm>
              <a:off x="2083" y="3298"/>
              <a:ext cx="895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marL="177800" indent="-1778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0" hangingPunct="0">
                <a:buFont typeface="Wingdings" pitchFamily="2" charset="2"/>
                <a:buChar char="§"/>
              </a:pPr>
              <a:r>
                <a:rPr lang="en-US" sz="1200" dirty="0" smtClean="0">
                  <a:solidFill>
                    <a:srgbClr val="FFFFFF"/>
                  </a:solidFill>
                </a:rPr>
                <a:t>Service Center</a:t>
              </a:r>
            </a:p>
            <a:p>
              <a:pPr algn="l" eaLnBrk="0" hangingPunct="0">
                <a:buFont typeface="Wingdings" pitchFamily="2" charset="2"/>
                <a:buChar char="§"/>
              </a:pPr>
              <a:r>
                <a:rPr lang="en-US" sz="1200" dirty="0" smtClean="0">
                  <a:solidFill>
                    <a:srgbClr val="FFFFFF"/>
                  </a:solidFill>
                </a:rPr>
                <a:t>Technical support</a:t>
              </a:r>
            </a:p>
            <a:p>
              <a:pPr algn="l" eaLnBrk="0" hangingPunct="0">
                <a:buFont typeface="Wingdings" pitchFamily="2" charset="2"/>
                <a:buChar char="§"/>
              </a:pPr>
              <a:r>
                <a:rPr lang="en-US" sz="1200" dirty="0" smtClean="0">
                  <a:solidFill>
                    <a:srgbClr val="FFFFFF"/>
                  </a:solidFill>
                </a:rPr>
                <a:t>Testing</a:t>
              </a:r>
            </a:p>
          </p:txBody>
        </p:sp>
      </p:grpSp>
      <p:sp>
        <p:nvSpPr>
          <p:cNvPr id="31" name="Text Box 22"/>
          <p:cNvSpPr txBox="1">
            <a:spLocks noChangeArrowheads="1"/>
          </p:cNvSpPr>
          <p:nvPr/>
        </p:nvSpPr>
        <p:spPr bwMode="gray">
          <a:xfrm>
            <a:off x="6137802" y="5184829"/>
            <a:ext cx="1916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FFFFFF"/>
                </a:solidFill>
              </a:rPr>
              <a:t>Training</a:t>
            </a:r>
          </a:p>
          <a:p>
            <a:pPr algn="l" eaLnBrk="0" hangingPunct="0"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FFFFFF"/>
                </a:solidFill>
              </a:rPr>
              <a:t>Advice</a:t>
            </a:r>
          </a:p>
        </p:txBody>
      </p:sp>
      <p:sp>
        <p:nvSpPr>
          <p:cNvPr id="32" name="Down Arrow 31"/>
          <p:cNvSpPr>
            <a:spLocks noChangeAspect="1"/>
          </p:cNvSpPr>
          <p:nvPr/>
        </p:nvSpPr>
        <p:spPr bwMode="auto">
          <a:xfrm rot="1200000">
            <a:off x="3878896" y="4576527"/>
            <a:ext cx="352275" cy="365760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676767"/>
              </a:solidFill>
            </a:endParaRPr>
          </a:p>
        </p:txBody>
      </p:sp>
      <p:sp>
        <p:nvSpPr>
          <p:cNvPr id="33" name="Down Arrow 32"/>
          <p:cNvSpPr>
            <a:spLocks noChangeAspect="1"/>
          </p:cNvSpPr>
          <p:nvPr/>
        </p:nvSpPr>
        <p:spPr bwMode="auto">
          <a:xfrm rot="-1200000">
            <a:off x="4298920" y="4582428"/>
            <a:ext cx="352275" cy="365760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676767"/>
              </a:solidFill>
            </a:endParaRPr>
          </a:p>
        </p:txBody>
      </p:sp>
      <p:sp>
        <p:nvSpPr>
          <p:cNvPr id="34" name="Foliennummernplatzhalter 4"/>
          <p:cNvSpPr txBox="1">
            <a:spLocks/>
          </p:cNvSpPr>
          <p:nvPr/>
        </p:nvSpPr>
        <p:spPr bwMode="auto">
          <a:xfrm>
            <a:off x="0" y="6465888"/>
            <a:ext cx="75474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>
                <a:ea typeface="MS PGothic" pitchFamily="34" charset="-128"/>
              </a:rPr>
              <a:t>Slide </a:t>
            </a:r>
            <a:fld id="{C853BDAE-EDED-4DAF-849A-C8A3EAA5907E}" type="slidenum">
              <a:rPr lang="de-DE" sz="1000">
                <a:ea typeface="MS PGothic" pitchFamily="34" charset="-128"/>
              </a:rPr>
              <a:pPr eaLnBrk="1" hangingPunct="1"/>
              <a:t>25</a:t>
            </a:fld>
            <a:endParaRPr lang="de-DE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4757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927940" y="1480089"/>
            <a:ext cx="2062162" cy="4215540"/>
          </a:xfrm>
          <a:prstGeom prst="rect">
            <a:avLst/>
          </a:prstGeom>
          <a:solidFill>
            <a:srgbClr val="275D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354538" y="261568"/>
            <a:ext cx="6851650" cy="1081087"/>
          </a:xfrm>
          <a:noFill/>
        </p:spPr>
        <p:txBody>
          <a:bodyPr/>
          <a:lstStyle/>
          <a:p>
            <a:r>
              <a:rPr lang="en-US" sz="3200" dirty="0"/>
              <a:t>Quality Standard Initiative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idx="1"/>
          </p:nvPr>
        </p:nvSpPr>
        <p:spPr>
          <a:xfrm>
            <a:off x="383411" y="1590377"/>
            <a:ext cx="6886575" cy="3860800"/>
          </a:xfrm>
          <a:noFill/>
        </p:spPr>
        <p:txBody>
          <a:bodyPr/>
          <a:lstStyle/>
          <a:p>
            <a:pPr marL="276225" indent="-276225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en-US" sz="1600" b="1" dirty="0" smtClean="0"/>
              <a:t>Key components of the Quality Standard Initiative: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600" dirty="0" smtClean="0"/>
              <a:t>Apply to high-quality, clean seeds 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600" dirty="0" smtClean="0"/>
              <a:t>Use only successfully tested and recommended application recipes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600" dirty="0" smtClean="0"/>
              <a:t>Use of recommended film coatings 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600" dirty="0" smtClean="0"/>
              <a:t>Use of appropriate seed treatment application equipment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600" dirty="0" smtClean="0"/>
              <a:t>Monitor quality of representative samples of commercially </a:t>
            </a:r>
            <a:br>
              <a:rPr lang="en-US" sz="1600" dirty="0" smtClean="0"/>
            </a:br>
            <a:r>
              <a:rPr lang="en-US" sz="1600" dirty="0" smtClean="0"/>
              <a:t>treated seed 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600" dirty="0" smtClean="0"/>
              <a:t>Quality standards for workforce/training</a:t>
            </a:r>
          </a:p>
          <a:p>
            <a:pPr marL="276225" indent="-276225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endParaRPr lang="en-US" sz="1600" b="1" dirty="0" smtClean="0"/>
          </a:p>
          <a:p>
            <a:pPr marL="276225" indent="-276225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en-US" sz="1600" b="1" dirty="0" smtClean="0"/>
              <a:t>Will help ensure:</a:t>
            </a:r>
          </a:p>
          <a:p>
            <a:pPr marL="276225" indent="-276225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 smtClean="0"/>
              <a:t>Increased safety and efficiency of seed treatment products for the environment and the user dismissal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5695628"/>
            <a:ext cx="9145541" cy="703263"/>
            <a:chOff x="0" y="3443"/>
            <a:chExt cx="5933" cy="453"/>
          </a:xfrm>
        </p:grpSpPr>
        <p:sp>
          <p:nvSpPr>
            <p:cNvPr id="21512" name="Rectangle 6"/>
            <p:cNvSpPr>
              <a:spLocks noChangeArrowheads="1"/>
            </p:cNvSpPr>
            <p:nvPr/>
          </p:nvSpPr>
          <p:spPr bwMode="auto">
            <a:xfrm>
              <a:off x="0" y="3443"/>
              <a:ext cx="5760" cy="453"/>
            </a:xfrm>
            <a:prstGeom prst="rect">
              <a:avLst/>
            </a:prstGeom>
            <a:solidFill>
              <a:srgbClr val="275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1513" name="Rectangle 7"/>
            <p:cNvSpPr>
              <a:spLocks noChangeArrowheads="1"/>
            </p:cNvSpPr>
            <p:nvPr/>
          </p:nvSpPr>
          <p:spPr bwMode="auto">
            <a:xfrm>
              <a:off x="230" y="3443"/>
              <a:ext cx="5603" cy="453"/>
            </a:xfrm>
            <a:prstGeom prst="rect">
              <a:avLst/>
            </a:prstGeom>
            <a:solidFill>
              <a:srgbClr val="699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1514" name="Rectangle 8"/>
            <p:cNvSpPr>
              <a:spLocks noChangeArrowheads="1"/>
            </p:cNvSpPr>
            <p:nvPr/>
          </p:nvSpPr>
          <p:spPr bwMode="auto">
            <a:xfrm>
              <a:off x="401" y="3443"/>
              <a:ext cx="171" cy="453"/>
            </a:xfrm>
            <a:prstGeom prst="rect">
              <a:avLst/>
            </a:prstGeom>
            <a:solidFill>
              <a:srgbClr val="9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1515" name="Text Box 9"/>
            <p:cNvSpPr txBox="1">
              <a:spLocks noChangeArrowheads="1"/>
            </p:cNvSpPr>
            <p:nvPr/>
          </p:nvSpPr>
          <p:spPr bwMode="auto">
            <a:xfrm>
              <a:off x="672" y="3515"/>
              <a:ext cx="526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sz="1600" dirty="0">
                  <a:solidFill>
                    <a:schemeClr val="bg1"/>
                  </a:solidFill>
                </a:rPr>
                <a:t>Bayer </a:t>
              </a:r>
              <a:r>
                <a:rPr lang="en-US" sz="1600" dirty="0" err="1">
                  <a:solidFill>
                    <a:schemeClr val="bg1"/>
                  </a:solidFill>
                </a:rPr>
                <a:t>CropScience</a:t>
              </a:r>
              <a:r>
                <a:rPr lang="en-US" sz="1600" dirty="0">
                  <a:solidFill>
                    <a:schemeClr val="bg1"/>
                  </a:solidFill>
                </a:rPr>
                <a:t> is responsible for providing high-quality products to seed </a:t>
              </a:r>
            </a:p>
            <a:p>
              <a:pPr algn="l" eaLnBrk="1" hangingPunct="1">
                <a:spcBef>
                  <a:spcPct val="3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sz="1600" dirty="0">
                  <a:solidFill>
                    <a:schemeClr val="bg1"/>
                  </a:solidFill>
                </a:rPr>
                <a:t>company partners who can help ensure high-quality seed treatments.</a:t>
              </a:r>
              <a:r>
                <a:rPr lang="en-US" sz="1600" dirty="0"/>
                <a:t> </a:t>
              </a:r>
            </a:p>
          </p:txBody>
        </p:sp>
      </p:grpSp>
      <p:sp>
        <p:nvSpPr>
          <p:cNvPr id="21510" name="Rectangle 11"/>
          <p:cNvSpPr>
            <a:spLocks noChangeArrowheads="1"/>
          </p:cNvSpPr>
          <p:nvPr/>
        </p:nvSpPr>
        <p:spPr bwMode="auto">
          <a:xfrm rot="5400000">
            <a:off x="7875677" y="2800229"/>
            <a:ext cx="165100" cy="2062162"/>
          </a:xfrm>
          <a:prstGeom prst="rect">
            <a:avLst/>
          </a:prstGeom>
          <a:solidFill>
            <a:srgbClr val="9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2151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6352" y="2305050"/>
            <a:ext cx="206375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liennummernplatzhalter 4"/>
          <p:cNvSpPr txBox="1">
            <a:spLocks/>
          </p:cNvSpPr>
          <p:nvPr/>
        </p:nvSpPr>
        <p:spPr bwMode="auto">
          <a:xfrm>
            <a:off x="0" y="6465888"/>
            <a:ext cx="75474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>
                <a:ea typeface="MS PGothic" pitchFamily="34" charset="-128"/>
              </a:rPr>
              <a:t>Slide </a:t>
            </a:r>
            <a:fld id="{C853BDAE-EDED-4DAF-849A-C8A3EAA5907E}" type="slidenum">
              <a:rPr lang="de-DE" sz="1000">
                <a:ea typeface="MS PGothic" pitchFamily="34" charset="-128"/>
              </a:rPr>
              <a:pPr eaLnBrk="1" hangingPunct="1"/>
              <a:t>26</a:t>
            </a:fld>
            <a:endParaRPr lang="de-DE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55663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Stewardship </a:t>
            </a:r>
            <a:r>
              <a:rPr lang="en-US" dirty="0" smtClean="0"/>
              <a:t>brochures </a:t>
            </a:r>
            <a:r>
              <a:rPr lang="en-US" dirty="0"/>
              <a:t>– distributed </a:t>
            </a:r>
            <a:r>
              <a:rPr lang="en-US" dirty="0" smtClean="0"/>
              <a:t>by meetings, conferences, training sessions, </a:t>
            </a:r>
            <a:r>
              <a:rPr lang="en-US" dirty="0"/>
              <a:t>web posting, email to stakeholders and mailing to state officials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1100" y="1770880"/>
            <a:ext cx="6413500" cy="425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914" y="1804988"/>
            <a:ext cx="1563962" cy="422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C-Triangle"/>
          <p:cNvSpPr/>
          <p:nvPr/>
        </p:nvSpPr>
        <p:spPr bwMode="auto">
          <a:xfrm rot="5400000">
            <a:off x="760873" y="3839394"/>
            <a:ext cx="2877165" cy="225118"/>
          </a:xfrm>
          <a:prstGeom prst="triangl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40000"/>
              </a:spcBef>
              <a:spcAft>
                <a:spcPct val="0"/>
              </a:spcAft>
            </a:pPr>
            <a:endParaRPr lang="en-US" sz="1300" smtClean="0">
              <a:solidFill>
                <a:srgbClr val="FFFFFF"/>
              </a:solidFill>
            </a:endParaRPr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 bwMode="auto">
          <a:xfrm>
            <a:off x="0" y="6465888"/>
            <a:ext cx="75474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>
                <a:ea typeface="MS PGothic" pitchFamily="34" charset="-128"/>
              </a:rPr>
              <a:t>Slide </a:t>
            </a:r>
            <a:fld id="{C853BDAE-EDED-4DAF-849A-C8A3EAA5907E}" type="slidenum">
              <a:rPr lang="de-DE" sz="1000">
                <a:ea typeface="MS PGothic" pitchFamily="34" charset="-128"/>
              </a:rPr>
              <a:pPr eaLnBrk="1" hangingPunct="1"/>
              <a:t>27</a:t>
            </a:fld>
            <a:endParaRPr lang="de-DE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7807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07069"/>
            <a:ext cx="8636000" cy="855662"/>
          </a:xfrm>
        </p:spPr>
        <p:txBody>
          <a:bodyPr/>
          <a:lstStyle/>
          <a:p>
            <a:r>
              <a:rPr lang="en-US" sz="3200" dirty="0"/>
              <a:t>Successful stewardship </a:t>
            </a:r>
            <a:r>
              <a:rPr lang="en-US" sz="3200" dirty="0" smtClean="0"/>
              <a:t>involves </a:t>
            </a:r>
            <a:r>
              <a:rPr lang="en-US" sz="3200" dirty="0"/>
              <a:t>multiple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467" y="1597880"/>
            <a:ext cx="8400316" cy="5025170"/>
          </a:xfrm>
        </p:spPr>
        <p:txBody>
          <a:bodyPr/>
          <a:lstStyle/>
          <a:p>
            <a:pPr marL="342900" lvl="0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200" dirty="0" smtClean="0"/>
              <a:t>Registrants </a:t>
            </a:r>
            <a:r>
              <a:rPr lang="en-US" sz="2200" dirty="0"/>
              <a:t>&amp; seed companies:</a:t>
            </a:r>
          </a:p>
          <a:p>
            <a:pPr lvl="2">
              <a:spcAft>
                <a:spcPts val="300"/>
              </a:spcAft>
            </a:pPr>
            <a:r>
              <a:rPr lang="en-US" dirty="0"/>
              <a:t>Collaborating on comprehensive stewardship programs to ensure proper treatment of seeds and management of treated seeds </a:t>
            </a:r>
          </a:p>
          <a:p>
            <a:pPr lvl="2">
              <a:spcAft>
                <a:spcPts val="300"/>
              </a:spcAft>
            </a:pPr>
            <a:r>
              <a:rPr lang="en-US" dirty="0"/>
              <a:t>CLA/ASTA have developed a manual of </a:t>
            </a:r>
            <a:r>
              <a:rPr lang="en-US" dirty="0" smtClean="0"/>
              <a:t> </a:t>
            </a:r>
            <a:r>
              <a:rPr lang="en-US" dirty="0"/>
              <a:t>seed treatment BMPs (release imminent</a:t>
            </a:r>
            <a:r>
              <a:rPr lang="en-US" dirty="0" smtClean="0"/>
              <a:t>)</a:t>
            </a:r>
          </a:p>
          <a:p>
            <a:pPr marL="342900" lvl="0" indent="-342900"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 smtClean="0"/>
              <a:t>Manufacturers </a:t>
            </a:r>
            <a:r>
              <a:rPr lang="en-US" sz="2000" dirty="0"/>
              <a:t>of seed coating </a:t>
            </a:r>
            <a:r>
              <a:rPr lang="en-US" sz="2000" dirty="0" smtClean="0"/>
              <a:t>technology:</a:t>
            </a:r>
          </a:p>
          <a:p>
            <a:pPr lvl="2">
              <a:spcAft>
                <a:spcPts val="300"/>
              </a:spcAft>
            </a:pPr>
            <a:r>
              <a:rPr lang="en-US" dirty="0" smtClean="0"/>
              <a:t>research goal → less </a:t>
            </a:r>
            <a:r>
              <a:rPr lang="en-US" dirty="0"/>
              <a:t>abraded dust</a:t>
            </a:r>
            <a:r>
              <a:rPr lang="en-US" dirty="0" smtClean="0"/>
              <a:t>.</a:t>
            </a:r>
          </a:p>
          <a:p>
            <a:pPr marL="342900" lvl="0" indent="-342900"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dirty="0"/>
              <a:t>Ag equipment manufacturers:</a:t>
            </a:r>
          </a:p>
          <a:p>
            <a:pPr lvl="2">
              <a:spcAft>
                <a:spcPts val="300"/>
              </a:spcAft>
            </a:pPr>
            <a:r>
              <a:rPr lang="en-US" dirty="0"/>
              <a:t>Developing an international standard to guide design of planting equipment to control fugitive dust emissions</a:t>
            </a:r>
            <a:r>
              <a:rPr lang="en-US" dirty="0" smtClean="0"/>
              <a:t>.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/>
              <a:t>Beekeepers - consider ways to reduce exposure</a:t>
            </a:r>
          </a:p>
          <a:p>
            <a:pPr lvl="2">
              <a:spcAft>
                <a:spcPts val="300"/>
              </a:spcAft>
            </a:pPr>
            <a:r>
              <a:rPr lang="en-US" dirty="0" smtClean="0"/>
              <a:t>Local communication with growers, register hives, restrict bee foraging at planting, move into areas after planting?</a:t>
            </a:r>
          </a:p>
          <a:p>
            <a:pPr lvl="2">
              <a:spcAft>
                <a:spcPts val="300"/>
              </a:spcAft>
            </a:pPr>
            <a:r>
              <a:rPr lang="en-US" dirty="0" smtClean="0"/>
              <a:t>Practices adapted to local conditions</a:t>
            </a:r>
          </a:p>
          <a:p>
            <a:endParaRPr lang="en-US" dirty="0" smtClean="0"/>
          </a:p>
          <a:p>
            <a:pPr marL="344488" lvl="1" indent="0">
              <a:buNone/>
            </a:pPr>
            <a:endParaRPr lang="en-US" sz="2800" dirty="0"/>
          </a:p>
        </p:txBody>
      </p:sp>
      <p:sp>
        <p:nvSpPr>
          <p:cNvPr id="4" name="Foliennummernplatzhalter 4"/>
          <p:cNvSpPr txBox="1">
            <a:spLocks/>
          </p:cNvSpPr>
          <p:nvPr/>
        </p:nvSpPr>
        <p:spPr bwMode="auto">
          <a:xfrm>
            <a:off x="0" y="6440488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de-DE" sz="800" dirty="0">
                <a:solidFill>
                  <a:srgbClr val="FFFFFF"/>
                </a:solidFill>
                <a:ea typeface="MS PGothic" pitchFamily="34" charset="-128"/>
              </a:rPr>
              <a:t> </a:t>
            </a:r>
            <a:fld id="{9291C5E3-1803-4626-ADC6-0BCF877744AC}" type="slidenum">
              <a:rPr lang="de-DE" sz="800">
                <a:solidFill>
                  <a:srgbClr val="FFFFFF"/>
                </a:solidFill>
                <a:ea typeface="MS PGothic" pitchFamily="34" charset="-128"/>
              </a:rPr>
              <a:pPr algn="ctr" eaLnBrk="1" hangingPunct="1"/>
              <a:t>28</a:t>
            </a:fld>
            <a:endParaRPr lang="de-DE" sz="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Foliennummernplatzhalter 4"/>
          <p:cNvSpPr txBox="1">
            <a:spLocks/>
          </p:cNvSpPr>
          <p:nvPr/>
        </p:nvSpPr>
        <p:spPr bwMode="auto">
          <a:xfrm>
            <a:off x="0" y="6465888"/>
            <a:ext cx="75474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>
                <a:ea typeface="MS PGothic" pitchFamily="34" charset="-128"/>
              </a:rPr>
              <a:t>Slide </a:t>
            </a:r>
            <a:fld id="{C853BDAE-EDED-4DAF-849A-C8A3EAA5907E}" type="slidenum">
              <a:rPr lang="de-DE" sz="1000">
                <a:ea typeface="MS PGothic" pitchFamily="34" charset="-128"/>
              </a:rPr>
              <a:pPr eaLnBrk="1" hangingPunct="1"/>
              <a:t>28</a:t>
            </a:fld>
            <a:endParaRPr lang="de-DE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01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2"/>
          <p:cNvSpPr txBox="1">
            <a:spLocks noChangeArrowheads="1"/>
          </p:cNvSpPr>
          <p:nvPr/>
        </p:nvSpPr>
        <p:spPr bwMode="auto">
          <a:xfrm>
            <a:off x="1738313" y="6356350"/>
            <a:ext cx="58134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57F3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sz="1100"/>
              <a:t>* approx. 50 % of crop area worldwide - Source: Oerke et al., 1995 / Yudelman et al., 1998</a:t>
            </a:r>
          </a:p>
        </p:txBody>
      </p:sp>
      <p:sp>
        <p:nvSpPr>
          <p:cNvPr id="9219" name="Rectangle 40"/>
          <p:cNvSpPr>
            <a:spLocks noGrp="1" noChangeArrowheads="1"/>
          </p:cNvSpPr>
          <p:nvPr>
            <p:ph type="title"/>
          </p:nvPr>
        </p:nvSpPr>
        <p:spPr>
          <a:xfrm>
            <a:off x="360363" y="395288"/>
            <a:ext cx="6788150" cy="903287"/>
          </a:xfrm>
        </p:spPr>
        <p:txBody>
          <a:bodyPr/>
          <a:lstStyle/>
          <a:p>
            <a:pPr eaLnBrk="1" hangingPunct="1"/>
            <a:r>
              <a:rPr lang="en-US" sz="2800" smtClean="0"/>
              <a:t>Need for Crop Protection Products and Pollinators</a:t>
            </a:r>
          </a:p>
        </p:txBody>
      </p:sp>
      <p:sp>
        <p:nvSpPr>
          <p:cNvPr id="9220" name="Text Box 43"/>
          <p:cNvSpPr txBox="1">
            <a:spLocks noChangeArrowheads="1"/>
          </p:cNvSpPr>
          <p:nvPr/>
        </p:nvSpPr>
        <p:spPr bwMode="auto">
          <a:xfrm>
            <a:off x="4362450" y="212725"/>
            <a:ext cx="282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AF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  <a:spcAft>
                <a:spcPct val="10000"/>
              </a:spcAft>
              <a:buClr>
                <a:srgbClr val="004C99"/>
              </a:buClr>
              <a:buSzPct val="120000"/>
              <a:buFontTx/>
              <a:buChar char="•"/>
            </a:pPr>
            <a:endParaRPr lang="en-US">
              <a:solidFill>
                <a:srgbClr val="002864"/>
              </a:solidFill>
            </a:endParaRPr>
          </a:p>
        </p:txBody>
      </p:sp>
      <p:sp>
        <p:nvSpPr>
          <p:cNvPr id="6151" name="Rectangle 4_1"/>
          <p:cNvSpPr>
            <a:spLocks noChangeArrowheads="1"/>
          </p:cNvSpPr>
          <p:nvPr/>
        </p:nvSpPr>
        <p:spPr bwMode="auto">
          <a:xfrm>
            <a:off x="3565525" y="2263775"/>
            <a:ext cx="49831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>
              <a:spcBef>
                <a:spcPct val="50000"/>
              </a:spcBef>
              <a:buClr>
                <a:srgbClr val="005598"/>
              </a:buClr>
              <a:buSzPct val="85000"/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Average global yield losses without crop protection (rice, wheat,  barley, corn, potatoes, soybeans, cotton, coffee*)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793875"/>
            <a:ext cx="2189162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1889125" y="6650038"/>
            <a:ext cx="457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/>
              <a:t>* *Gallai et al. 2009 </a:t>
            </a:r>
          </a:p>
        </p:txBody>
      </p:sp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749300" y="4305300"/>
            <a:ext cx="2071688" cy="4762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1800">
                <a:solidFill>
                  <a:srgbClr val="002060"/>
                </a:solidFill>
              </a:rPr>
              <a:t>10% pollinators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65525" y="4127500"/>
            <a:ext cx="5110163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Economic contribution of pollinators to global food crop production</a:t>
            </a:r>
          </a:p>
        </p:txBody>
      </p:sp>
      <p:sp>
        <p:nvSpPr>
          <p:cNvPr id="9226" name="BC-Bracket2010"/>
          <p:cNvSpPr>
            <a:spLocks/>
          </p:cNvSpPr>
          <p:nvPr/>
        </p:nvSpPr>
        <p:spPr bwMode="auto">
          <a:xfrm>
            <a:off x="2870200" y="1793875"/>
            <a:ext cx="695325" cy="2511425"/>
          </a:xfrm>
          <a:custGeom>
            <a:avLst/>
            <a:gdLst>
              <a:gd name="T0" fmla="*/ 0 w 144001"/>
              <a:gd name="T1" fmla="*/ 0 h 1440001"/>
              <a:gd name="T2" fmla="*/ 912570294 w 144001"/>
              <a:gd name="T3" fmla="*/ 0 h 1440001"/>
              <a:gd name="T4" fmla="*/ 912570294 w 144001"/>
              <a:gd name="T5" fmla="*/ 18235572 h 1440001"/>
              <a:gd name="T6" fmla="*/ 1825141118 w 144001"/>
              <a:gd name="T7" fmla="*/ 20261760 h 1440001"/>
              <a:gd name="T8" fmla="*/ 912570294 w 144001"/>
              <a:gd name="T9" fmla="*/ 22287929 h 1440001"/>
              <a:gd name="T10" fmla="*/ 912570294 w 144001"/>
              <a:gd name="T11" fmla="*/ 40523501 h 1440001"/>
              <a:gd name="T12" fmla="*/ 0 w 144001"/>
              <a:gd name="T13" fmla="*/ 40523501 h 144000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001"/>
              <a:gd name="T22" fmla="*/ 0 h 1440001"/>
              <a:gd name="T23" fmla="*/ 144001 w 144001"/>
              <a:gd name="T24" fmla="*/ 1440001 h 144000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001" h="1440001">
                <a:moveTo>
                  <a:pt x="0" y="0"/>
                </a:moveTo>
                <a:lnTo>
                  <a:pt x="72000" y="0"/>
                </a:lnTo>
                <a:lnTo>
                  <a:pt x="72000" y="648000"/>
                </a:lnTo>
                <a:lnTo>
                  <a:pt x="144000" y="720000"/>
                </a:lnTo>
                <a:lnTo>
                  <a:pt x="72000" y="792000"/>
                </a:lnTo>
                <a:lnTo>
                  <a:pt x="72000" y="1440000"/>
                </a:lnTo>
                <a:lnTo>
                  <a:pt x="0" y="1440000"/>
                </a:lnTo>
              </a:path>
            </a:pathLst>
          </a:custGeom>
          <a:noFill/>
          <a:ln w="6350" cap="flat" cmpd="sng" algn="ctr">
            <a:solidFill>
              <a:srgbClr val="00559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en-US"/>
          </a:p>
        </p:txBody>
      </p:sp>
      <p:sp>
        <p:nvSpPr>
          <p:cNvPr id="9227" name="BC-Bracket2010_1"/>
          <p:cNvSpPr>
            <a:spLocks/>
          </p:cNvSpPr>
          <p:nvPr/>
        </p:nvSpPr>
        <p:spPr bwMode="auto">
          <a:xfrm>
            <a:off x="2878138" y="4322763"/>
            <a:ext cx="687387" cy="458787"/>
          </a:xfrm>
          <a:custGeom>
            <a:avLst/>
            <a:gdLst>
              <a:gd name="T0" fmla="*/ 0 w 144001"/>
              <a:gd name="T1" fmla="*/ 0 h 1440001"/>
              <a:gd name="T2" fmla="*/ 851818905 w 144001"/>
              <a:gd name="T3" fmla="*/ 0 h 1440001"/>
              <a:gd name="T4" fmla="*/ 851818905 w 144001"/>
              <a:gd name="T5" fmla="*/ 678 h 1440001"/>
              <a:gd name="T6" fmla="*/ 1703637787 w 144001"/>
              <a:gd name="T7" fmla="*/ 753 h 1440001"/>
              <a:gd name="T8" fmla="*/ 851818905 w 144001"/>
              <a:gd name="T9" fmla="*/ 828 h 1440001"/>
              <a:gd name="T10" fmla="*/ 851818905 w 144001"/>
              <a:gd name="T11" fmla="*/ 1506 h 1440001"/>
              <a:gd name="T12" fmla="*/ 0 w 144001"/>
              <a:gd name="T13" fmla="*/ 1506 h 144000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001"/>
              <a:gd name="T22" fmla="*/ 0 h 1440001"/>
              <a:gd name="T23" fmla="*/ 144001 w 144001"/>
              <a:gd name="T24" fmla="*/ 1440001 h 144000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001" h="1440001">
                <a:moveTo>
                  <a:pt x="0" y="0"/>
                </a:moveTo>
                <a:lnTo>
                  <a:pt x="72000" y="0"/>
                </a:lnTo>
                <a:lnTo>
                  <a:pt x="72000" y="648000"/>
                </a:lnTo>
                <a:lnTo>
                  <a:pt x="144000" y="720000"/>
                </a:lnTo>
                <a:lnTo>
                  <a:pt x="72000" y="792000"/>
                </a:lnTo>
                <a:lnTo>
                  <a:pt x="72000" y="1440000"/>
                </a:lnTo>
                <a:lnTo>
                  <a:pt x="0" y="1440000"/>
                </a:lnTo>
              </a:path>
            </a:pathLst>
          </a:custGeom>
          <a:noFill/>
          <a:ln w="6350" cap="flat" cmpd="sng" algn="ctr">
            <a:solidFill>
              <a:srgbClr val="00559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en-US"/>
          </a:p>
        </p:txBody>
      </p:sp>
      <p:grpSp>
        <p:nvGrpSpPr>
          <p:cNvPr id="9228" name="BC-TakeAway"/>
          <p:cNvGrpSpPr>
            <a:grpSpLocks/>
          </p:cNvGrpSpPr>
          <p:nvPr/>
        </p:nvGrpSpPr>
        <p:grpSpPr bwMode="auto">
          <a:xfrm>
            <a:off x="625475" y="5281613"/>
            <a:ext cx="8050213" cy="792162"/>
            <a:chOff x="466725" y="5463000"/>
            <a:chExt cx="8209275" cy="792000"/>
          </a:xfrm>
        </p:grpSpPr>
        <p:sp>
          <p:nvSpPr>
            <p:cNvPr id="9230" name="Rectangle 7"/>
            <p:cNvSpPr>
              <a:spLocks noChangeArrowheads="1"/>
            </p:cNvSpPr>
            <p:nvPr/>
          </p:nvSpPr>
          <p:spPr bwMode="auto">
            <a:xfrm>
              <a:off x="466725" y="5463000"/>
              <a:ext cx="8209275" cy="792000"/>
            </a:xfrm>
            <a:prstGeom prst="rect">
              <a:avLst/>
            </a:prstGeom>
            <a:solidFill>
              <a:srgbClr val="005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5598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32000" tIns="72000" rIns="72000" bIns="72000" anchor="ctr"/>
            <a:lstStyle/>
            <a:p>
              <a:pPr eaLnBrk="1" hangingPunct="1">
                <a:spcBef>
                  <a:spcPct val="40000"/>
                </a:spcBef>
              </a:pPr>
              <a:r>
                <a:rPr lang="en-US">
                  <a:solidFill>
                    <a:srgbClr val="FFFFFF"/>
                  </a:solidFill>
                  <a:cs typeface="Arial" pitchFamily="34" charset="0"/>
                </a:rPr>
                <a:t>Sustainable agriculture requires efficient pollination services and responsible use of pesticides</a:t>
              </a:r>
            </a:p>
          </p:txBody>
        </p:sp>
        <p:sp>
          <p:nvSpPr>
            <p:cNvPr id="9231" name="Isosceles Triangle 8"/>
            <p:cNvSpPr>
              <a:spLocks noChangeArrowheads="1"/>
            </p:cNvSpPr>
            <p:nvPr/>
          </p:nvSpPr>
          <p:spPr bwMode="auto">
            <a:xfrm rot="5400000">
              <a:off x="382138" y="5754623"/>
              <a:ext cx="540000" cy="22682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72000" bIns="72000"/>
            <a:lstStyle/>
            <a:p>
              <a:pPr eaLnBrk="1" hangingPunct="1">
                <a:spcBef>
                  <a:spcPct val="40000"/>
                </a:spcBef>
              </a:pPr>
              <a:endParaRPr lang="en-US" sz="1300">
                <a:solidFill>
                  <a:srgbClr val="676767"/>
                </a:solidFill>
                <a:cs typeface="Arial" pitchFamily="34" charset="0"/>
              </a:endParaRPr>
            </a:p>
          </p:txBody>
        </p:sp>
      </p:grpSp>
      <p:sp>
        <p:nvSpPr>
          <p:cNvPr id="9229" name="Slide Number Placeholder 3"/>
          <p:cNvSpPr txBox="1">
            <a:spLocks/>
          </p:cNvSpPr>
          <p:nvPr/>
        </p:nvSpPr>
        <p:spPr bwMode="auto">
          <a:xfrm>
            <a:off x="360363" y="6424613"/>
            <a:ext cx="7937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sz="800">
                <a:solidFill>
                  <a:srgbClr val="676767"/>
                </a:solidFill>
                <a:ea typeface="ＭＳ Ｐゴシック" pitchFamily="34" charset="-128"/>
                <a:cs typeface="Arial" pitchFamily="34" charset="0"/>
              </a:rPr>
              <a:t>Page </a:t>
            </a:r>
            <a:fld id="{8FD816F2-CCD9-4357-8E22-BE3075DACCF6}" type="slidenum">
              <a:rPr lang="en-US" sz="800">
                <a:solidFill>
                  <a:srgbClr val="676767"/>
                </a:solidFill>
                <a:ea typeface="ＭＳ Ｐゴシック" pitchFamily="34" charset="-128"/>
                <a:cs typeface="Arial" pitchFamily="34" charset="0"/>
              </a:rPr>
              <a:pPr/>
              <a:t>2</a:t>
            </a:fld>
            <a:endParaRPr lang="en-US" sz="800">
              <a:solidFill>
                <a:srgbClr val="676767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162" y="472654"/>
            <a:ext cx="7622827" cy="895350"/>
          </a:xfrm>
        </p:spPr>
        <p:txBody>
          <a:bodyPr anchor="ctr"/>
          <a:lstStyle/>
          <a:p>
            <a:r>
              <a:rPr lang="en-US" sz="3200" dirty="0"/>
              <a:t>Bee Health is </a:t>
            </a:r>
            <a:r>
              <a:rPr lang="en-US" sz="3200" dirty="0" smtClean="0"/>
              <a:t>not </a:t>
            </a:r>
            <a:r>
              <a:rPr lang="en-US" sz="3200" dirty="0"/>
              <a:t>about Pesticides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gray">
          <a:xfrm>
            <a:off x="361155" y="1528082"/>
            <a:ext cx="711370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Char char="•"/>
              <a:defRPr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542925" indent="-269875"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Char char="•"/>
              <a:defRPr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809625" indent="-265113"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Char char="•"/>
              <a:defRPr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081088" indent="-269875"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Char char="•"/>
              <a:defRPr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538288" indent="-269875" algn="l" rtl="0" fontAlgn="base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Char char="•"/>
              <a:defRPr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995488" indent="-269875" algn="l" rtl="0" fontAlgn="base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Char char="•"/>
              <a:defRPr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452688" indent="-269875" algn="l" rtl="0" fontAlgn="base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Char char="•"/>
              <a:defRPr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909888" indent="-269875" algn="l" rtl="0" fontAlgn="base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Char char="•"/>
              <a:defRPr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285750" lvl="1" indent="-285750">
              <a:spcBef>
                <a:spcPts val="0"/>
              </a:spcBef>
              <a:buClr>
                <a:srgbClr val="002060"/>
              </a:buClr>
              <a:buSzPct val="85000"/>
              <a:buFont typeface="Wingdings" pitchFamily="2" charset="2"/>
              <a:buChar char="§"/>
              <a:defRPr/>
            </a:pPr>
            <a:r>
              <a:rPr lang="en-US" dirty="0" smtClean="0"/>
              <a:t>Multiple factors affecting bee health: pests, pathogens, diseases, lack of forage etc.</a:t>
            </a:r>
          </a:p>
          <a:p>
            <a:pPr marL="285750" lvl="1" indent="-285750">
              <a:spcBef>
                <a:spcPts val="0"/>
              </a:spcBef>
              <a:buClr>
                <a:srgbClr val="002060"/>
              </a:buClr>
              <a:buSzPct val="85000"/>
              <a:buFont typeface="Wingdings" pitchFamily="2" charset="2"/>
              <a:buChar char="§"/>
              <a:defRPr/>
            </a:pPr>
            <a:r>
              <a:rPr lang="en-US" dirty="0" smtClean="0"/>
              <a:t>Bayer Bee Care Center : Dedicated  North </a:t>
            </a:r>
            <a:r>
              <a:rPr lang="en-US" dirty="0"/>
              <a:t>A</a:t>
            </a:r>
            <a:r>
              <a:rPr lang="en-US" dirty="0" smtClean="0"/>
              <a:t>merican research </a:t>
            </a:r>
            <a:r>
              <a:rPr lang="en-US" dirty="0"/>
              <a:t>facility into the factors affecting bee health (2013</a:t>
            </a:r>
            <a:r>
              <a:rPr lang="en-US" dirty="0" smtClean="0"/>
              <a:t>)</a:t>
            </a:r>
          </a:p>
          <a:p>
            <a:pPr marL="285750" lvl="1" indent="-285750">
              <a:spcBef>
                <a:spcPts val="0"/>
              </a:spcBef>
              <a:buClr>
                <a:srgbClr val="002060"/>
              </a:buClr>
              <a:buSzPct val="85000"/>
              <a:buFont typeface="Wingdings" pitchFamily="2" charset="2"/>
              <a:buChar char="§"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Compliments our European BBCC</a:t>
            </a:r>
          </a:p>
        </p:txBody>
      </p:sp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052" y="1730862"/>
            <a:ext cx="1727206" cy="99555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3" y="3315725"/>
            <a:ext cx="4246427" cy="238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99702" y="3069848"/>
            <a:ext cx="449755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676767"/>
                </a:solidFill>
              </a:rPr>
              <a:t>Will partner with multiple stakeholders involved in bee health</a:t>
            </a:r>
          </a:p>
          <a:p>
            <a:pPr marL="285750" indent="-285750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676767"/>
                </a:solidFill>
              </a:rPr>
              <a:t>Consolidates over 25 years of bee health </a:t>
            </a:r>
            <a:r>
              <a:rPr lang="en-US" dirty="0" smtClean="0">
                <a:solidFill>
                  <a:srgbClr val="676767"/>
                </a:solidFill>
              </a:rPr>
              <a:t>involvement</a:t>
            </a:r>
          </a:p>
          <a:p>
            <a:pPr marL="285750" indent="-285750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676767"/>
                </a:solidFill>
              </a:rPr>
              <a:t>Ongoing activities</a:t>
            </a:r>
            <a:endParaRPr lang="en-US" dirty="0">
              <a:solidFill>
                <a:srgbClr val="676767"/>
              </a:solidFill>
            </a:endParaRPr>
          </a:p>
          <a:p>
            <a:pPr marL="742950" lvl="1" indent="-285750" algn="l">
              <a:buClr>
                <a:srgbClr val="00B050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676767"/>
                </a:solidFill>
              </a:rPr>
              <a:t>Varroacide r</a:t>
            </a:r>
            <a:r>
              <a:rPr lang="en-US" dirty="0" smtClean="0">
                <a:solidFill>
                  <a:srgbClr val="676767"/>
                </a:solidFill>
              </a:rPr>
              <a:t>esearch</a:t>
            </a:r>
          </a:p>
          <a:p>
            <a:pPr marL="742950" lvl="1" indent="-285750" algn="l">
              <a:buClr>
                <a:srgbClr val="00B05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676767"/>
                </a:solidFill>
              </a:rPr>
              <a:t>Bee repellents</a:t>
            </a:r>
            <a:endParaRPr lang="en-US" dirty="0">
              <a:solidFill>
                <a:srgbClr val="676767"/>
              </a:solidFill>
            </a:endParaRPr>
          </a:p>
          <a:p>
            <a:pPr marL="742950" lvl="1" indent="-285750" algn="l">
              <a:buClr>
                <a:srgbClr val="00B050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676767"/>
                </a:solidFill>
              </a:rPr>
              <a:t>Small hive beetle control</a:t>
            </a:r>
          </a:p>
          <a:p>
            <a:pPr marL="742950" lvl="1" indent="-285750" algn="l">
              <a:buClr>
                <a:srgbClr val="00B050"/>
              </a:buClr>
              <a:buFont typeface="Arial" pitchFamily="34" charset="0"/>
              <a:buChar char="•"/>
            </a:pPr>
            <a:r>
              <a:rPr lang="en-US" dirty="0"/>
              <a:t>Purification of beeswax (removal of pesticide residues)</a:t>
            </a:r>
          </a:p>
          <a:p>
            <a:pPr marL="742950" lvl="1" indent="-285750" algn="l">
              <a:buClr>
                <a:srgbClr val="00B050"/>
              </a:buClr>
              <a:buFont typeface="Arial" pitchFamily="34" charset="0"/>
              <a:buChar char="•"/>
            </a:pPr>
            <a:r>
              <a:rPr lang="en-US" dirty="0" smtClean="0"/>
              <a:t>Pollinator habitat </a:t>
            </a:r>
            <a:r>
              <a:rPr lang="en-US" dirty="0"/>
              <a:t>and nutrition</a:t>
            </a:r>
          </a:p>
          <a:p>
            <a:pPr algn="l"/>
            <a:endParaRPr lang="en-US" sz="1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5863768"/>
            <a:ext cx="4978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Bayer Bee Care Center</a:t>
            </a:r>
            <a:endParaRPr lang="en-US" sz="2400" dirty="0"/>
          </a:p>
        </p:txBody>
      </p:sp>
      <p:sp>
        <p:nvSpPr>
          <p:cNvPr id="9" name="Foliennummernplatzhalter 4"/>
          <p:cNvSpPr txBox="1">
            <a:spLocks/>
          </p:cNvSpPr>
          <p:nvPr/>
        </p:nvSpPr>
        <p:spPr bwMode="auto">
          <a:xfrm>
            <a:off x="0" y="6465888"/>
            <a:ext cx="75474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>
                <a:ea typeface="MS PGothic" pitchFamily="34" charset="-128"/>
              </a:rPr>
              <a:t>Slide </a:t>
            </a:r>
            <a:fld id="{C853BDAE-EDED-4DAF-849A-C8A3EAA5907E}" type="slidenum">
              <a:rPr lang="de-DE" sz="1000">
                <a:ea typeface="MS PGothic" pitchFamily="34" charset="-128"/>
              </a:rPr>
              <a:pPr eaLnBrk="1" hangingPunct="1"/>
              <a:t>29</a:t>
            </a:fld>
            <a:endParaRPr lang="de-DE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3971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sz="3200" dirty="0"/>
              <a:t>Bayer Communication Outreach</a:t>
            </a:r>
            <a:br>
              <a:rPr lang="en-US" sz="3200" dirty="0"/>
            </a:br>
            <a:r>
              <a:rPr lang="en-US" sz="3200" dirty="0"/>
              <a:t>Local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065" y="1543139"/>
            <a:ext cx="5780313" cy="4984638"/>
          </a:xfrm>
        </p:spPr>
        <p:txBody>
          <a:bodyPr/>
          <a:lstStyle/>
          <a:p>
            <a:pPr marL="342900" lvl="1" indent="-342900">
              <a:buClr>
                <a:srgbClr val="002060"/>
              </a:buClr>
              <a:buSzPct val="85000"/>
              <a:buFont typeface="Wingdings" pitchFamily="2" charset="2"/>
              <a:buChar char="§"/>
            </a:pPr>
            <a:r>
              <a:rPr lang="en-US" sz="2000" kern="1200" dirty="0" smtClean="0">
                <a:ea typeface="+mn-ea"/>
              </a:rPr>
              <a:t>Bayer Bee Ambassador Program</a:t>
            </a:r>
          </a:p>
          <a:p>
            <a:pPr marL="569913" lvl="1" indent="-225425">
              <a:buClr>
                <a:srgbClr val="008000"/>
              </a:buClr>
              <a:buSzPct val="85000"/>
              <a:buFont typeface="Arial" pitchFamily="34" charset="0"/>
              <a:buChar char="•"/>
            </a:pPr>
            <a:r>
              <a:rPr lang="en-US" sz="1600" dirty="0" smtClean="0"/>
              <a:t>Over 100 </a:t>
            </a:r>
            <a:r>
              <a:rPr lang="en-US" sz="1600" dirty="0"/>
              <a:t>employees </a:t>
            </a:r>
            <a:r>
              <a:rPr lang="en-US" sz="1600" dirty="0" smtClean="0"/>
              <a:t>across the country trained on </a:t>
            </a:r>
            <a:r>
              <a:rPr lang="en-US" sz="1600" dirty="0"/>
              <a:t>key topics related to honey bee management and </a:t>
            </a:r>
            <a:r>
              <a:rPr lang="en-US" sz="1600" dirty="0" smtClean="0"/>
              <a:t>health</a:t>
            </a:r>
          </a:p>
          <a:p>
            <a:pPr marL="569913" lvl="1" indent="-225425">
              <a:buClr>
                <a:srgbClr val="008000"/>
              </a:buClr>
              <a:buSzPct val="85000"/>
              <a:buFont typeface="Arial" pitchFamily="34" charset="0"/>
              <a:buChar char="•"/>
            </a:pPr>
            <a:r>
              <a:rPr lang="en-US" sz="1600" dirty="0" smtClean="0"/>
              <a:t>Ambassadors </a:t>
            </a:r>
            <a:r>
              <a:rPr lang="en-US" sz="1600" dirty="0"/>
              <a:t>engage at the local level </a:t>
            </a:r>
            <a:r>
              <a:rPr lang="en-US" sz="1600" dirty="0" smtClean="0"/>
              <a:t>with multiple stakeholders about </a:t>
            </a:r>
            <a:r>
              <a:rPr lang="en-US" sz="1600" dirty="0"/>
              <a:t>the value of honey bees and the challenges they face</a:t>
            </a:r>
          </a:p>
          <a:p>
            <a:pPr marL="569913" lvl="1" indent="-225425">
              <a:buClr>
                <a:srgbClr val="008000"/>
              </a:buClr>
              <a:buSzPct val="85000"/>
              <a:buFont typeface="Arial" pitchFamily="34" charset="0"/>
              <a:buChar char="•"/>
            </a:pPr>
            <a:r>
              <a:rPr lang="en-US" sz="1600" dirty="0" smtClean="0"/>
              <a:t>Direct interaction with customers and growers reinforces the need for good stewardship and awareness of bees near fields</a:t>
            </a:r>
          </a:p>
          <a:p>
            <a:pPr marL="342900" lvl="1" indent="-342900">
              <a:buClr>
                <a:srgbClr val="002060"/>
              </a:buClr>
              <a:buSzPct val="85000"/>
              <a:buFont typeface="Wingdings" pitchFamily="2" charset="2"/>
              <a:buChar char="§"/>
            </a:pPr>
            <a:r>
              <a:rPr lang="en-US" sz="2000" dirty="0" smtClean="0"/>
              <a:t>Bee Tour</a:t>
            </a:r>
            <a:endParaRPr lang="en-US" sz="2000" dirty="0"/>
          </a:p>
          <a:p>
            <a:pPr marL="569913" lvl="1" indent="-285750">
              <a:buClr>
                <a:srgbClr val="008000"/>
              </a:buClr>
              <a:buSzPct val="85000"/>
              <a:buFont typeface="Arial" pitchFamily="34" charset="0"/>
              <a:buChar char="•"/>
            </a:pPr>
            <a:r>
              <a:rPr lang="en-US" sz="1600" kern="1200" dirty="0" smtClean="0">
                <a:ea typeface="+mn-ea"/>
              </a:rPr>
              <a:t>Broad </a:t>
            </a:r>
            <a:r>
              <a:rPr lang="en-US" sz="1600" kern="1200" dirty="0">
                <a:ea typeface="+mn-ea"/>
              </a:rPr>
              <a:t>outreach activities planned include a mobile “bee unit” which will tour the mid west during the 6-8 weeks of planting </a:t>
            </a:r>
            <a:r>
              <a:rPr lang="en-US" sz="1600" kern="1200" dirty="0" smtClean="0">
                <a:ea typeface="+mn-ea"/>
              </a:rPr>
              <a:t>season.</a:t>
            </a:r>
          </a:p>
          <a:p>
            <a:pPr marL="569913" lvl="1" indent="-285750">
              <a:buClr>
                <a:srgbClr val="008000"/>
              </a:buClr>
              <a:buSzPct val="85000"/>
              <a:buFont typeface="Arial" pitchFamily="34" charset="0"/>
              <a:buChar char="•"/>
            </a:pPr>
            <a:r>
              <a:rPr lang="en-US" sz="1600" kern="1200" dirty="0" smtClean="0">
                <a:ea typeface="+mn-ea"/>
              </a:rPr>
              <a:t>This </a:t>
            </a:r>
            <a:r>
              <a:rPr lang="en-US" sz="1600" kern="1200" dirty="0">
                <a:ea typeface="+mn-ea"/>
              </a:rPr>
              <a:t>activity will focus on</a:t>
            </a:r>
          </a:p>
          <a:p>
            <a:pPr marL="1200150" lvl="2" indent="-285750">
              <a:buClr>
                <a:srgbClr val="008000"/>
              </a:buClr>
              <a:buSzPct val="100000"/>
              <a:buFont typeface="Courier New" pitchFamily="49" charset="0"/>
              <a:buChar char="o"/>
            </a:pPr>
            <a:r>
              <a:rPr lang="en-US" sz="1400" kern="1200" dirty="0">
                <a:ea typeface="+mn-ea"/>
              </a:rPr>
              <a:t>“Bayer’s Commitment to Bee Health” </a:t>
            </a:r>
            <a:r>
              <a:rPr lang="en-US" sz="1400" kern="1200" dirty="0" smtClean="0">
                <a:ea typeface="+mn-ea"/>
              </a:rPr>
              <a:t>message</a:t>
            </a:r>
          </a:p>
          <a:p>
            <a:pPr marL="1200150" lvl="2" indent="-285750">
              <a:buClr>
                <a:srgbClr val="008000"/>
              </a:buClr>
              <a:buSzPct val="100000"/>
              <a:buFont typeface="Courier New" pitchFamily="49" charset="0"/>
              <a:buChar char="o"/>
            </a:pPr>
            <a:r>
              <a:rPr lang="en-US" sz="1400" kern="1200" dirty="0" smtClean="0"/>
              <a:t>Specific </a:t>
            </a:r>
            <a:r>
              <a:rPr lang="en-US" sz="1400" kern="1200" dirty="0"/>
              <a:t>stewardship/research/good beekeeping </a:t>
            </a:r>
            <a:r>
              <a:rPr lang="en-US" sz="1400" kern="1200" dirty="0" smtClean="0"/>
              <a:t>practices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2378" y="1520261"/>
            <a:ext cx="2998568" cy="183254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378" y="4155311"/>
            <a:ext cx="2998568" cy="21420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4"/>
          <p:cNvSpPr txBox="1">
            <a:spLocks/>
          </p:cNvSpPr>
          <p:nvPr/>
        </p:nvSpPr>
        <p:spPr bwMode="auto">
          <a:xfrm>
            <a:off x="0" y="6465888"/>
            <a:ext cx="75474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>
                <a:ea typeface="MS PGothic" pitchFamily="34" charset="-128"/>
              </a:rPr>
              <a:t>Slide </a:t>
            </a:r>
            <a:fld id="{C853BDAE-EDED-4DAF-849A-C8A3EAA5907E}" type="slidenum">
              <a:rPr lang="de-DE" sz="1000">
                <a:ea typeface="MS PGothic" pitchFamily="34" charset="-128"/>
              </a:rPr>
              <a:pPr eaLnBrk="1" hangingPunct="1"/>
              <a:t>30</a:t>
            </a:fld>
            <a:endParaRPr lang="de-DE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058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07069"/>
            <a:ext cx="8636000" cy="855662"/>
          </a:xfrm>
        </p:spPr>
        <p:txBody>
          <a:bodyPr/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467" y="1597880"/>
            <a:ext cx="8636908" cy="5025170"/>
          </a:xfrm>
        </p:spPr>
        <p:txBody>
          <a:bodyPr/>
          <a:lstStyle/>
          <a:p>
            <a:pPr marL="342900" lvl="0" indent="-342900"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 smtClean="0"/>
              <a:t>The safety assessment of pesticides is an ongoing process throughout the lifecycle of the compound and its associated products</a:t>
            </a:r>
          </a:p>
          <a:p>
            <a:pPr marL="342900" lvl="0" indent="-342900"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 smtClean="0"/>
              <a:t>Concerns have been raised around neonicotinoid seed treatments and effects on bees at corn planting</a:t>
            </a:r>
          </a:p>
          <a:p>
            <a:pPr marL="342900" lvl="0" indent="-342900"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 smtClean="0"/>
              <a:t>The concern has been raised following an unusual incident in </a:t>
            </a:r>
            <a:r>
              <a:rPr lang="en-US" sz="2000" dirty="0"/>
              <a:t>G</a:t>
            </a:r>
            <a:r>
              <a:rPr lang="en-US" sz="2000" dirty="0" smtClean="0"/>
              <a:t>ermany in 2008  predominantly due to poorly treated seed. </a:t>
            </a:r>
          </a:p>
          <a:p>
            <a:pPr marL="342900" lvl="0" indent="-342900"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/>
              <a:t>V</a:t>
            </a:r>
            <a:r>
              <a:rPr lang="en-US" sz="2000" dirty="0" smtClean="0"/>
              <a:t>ery few reported incidents around corn planting in the U.S. </a:t>
            </a:r>
          </a:p>
          <a:p>
            <a:pPr marL="342900" lvl="0" indent="-342900"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 smtClean="0"/>
              <a:t>The potential for incidents can be reduced via multiple routes: improved formulations, better lubricants, equipment developments, increased stewardship etc.</a:t>
            </a:r>
          </a:p>
          <a:p>
            <a:pPr marL="342900" lvl="0" indent="-342900"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 smtClean="0"/>
              <a:t>The crop protection industry, seed coating manufactures, </a:t>
            </a:r>
            <a:r>
              <a:rPr lang="en-US" sz="2000" dirty="0" err="1" smtClean="0"/>
              <a:t>ag</a:t>
            </a:r>
            <a:r>
              <a:rPr lang="en-US" sz="2000" dirty="0" smtClean="0"/>
              <a:t>. equipment manufacturers are all proactively introducing these solutions</a:t>
            </a:r>
          </a:p>
          <a:p>
            <a:pPr marL="342900" lvl="0" indent="-342900"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 smtClean="0"/>
              <a:t>Declining bee health is a different issue from acute exposure. </a:t>
            </a:r>
          </a:p>
          <a:p>
            <a:pPr marL="342900" lvl="0" indent="-342900"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 smtClean="0"/>
              <a:t>Multiple stakeholders have a role if we are to improve bee health </a:t>
            </a:r>
            <a:endParaRPr lang="en-US" sz="2000" dirty="0"/>
          </a:p>
          <a:p>
            <a:endParaRPr lang="en-US" dirty="0" smtClean="0"/>
          </a:p>
          <a:p>
            <a:pPr marL="344488" lvl="1" indent="0">
              <a:buNone/>
            </a:pPr>
            <a:endParaRPr lang="en-US" sz="2800" dirty="0"/>
          </a:p>
        </p:txBody>
      </p:sp>
      <p:sp>
        <p:nvSpPr>
          <p:cNvPr id="4" name="Foliennummernplatzhalter 4"/>
          <p:cNvSpPr txBox="1">
            <a:spLocks/>
          </p:cNvSpPr>
          <p:nvPr/>
        </p:nvSpPr>
        <p:spPr bwMode="auto">
          <a:xfrm>
            <a:off x="0" y="6440488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de-DE" sz="800" dirty="0">
                <a:solidFill>
                  <a:srgbClr val="FFFFFF"/>
                </a:solidFill>
                <a:ea typeface="MS PGothic" pitchFamily="34" charset="-128"/>
              </a:rPr>
              <a:t> </a:t>
            </a:r>
            <a:fld id="{9291C5E3-1803-4626-ADC6-0BCF877744AC}" type="slidenum">
              <a:rPr lang="de-DE" sz="800">
                <a:solidFill>
                  <a:srgbClr val="FFFFFF"/>
                </a:solidFill>
                <a:ea typeface="MS PGothic" pitchFamily="34" charset="-128"/>
              </a:rPr>
              <a:pPr algn="ctr" eaLnBrk="1" hangingPunct="1"/>
              <a:t>31</a:t>
            </a:fld>
            <a:endParaRPr lang="de-DE" sz="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Foliennummernplatzhalter 4"/>
          <p:cNvSpPr txBox="1">
            <a:spLocks/>
          </p:cNvSpPr>
          <p:nvPr/>
        </p:nvSpPr>
        <p:spPr bwMode="auto">
          <a:xfrm>
            <a:off x="0" y="6465888"/>
            <a:ext cx="75474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>
                <a:ea typeface="MS PGothic" pitchFamily="34" charset="-128"/>
              </a:rPr>
              <a:t>Slide </a:t>
            </a:r>
            <a:fld id="{C853BDAE-EDED-4DAF-849A-C8A3EAA5907E}" type="slidenum">
              <a:rPr lang="de-DE" sz="1000">
                <a:ea typeface="MS PGothic" pitchFamily="34" charset="-128"/>
              </a:rPr>
              <a:pPr eaLnBrk="1" hangingPunct="1"/>
              <a:t>31</a:t>
            </a:fld>
            <a:endParaRPr lang="de-DE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152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hMRERUUEhMWFRQUFBcUGBQXFxwaIBgcHBwXHxwYHhofHCYeGRwmJR4ZHzAgJScqLS0uFx8xNTIqNScrLCkBCQoKDgwOGA8PGjQlHCQ1NS4pLjUpLCkpLiwpNSwpLC0tMDUsLy0pMTUqNTUpNSwsNSk0NSw0KjUpLC40LSwpKf/AABEIAFEAeAMBIgACEQEDEQH/xAAcAAACAgMBAQAAAAAAAAAAAAAABwQFAQMGAgj/xAA8EAACAQMBBQYEBAMHBQAAAAABAgMABBEFBhIhMVEHEyJBYXEyQoGhUoKRsUPR8BcjYrLB4fEUFVNyov/EABkBAQADAQEAAAAAAAAAAAAAAAABAgMEBf/EACIRAAICAQQCAwEAAAAAAAAAAAABAhEDBBIhMRNBUdHwYf/aAAwDAQACEQMRAD8AeNFFFAFFFFAFFRLHVYpmlWNwzQv3cgHytgHH6Ef0K1a5rsNnC0077sa4yfM5OAAPM+goCworzFKGAZSCCAQQcgg8iD5ivVAKHa7a/ULO9vI7eRChNuUSQFirTAKO78viHENw45ppaRZNDCkbu0jqo3pGOS7fM31OeHlypW9temSQSw38S7ygxpIPINHIHjY+hOVz7daZezu0MN9As8DBlYcR5qfNWHkwoSWdFFFCAooooAooooAooooDm9vtqTp9m8wjdiQUVlAIRyCEZ8ngucdfvRbCLV9Ojdt5BPGH3o2KtG/IlWBzkHPv51G7VrlU0m63vmQIB6sygfz+lS+z3SjbabbRMcsIgx938WPpnH0oSLPYuZ9I1gWc3Dvx3TMM4lOS0M/H5jlkPqaYO23Z3DqG7JkJcIMK5G8rD8DoeBX1GCOvlXLdvFluR2t4nCWGfd3vTBdf0ZP/AKNNK2mDorDkyhh9RmgE7a6jq+iDca3NxaryUZcIP8EqjeRfSReH3pj7GbZQ6nAZYgy7rbjo/NWwDzHAjBHGja/bS302IPOxLNkJEvFnI6DyHVjwGaQWz2195DA0VvKIUaRpGZVBdmbHzHOMAAcMVMYtukZ5Mkccd0uh/wC3V2kWnXTyKGUQP4WGQSRhQR7kVwfZPJZ2Fobi5nhiluQp3GkUERpkL4c5JJ3mJx8w6UtNZ1GeaNu8nmk8zvyM2cemcfatVuBuLj8I/atlhd0zilr4qG6Kvmvg+ktH2ts7titvcRyMBkqrccdd08cetW9fN+xEeNWsivAmYgkcMjcfI/rrX0hWUo7XR14cqywU0FFFFVNQooooArRe38cKGSZ1jRebuwVRnhxJ4Ct9QdYELQvHOyCORSjbzAZBGDzoCLcNZ6jA8PeRXETjdYJIrevAqeBHMH0rkNONzokyxTyNPpkhCRzNxa2J4Krn/wAflnkOHw8jq7Gtn4I7NbxwjTSbyiQgZVFJUKv4c4yfM59BVzt1t7BaWzlkEpcGNY25OSOII/D1/wB6mrJK/txs5JNM/u0Z92ZGbdGcLhhvYHlkj9am7NdqWnzIkfemKQKq93KpQ5AAwD8J/XPpShGq3kyqJrmVUUYSFHZFVfJeBycDhxJOAMk1Gm0uNgQV5/Nkk/qeNQCVt5dtdarcO5JSJhGgPkoAwPuW+tUFoN2V18vi9v6/0rFpIwcqW3vEV45yN0DB9vLn5VLjjxnqxJP+ldeKKaTR4urySU5Rl00q+zXcXKjI4kkfCBn/AIrVpbNu7rAjHLI+1S1QDkMViSQKCTyFa1zubONTWx44rs6bs2A/7nG5GVhikc+7DdX96etvqsb8jj3pNbBaXcRQNOLV5GuCGXDxr4B8I8TA8eJ+oqzv9qLqA8dNuOAz4WR+HXwb3CuaW2XLPf0+Px41EbwNFJ/Qe3CHfVJI5UBIGeDjj6Dj+mabdtchxkVi0bG2iiioAi9se0a8lmm7mV4YI5Wt4kjwGldSVLF+eMg8Bjh68arItGD+O6Y3Ex4l5SXweg3v3rZtvstNYXiF1zaPdNJHL5AyEt3bdCpzjqK26ncmOGRxzVSR7+VWVGk2uFH8yIdUispN6F+7kHFokyVcdHQcBn8XAj15VA1/XVv7xGXPdRRghW4YY8W4dc4Gf8IqtsNQKJgZU5Dlt3MkgPEkZGABx4npUzWox3ImAw6FSDvBiQepHCrVcToWnuDknyiXWm5kOML8TcAenVj7fyrarZAPXjWcVmcZWXlqIocrzVg2fMnzz75NaBqMf4vsf5Vu1iffxDH4ndgMDj9K7xtjrd0ULp8krqiqXUGAEgAFizMgOeecGtccmro58+lhmpyFzJqqDlk/T+dXOy2gC6kWW7bu7ZTkJxLS4+VVALEdWx6D066z7O5VIaO0tIfMNNJJcMPy8E/Q1cjZG8bG/qW4D5QQIo9gSSfvVpTcuyuLS4sTuPZJvdqn3d20tJmwMAsixIB5Y7xlbH5a56+0rU70AXNxFCmd4LEmXHs+AQfY1b/2bk/HqF4358Vh+zfdHg1C9X2fe+wqvHs6U0iLoWw1rakMqmSQfxJOJB6gcl/f1rudBuCGA68KX15oGoQDMN7LLjkktnI2fzKjEVE0/tQurJh/1ti2AfjUPH9cOMfcVLlGqot2PCiuW2Y7S7G/ISKXclP8GQbrH2+Vvyk1isSCw2v2bS/tXgkHBuII5qRyYeopJ6noWoWoaGSA3MWCokj549RxIPuPqa+hqjXWnpJzHHrVk17JPlVreeIeKGVCM+PdbLA4G4x8lx0q42e0GW8cIsTR2ocO5YdOaKx4tny6daflzs2flb6GoEujSj5c+1aRjH5NPJKqFhqXZe2+WtbgopOe7bPh9AwPL3FaIuzK6bhJdgDz3Qx/cima1o45qf0rwYj0NX8cTM4bSNh7iwlMtpLBI+MDv4zkdcMp8JPXFWd3ruofxdPV2HKW3uCjfTjvfQjHUGul7s9DXtbdjyU/pTxoHBHtG1CBsNaSunmsyeIfnjUA/Va23PatCQT3NxBIfiUoskb/APspZT+YYPXNd/Hpcp5IalR7NO3xbo9+NUcUvZFIVOk9tBQss8ZKZ8DKQWUfhO8fGOhJz1J51tuu2l8/3MRf0dQP8rGm/BsvEPiAY+wqyisY1+FFHsBWb/jFIRH9qWoy47i0OfMd28i/TCgj6k1Z2+v69cjcGnIVYYPeRFVPvvuBTqArNVtjgTWy3YhL363F5IkYWQSiGDPMNvAb3JAD5Lnh50U5aKE2FFFFCAooooDy/Kor8qKKsiTEdSo6KKMg90UUVUBRRRQBRRRQBRRRQH//2Q=="/>
          <p:cNvSpPr>
            <a:spLocks noChangeAspect="1" noChangeArrowheads="1"/>
          </p:cNvSpPr>
          <p:nvPr/>
        </p:nvSpPr>
        <p:spPr bwMode="auto">
          <a:xfrm>
            <a:off x="0" y="-365125"/>
            <a:ext cx="1143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MRERUUEhMWFRQUFBcUGBQXFxwaIBgcHBwXHxwYHhofHCYeGRwmJR4ZHzAgJScqLS0uFx8xNTIqNScrLCkBCQoKDgwOGA8PGjQlHCQ1NS4pLjUpLCkpLiwpNSwpLC0tMDUsLy0pMTUqNTUpNSwsNSk0NSw0KjUpLC40LSwpKf/AABEIAFEAeAMBIgACEQEDEQH/xAAcAAACAgMBAQAAAAAAAAAAAAAABwQFAQMGAgj/xAA8EAACAQMBBQYEBAMHBQAAAAABAgMABBEFBhIhMVEHEyJBYXEyQoGhUoKRsUPR8BcjYrLB4fEUFVNyov/EABkBAQADAQEAAAAAAAAAAAAAAAABAgMEBf/EACIRAAICAQQCAwEAAAAAAAAAAAABAhEDBBIhMRNBUdHwYf/aAAwDAQACEQMRAD8AeNFFFAFFFFAFFRLHVYpmlWNwzQv3cgHytgHH6Ef0K1a5rsNnC0077sa4yfM5OAAPM+goCworzFKGAZSCCAQQcgg8iD5ivVAKHa7a/ULO9vI7eRChNuUSQFirTAKO78viHENw45ppaRZNDCkbu0jqo3pGOS7fM31OeHlypW9temSQSw38S7ygxpIPINHIHjY+hOVz7daZezu0MN9As8DBlYcR5qfNWHkwoSWdFFFCAooooAooooAooooDm9vtqTp9m8wjdiQUVlAIRyCEZ8ngucdfvRbCLV9Ojdt5BPGH3o2KtG/IlWBzkHPv51G7VrlU0m63vmQIB6sygfz+lS+z3SjbabbRMcsIgx938WPpnH0oSLPYuZ9I1gWc3Dvx3TMM4lOS0M/H5jlkPqaYO23Z3DqG7JkJcIMK5G8rD8DoeBX1GCOvlXLdvFluR2t4nCWGfd3vTBdf0ZP/AKNNK2mDorDkyhh9RmgE7a6jq+iDca3NxaryUZcIP8EqjeRfSReH3pj7GbZQ6nAZYgy7rbjo/NWwDzHAjBHGja/bS302IPOxLNkJEvFnI6DyHVjwGaQWz2195DA0VvKIUaRpGZVBdmbHzHOMAAcMVMYtukZ5Mkccd0uh/wC3V2kWnXTyKGUQP4WGQSRhQR7kVwfZPJZ2Fobi5nhiluQp3GkUERpkL4c5JJ3mJx8w6UtNZ1GeaNu8nmk8zvyM2cemcfatVuBuLj8I/atlhd0zilr4qG6Kvmvg+ktH2ts7titvcRyMBkqrccdd08cetW9fN+xEeNWsivAmYgkcMjcfI/rrX0hWUo7XR14cqywU0FFFFVNQooooArRe38cKGSZ1jRebuwVRnhxJ4Ct9QdYELQvHOyCORSjbzAZBGDzoCLcNZ6jA8PeRXETjdYJIrevAqeBHMH0rkNONzokyxTyNPpkhCRzNxa2J4Krn/wAflnkOHw8jq7Gtn4I7NbxwjTSbyiQgZVFJUKv4c4yfM59BVzt1t7BaWzlkEpcGNY25OSOII/D1/wB6mrJK/txs5JNM/u0Z92ZGbdGcLhhvYHlkj9am7NdqWnzIkfemKQKq93KpQ5AAwD8J/XPpShGq3kyqJrmVUUYSFHZFVfJeBycDhxJOAMk1Gm0uNgQV5/Nkk/qeNQCVt5dtdarcO5JSJhGgPkoAwPuW+tUFoN2V18vi9v6/0rFpIwcqW3vEV45yN0DB9vLn5VLjjxnqxJP+ldeKKaTR4urySU5Rl00q+zXcXKjI4kkfCBn/AIrVpbNu7rAjHLI+1S1QDkMViSQKCTyFa1zubONTWx44rs6bs2A/7nG5GVhikc+7DdX96etvqsb8jj3pNbBaXcRQNOLV5GuCGXDxr4B8I8TA8eJ+oqzv9qLqA8dNuOAz4WR+HXwb3CuaW2XLPf0+Px41EbwNFJ/Qe3CHfVJI5UBIGeDjj6Dj+mabdtchxkVi0bG2iiioAi9se0a8lmm7mV4YI5Wt4kjwGldSVLF+eMg8Bjh68arItGD+O6Y3Ex4l5SXweg3v3rZtvstNYXiF1zaPdNJHL5AyEt3bdCpzjqK26ncmOGRxzVSR7+VWVGk2uFH8yIdUispN6F+7kHFokyVcdHQcBn8XAj15VA1/XVv7xGXPdRRghW4YY8W4dc4Gf8IqtsNQKJgZU5Dlt3MkgPEkZGABx4npUzWox3ImAw6FSDvBiQepHCrVcToWnuDknyiXWm5kOML8TcAenVj7fyrarZAPXjWcVmcZWXlqIocrzVg2fMnzz75NaBqMf4vsf5Vu1iffxDH4ndgMDj9K7xtjrd0ULp8krqiqXUGAEgAFizMgOeecGtccmro58+lhmpyFzJqqDlk/T+dXOy2gC6kWW7bu7ZTkJxLS4+VVALEdWx6D066z7O5VIaO0tIfMNNJJcMPy8E/Q1cjZG8bG/qW4D5QQIo9gSSfvVpTcuyuLS4sTuPZJvdqn3d20tJmwMAsixIB5Y7xlbH5a56+0rU70AXNxFCmd4LEmXHs+AQfY1b/2bk/HqF4358Vh+zfdHg1C9X2fe+wqvHs6U0iLoWw1rakMqmSQfxJOJB6gcl/f1rudBuCGA68KX15oGoQDMN7LLjkktnI2fzKjEVE0/tQurJh/1ti2AfjUPH9cOMfcVLlGqot2PCiuW2Y7S7G/ISKXclP8GQbrH2+Vvyk1isSCw2v2bS/tXgkHBuII5qRyYeopJ6noWoWoaGSA3MWCokj549RxIPuPqa+hqjXWnpJzHHrVk17JPlVreeIeKGVCM+PdbLA4G4x8lx0q42e0GW8cIsTR2ocO5YdOaKx4tny6daflzs2flb6GoEujSj5c+1aRjH5NPJKqFhqXZe2+WtbgopOe7bPh9AwPL3FaIuzK6bhJdgDz3Qx/cima1o45qf0rwYj0NX8cTM4bSNh7iwlMtpLBI+MDv4zkdcMp8JPXFWd3ruofxdPV2HKW3uCjfTjvfQjHUGul7s9DXtbdjyU/pTxoHBHtG1CBsNaSunmsyeIfnjUA/Va23PatCQT3NxBIfiUoskb/APspZT+YYPXNd/Hpcp5IalR7NO3xbo9+NUcUvZFIVOk9tBQss8ZKZ8DKQWUfhO8fGOhJz1J51tuu2l8/3MRf0dQP8rGm/BsvEPiAY+wqyisY1+FFHsBWb/jFIRH9qWoy47i0OfMd28i/TCgj6k1Z2+v69cjcGnIVYYPeRFVPvvuBTqArNVtjgTWy3YhL363F5IkYWQSiGDPMNvAb3JAD5Lnh50U5aKE2FFFFCAooooDy/Kor8qKKsiTEdSo6KKMg90UUVUBRRRQBRRRQBRRRQH//2Q=="/>
          <p:cNvSpPr>
            <a:spLocks noChangeAspect="1" noChangeArrowheads="1"/>
          </p:cNvSpPr>
          <p:nvPr/>
        </p:nvSpPr>
        <p:spPr bwMode="auto">
          <a:xfrm>
            <a:off x="152400" y="-212725"/>
            <a:ext cx="1143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1155" y="2602006"/>
            <a:ext cx="83567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For Your Attention</a:t>
            </a:r>
            <a:endParaRPr lang="en-US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Foliennummernplatzhalter 4"/>
          <p:cNvSpPr txBox="1">
            <a:spLocks/>
          </p:cNvSpPr>
          <p:nvPr/>
        </p:nvSpPr>
        <p:spPr bwMode="auto">
          <a:xfrm>
            <a:off x="0" y="6465888"/>
            <a:ext cx="75474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>
                <a:ea typeface="MS PGothic" pitchFamily="34" charset="-128"/>
              </a:rPr>
              <a:t>Slide </a:t>
            </a:r>
            <a:fld id="{C853BDAE-EDED-4DAF-849A-C8A3EAA5907E}" type="slidenum">
              <a:rPr lang="de-DE" sz="1000">
                <a:ea typeface="MS PGothic" pitchFamily="34" charset="-128"/>
              </a:rPr>
              <a:pPr eaLnBrk="1" hangingPunct="1"/>
              <a:t>32</a:t>
            </a:fld>
            <a:endParaRPr lang="de-DE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73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reeform 2"/>
          <p:cNvSpPr>
            <a:spLocks/>
          </p:cNvSpPr>
          <p:nvPr/>
        </p:nvSpPr>
        <p:spPr bwMode="gray">
          <a:xfrm>
            <a:off x="2454275" y="2468563"/>
            <a:ext cx="2124075" cy="2811462"/>
          </a:xfrm>
          <a:custGeom>
            <a:avLst/>
            <a:gdLst>
              <a:gd name="T0" fmla="*/ 1425186 w 155"/>
              <a:gd name="T1" fmla="*/ 1398874 h 205"/>
              <a:gd name="T2" fmla="*/ 2124075 w 155"/>
              <a:gd name="T3" fmla="*/ 192002 h 205"/>
              <a:gd name="T4" fmla="*/ 1411482 w 155"/>
              <a:gd name="T5" fmla="*/ 0 h 205"/>
              <a:gd name="T6" fmla="*/ 0 w 155"/>
              <a:gd name="T7" fmla="*/ 1398874 h 205"/>
              <a:gd name="T8" fmla="*/ 1411482 w 155"/>
              <a:gd name="T9" fmla="*/ 2811462 h 205"/>
              <a:gd name="T10" fmla="*/ 2124075 w 155"/>
              <a:gd name="T11" fmla="*/ 2619460 h 205"/>
              <a:gd name="T12" fmla="*/ 1425186 w 155"/>
              <a:gd name="T13" fmla="*/ 1398874 h 2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5" h="205">
                <a:moveTo>
                  <a:pt x="104" y="102"/>
                </a:moveTo>
                <a:cubicBezTo>
                  <a:pt x="104" y="65"/>
                  <a:pt x="124" y="32"/>
                  <a:pt x="155" y="14"/>
                </a:cubicBezTo>
                <a:cubicBezTo>
                  <a:pt x="139" y="5"/>
                  <a:pt x="122" y="0"/>
                  <a:pt x="103" y="0"/>
                </a:cubicBezTo>
                <a:cubicBezTo>
                  <a:pt x="46" y="0"/>
                  <a:pt x="0" y="46"/>
                  <a:pt x="0" y="102"/>
                </a:cubicBezTo>
                <a:cubicBezTo>
                  <a:pt x="0" y="159"/>
                  <a:pt x="46" y="205"/>
                  <a:pt x="103" y="205"/>
                </a:cubicBezTo>
                <a:cubicBezTo>
                  <a:pt x="122" y="205"/>
                  <a:pt x="139" y="200"/>
                  <a:pt x="155" y="191"/>
                </a:cubicBezTo>
                <a:cubicBezTo>
                  <a:pt x="124" y="173"/>
                  <a:pt x="104" y="140"/>
                  <a:pt x="104" y="102"/>
                </a:cubicBezTo>
                <a:close/>
              </a:path>
            </a:pathLst>
          </a:cu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0419" name="Freeform 3"/>
          <p:cNvSpPr>
            <a:spLocks/>
          </p:cNvSpPr>
          <p:nvPr/>
        </p:nvSpPr>
        <p:spPr bwMode="gray">
          <a:xfrm>
            <a:off x="4578350" y="2468563"/>
            <a:ext cx="2112963" cy="2811462"/>
          </a:xfrm>
          <a:custGeom>
            <a:avLst/>
            <a:gdLst>
              <a:gd name="T0" fmla="*/ 699747 w 154"/>
              <a:gd name="T1" fmla="*/ 0 h 205"/>
              <a:gd name="T2" fmla="*/ 0 w 154"/>
              <a:gd name="T3" fmla="*/ 192002 h 205"/>
              <a:gd name="T4" fmla="*/ 686027 w 154"/>
              <a:gd name="T5" fmla="*/ 1398874 h 205"/>
              <a:gd name="T6" fmla="*/ 0 w 154"/>
              <a:gd name="T7" fmla="*/ 2619460 h 205"/>
              <a:gd name="T8" fmla="*/ 699747 w 154"/>
              <a:gd name="T9" fmla="*/ 2811462 h 205"/>
              <a:gd name="T10" fmla="*/ 2112963 w 154"/>
              <a:gd name="T11" fmla="*/ 1398874 h 205"/>
              <a:gd name="T12" fmla="*/ 699747 w 154"/>
              <a:gd name="T13" fmla="*/ 0 h 2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4" h="205">
                <a:moveTo>
                  <a:pt x="51" y="0"/>
                </a:moveTo>
                <a:cubicBezTo>
                  <a:pt x="33" y="0"/>
                  <a:pt x="15" y="5"/>
                  <a:pt x="0" y="14"/>
                </a:cubicBezTo>
                <a:cubicBezTo>
                  <a:pt x="30" y="32"/>
                  <a:pt x="50" y="65"/>
                  <a:pt x="50" y="102"/>
                </a:cubicBezTo>
                <a:cubicBezTo>
                  <a:pt x="50" y="140"/>
                  <a:pt x="30" y="173"/>
                  <a:pt x="0" y="191"/>
                </a:cubicBezTo>
                <a:cubicBezTo>
                  <a:pt x="15" y="200"/>
                  <a:pt x="33" y="205"/>
                  <a:pt x="51" y="205"/>
                </a:cubicBezTo>
                <a:cubicBezTo>
                  <a:pt x="108" y="205"/>
                  <a:pt x="154" y="159"/>
                  <a:pt x="154" y="102"/>
                </a:cubicBezTo>
                <a:cubicBezTo>
                  <a:pt x="154" y="46"/>
                  <a:pt x="108" y="0"/>
                  <a:pt x="51" y="0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8" name="Freeform 4"/>
          <p:cNvSpPr>
            <a:spLocks/>
          </p:cNvSpPr>
          <p:nvPr/>
        </p:nvSpPr>
        <p:spPr bwMode="gray">
          <a:xfrm>
            <a:off x="3878263" y="2660650"/>
            <a:ext cx="1387475" cy="2427288"/>
          </a:xfrm>
          <a:custGeom>
            <a:avLst/>
            <a:gdLst>
              <a:gd name="T0" fmla="*/ 101 w 101"/>
              <a:gd name="T1" fmla="*/ 88 h 177"/>
              <a:gd name="T2" fmla="*/ 51 w 101"/>
              <a:gd name="T3" fmla="*/ 0 h 177"/>
              <a:gd name="T4" fmla="*/ 0 w 101"/>
              <a:gd name="T5" fmla="*/ 88 h 177"/>
              <a:gd name="T6" fmla="*/ 51 w 101"/>
              <a:gd name="T7" fmla="*/ 177 h 177"/>
              <a:gd name="T8" fmla="*/ 101 w 101"/>
              <a:gd name="T9" fmla="*/ 88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177">
                <a:moveTo>
                  <a:pt x="101" y="88"/>
                </a:moveTo>
                <a:cubicBezTo>
                  <a:pt x="101" y="51"/>
                  <a:pt x="81" y="18"/>
                  <a:pt x="51" y="0"/>
                </a:cubicBezTo>
                <a:cubicBezTo>
                  <a:pt x="20" y="18"/>
                  <a:pt x="0" y="51"/>
                  <a:pt x="0" y="88"/>
                </a:cubicBezTo>
                <a:cubicBezTo>
                  <a:pt x="0" y="126"/>
                  <a:pt x="20" y="159"/>
                  <a:pt x="51" y="177"/>
                </a:cubicBezTo>
                <a:cubicBezTo>
                  <a:pt x="81" y="159"/>
                  <a:pt x="101" y="126"/>
                  <a:pt x="101" y="88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0421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Crop Protection , Apiculture and Agriculture Intersect </a:t>
            </a:r>
            <a:endParaRPr lang="en-GB" dirty="0"/>
          </a:p>
        </p:txBody>
      </p:sp>
      <p:cxnSp>
        <p:nvCxnSpPr>
          <p:cNvPr id="60424" name="Gerade Verbindung 16"/>
          <p:cNvCxnSpPr>
            <a:cxnSpLocks noChangeShapeType="1"/>
          </p:cNvCxnSpPr>
          <p:nvPr/>
        </p:nvCxnSpPr>
        <p:spPr bwMode="gray">
          <a:xfrm>
            <a:off x="1638300" y="2660650"/>
            <a:ext cx="952501" cy="65765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25" name="Inhaltsplatzhalter 6"/>
          <p:cNvSpPr txBox="1">
            <a:spLocks/>
          </p:cNvSpPr>
          <p:nvPr/>
        </p:nvSpPr>
        <p:spPr bwMode="gray">
          <a:xfrm>
            <a:off x="468313" y="1276592"/>
            <a:ext cx="3247902" cy="141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600" dirty="0" smtClean="0"/>
              <a:t>Beekeeping*: </a:t>
            </a:r>
            <a:r>
              <a:rPr lang="en-US" sz="1600" dirty="0"/>
              <a:t>The art, science, and business of managing honey bees for the production of hive products and bee stock, and for pollination services. </a:t>
            </a:r>
            <a:endParaRPr lang="en-US" sz="1600" b="1" dirty="0"/>
          </a:p>
        </p:txBody>
      </p:sp>
      <p:cxnSp>
        <p:nvCxnSpPr>
          <p:cNvPr id="60426" name="Gerade Verbindung 20"/>
          <p:cNvCxnSpPr>
            <a:cxnSpLocks noChangeShapeType="1"/>
            <a:endCxn id="60427" idx="2"/>
          </p:cNvCxnSpPr>
          <p:nvPr/>
        </p:nvCxnSpPr>
        <p:spPr bwMode="gray">
          <a:xfrm flipV="1">
            <a:off x="6576646" y="2549127"/>
            <a:ext cx="927466" cy="769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27" name="Inhaltsplatzhalter 6"/>
          <p:cNvSpPr txBox="1">
            <a:spLocks/>
          </p:cNvSpPr>
          <p:nvPr/>
        </p:nvSpPr>
        <p:spPr bwMode="gray">
          <a:xfrm>
            <a:off x="6097342" y="1422917"/>
            <a:ext cx="2813539" cy="112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</a:pPr>
            <a:r>
              <a:rPr lang="en-US" sz="1600" dirty="0" smtClean="0"/>
              <a:t>Farming*: The </a:t>
            </a:r>
            <a:r>
              <a:rPr lang="en-US" sz="1600" dirty="0"/>
              <a:t>science, art, and business of cultivating soil, producing crops, and raising livestock</a:t>
            </a:r>
            <a:r>
              <a:rPr lang="en-US" sz="1600" dirty="0" smtClean="0"/>
              <a:t>.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033707" y="6396335"/>
            <a:ext cx="3997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050" dirty="0" smtClean="0"/>
              <a:t>Adapted </a:t>
            </a:r>
            <a:r>
              <a:rPr lang="en-US" sz="1050" dirty="0"/>
              <a:t>from </a:t>
            </a:r>
            <a:r>
              <a:rPr lang="en-US" sz="1050" dirty="0" smtClean="0"/>
              <a:t>www.thefreedictionary.com</a:t>
            </a:r>
            <a:r>
              <a:rPr lang="en-US" dirty="0"/>
              <a:t> </a:t>
            </a:r>
            <a:endParaRPr lang="en-US" b="1" dirty="0"/>
          </a:p>
        </p:txBody>
      </p:sp>
      <p:sp>
        <p:nvSpPr>
          <p:cNvPr id="14" name="Inhaltsplatzhalter 6"/>
          <p:cNvSpPr txBox="1">
            <a:spLocks/>
          </p:cNvSpPr>
          <p:nvPr/>
        </p:nvSpPr>
        <p:spPr bwMode="gray">
          <a:xfrm>
            <a:off x="1774615" y="5427785"/>
            <a:ext cx="5750135" cy="86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</a:pPr>
            <a:r>
              <a:rPr lang="en-US" sz="1600" dirty="0" smtClean="0"/>
              <a:t>Crop Protection Industry: Development of products to protect crops, livestock and bees. The supply, production and improvement of seeds often requiring pollination services.</a:t>
            </a:r>
            <a:endParaRPr lang="en-GB" sz="1600" dirty="0"/>
          </a:p>
        </p:txBody>
      </p:sp>
      <p:cxnSp>
        <p:nvCxnSpPr>
          <p:cNvPr id="18" name="Gerade Verbindung 20"/>
          <p:cNvCxnSpPr>
            <a:cxnSpLocks noChangeShapeType="1"/>
          </p:cNvCxnSpPr>
          <p:nvPr/>
        </p:nvCxnSpPr>
        <p:spPr bwMode="gray">
          <a:xfrm>
            <a:off x="4548554" y="4659124"/>
            <a:ext cx="0" cy="76866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>
          <a:xfrm>
            <a:off x="2599409" y="3089464"/>
            <a:ext cx="44409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Pollinators are essential to agriculture and vice versa</a:t>
            </a:r>
          </a:p>
        </p:txBody>
      </p:sp>
      <p:sp>
        <p:nvSpPr>
          <p:cNvPr id="15" name="Foliennummernplatzhalter 4"/>
          <p:cNvSpPr txBox="1">
            <a:spLocks/>
          </p:cNvSpPr>
          <p:nvPr/>
        </p:nvSpPr>
        <p:spPr bwMode="auto">
          <a:xfrm>
            <a:off x="0" y="6440488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de-DE" sz="800" dirty="0">
                <a:solidFill>
                  <a:srgbClr val="FFFFFF"/>
                </a:solidFill>
                <a:ea typeface="MS PGothic" pitchFamily="34" charset="-128"/>
              </a:rPr>
              <a:t> </a:t>
            </a:r>
            <a:fld id="{9291C5E3-1803-4626-ADC6-0BCF877744AC}" type="slidenum">
              <a:rPr lang="de-DE" sz="800">
                <a:solidFill>
                  <a:srgbClr val="FFFFFF"/>
                </a:solidFill>
                <a:ea typeface="MS PGothic" pitchFamily="34" charset="-128"/>
              </a:rPr>
              <a:pPr algn="ctr" eaLnBrk="1" hangingPunct="1"/>
              <a:t>3</a:t>
            </a:fld>
            <a:endParaRPr lang="de-DE" sz="800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394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02" name="Group 2"/>
          <p:cNvGrpSpPr>
            <a:grpSpLocks/>
          </p:cNvGrpSpPr>
          <p:nvPr/>
        </p:nvGrpSpPr>
        <p:grpSpPr bwMode="auto">
          <a:xfrm>
            <a:off x="1104900" y="874713"/>
            <a:ext cx="7573963" cy="5792787"/>
            <a:chOff x="659" y="1346"/>
            <a:chExt cx="5199" cy="1904"/>
          </a:xfrm>
        </p:grpSpPr>
        <p:sp>
          <p:nvSpPr>
            <p:cNvPr id="307203" name="Rectangle 3"/>
            <p:cNvSpPr>
              <a:spLocks noChangeArrowheads="1"/>
            </p:cNvSpPr>
            <p:nvPr/>
          </p:nvSpPr>
          <p:spPr bwMode="auto">
            <a:xfrm>
              <a:off x="659" y="1346"/>
              <a:ext cx="5199" cy="1904"/>
            </a:xfrm>
            <a:prstGeom prst="rect">
              <a:avLst/>
            </a:prstGeom>
            <a:solidFill>
              <a:srgbClr val="FFFF99">
                <a:alpha val="50000"/>
              </a:srgbClr>
            </a:solidFill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GB" sz="1000" b="1">
                <a:latin typeface="Arial" pitchFamily="34" charset="0"/>
              </a:endParaRPr>
            </a:p>
          </p:txBody>
        </p:sp>
        <p:sp>
          <p:nvSpPr>
            <p:cNvPr id="307204" name="Text Box 4"/>
            <p:cNvSpPr txBox="1">
              <a:spLocks noChangeArrowheads="1"/>
            </p:cNvSpPr>
            <p:nvPr/>
          </p:nvSpPr>
          <p:spPr bwMode="auto">
            <a:xfrm>
              <a:off x="753" y="1362"/>
              <a:ext cx="5090" cy="81"/>
            </a:xfrm>
            <a:prstGeom prst="rect">
              <a:avLst/>
            </a:prstGeom>
            <a:solidFill>
              <a:srgbClr val="FFFF99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100000"/>
                </a:lnSpc>
                <a:spcBef>
                  <a:spcPct val="10000"/>
                </a:spcBef>
                <a:buClrTx/>
                <a:buFontTx/>
                <a:buNone/>
              </a:pPr>
              <a:endParaRPr lang="en-GB" sz="1000" b="1" i="1">
                <a:latin typeface="Arial" pitchFamily="34" charset="0"/>
              </a:endParaRPr>
            </a:p>
          </p:txBody>
        </p:sp>
      </p:grpSp>
      <p:sp>
        <p:nvSpPr>
          <p:cNvPr id="307205" name="Rectangle 5"/>
          <p:cNvSpPr>
            <a:spLocks noGrp="1" noChangeArrowheads="1"/>
          </p:cNvSpPr>
          <p:nvPr>
            <p:ph type="title"/>
          </p:nvPr>
        </p:nvSpPr>
        <p:spPr>
          <a:xfrm>
            <a:off x="281782" y="159657"/>
            <a:ext cx="8001000" cy="609600"/>
          </a:xfrm>
        </p:spPr>
        <p:txBody>
          <a:bodyPr/>
          <a:lstStyle/>
          <a:p>
            <a:r>
              <a:rPr lang="en-GB" sz="3200" dirty="0"/>
              <a:t>Lifecycle Assessment of Pesticide Safety</a:t>
            </a:r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7324725" y="3810000"/>
            <a:ext cx="1260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GB" sz="1800" b="1">
                <a:solidFill>
                  <a:schemeClr val="accent2"/>
                </a:solidFill>
              </a:rPr>
              <a:t>Decisions</a:t>
            </a:r>
          </a:p>
        </p:txBody>
      </p:sp>
      <p:sp>
        <p:nvSpPr>
          <p:cNvPr id="307207" name="AutoShape 7"/>
          <p:cNvSpPr>
            <a:spLocks noChangeArrowheads="1"/>
          </p:cNvSpPr>
          <p:nvPr/>
        </p:nvSpPr>
        <p:spPr bwMode="auto">
          <a:xfrm rot="-5400000">
            <a:off x="3917157" y="1373981"/>
            <a:ext cx="730250" cy="231616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FF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C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07208" name="Rectangle 8"/>
          <p:cNvSpPr>
            <a:spLocks noChangeArrowheads="1"/>
          </p:cNvSpPr>
          <p:nvPr/>
        </p:nvSpPr>
        <p:spPr bwMode="auto">
          <a:xfrm rot="-5400000">
            <a:off x="6249194" y="1537494"/>
            <a:ext cx="371475" cy="1989137"/>
          </a:xfrm>
          <a:prstGeom prst="rect">
            <a:avLst/>
          </a:prstGeom>
          <a:solidFill>
            <a:srgbClr val="66FF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C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07209" name="AutoShape 9"/>
          <p:cNvSpPr>
            <a:spLocks noChangeArrowheads="1"/>
          </p:cNvSpPr>
          <p:nvPr/>
        </p:nvSpPr>
        <p:spPr bwMode="auto">
          <a:xfrm rot="16200000" flipV="1">
            <a:off x="962025" y="1201738"/>
            <a:ext cx="2974975" cy="2689225"/>
          </a:xfrm>
          <a:prstGeom prst="triangle">
            <a:avLst>
              <a:gd name="adj" fmla="val 50000"/>
            </a:avLst>
          </a:prstGeom>
          <a:solidFill>
            <a:srgbClr val="66FF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C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1147763" y="1381125"/>
            <a:ext cx="817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GB" sz="1200" b="1"/>
              <a:t>200,000+</a:t>
            </a:r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2797175" y="2357438"/>
            <a:ext cx="265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GB" sz="1200" b="1"/>
              <a:t>6</a:t>
            </a:r>
          </a:p>
        </p:txBody>
      </p:sp>
      <p:sp>
        <p:nvSpPr>
          <p:cNvPr id="307212" name="Text Box 12"/>
          <p:cNvSpPr txBox="1">
            <a:spLocks noChangeArrowheads="1"/>
          </p:cNvSpPr>
          <p:nvPr/>
        </p:nvSpPr>
        <p:spPr bwMode="auto">
          <a:xfrm>
            <a:off x="3514725" y="2360613"/>
            <a:ext cx="400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GB" sz="1200" b="1"/>
              <a:t>3-4</a:t>
            </a:r>
          </a:p>
        </p:txBody>
      </p:sp>
      <p:sp>
        <p:nvSpPr>
          <p:cNvPr id="307213" name="Text Box 13"/>
          <p:cNvSpPr txBox="1">
            <a:spLocks noChangeArrowheads="1"/>
          </p:cNvSpPr>
          <p:nvPr/>
        </p:nvSpPr>
        <p:spPr bwMode="auto">
          <a:xfrm>
            <a:off x="5389563" y="2389188"/>
            <a:ext cx="369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GB" sz="1200" b="1"/>
              <a:t>2-3</a:t>
            </a:r>
          </a:p>
        </p:txBody>
      </p:sp>
      <p:sp>
        <p:nvSpPr>
          <p:cNvPr id="307214" name="Text Box 14"/>
          <p:cNvSpPr txBox="1">
            <a:spLocks noChangeArrowheads="1"/>
          </p:cNvSpPr>
          <p:nvPr/>
        </p:nvSpPr>
        <p:spPr bwMode="auto">
          <a:xfrm>
            <a:off x="1743075" y="2020888"/>
            <a:ext cx="5254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GB" sz="1200" b="1"/>
              <a:t>50-80</a:t>
            </a:r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2244725" y="2312988"/>
            <a:ext cx="322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GB" sz="1200" b="1"/>
              <a:t>18</a:t>
            </a: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 rot="16200000" flipH="1">
            <a:off x="2325688" y="3122613"/>
            <a:ext cx="13176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r>
              <a:rPr lang="de-DE" sz="1400" b="1">
                <a:solidFill>
                  <a:srgbClr val="808080"/>
                </a:solidFill>
                <a:latin typeface="Arial" pitchFamily="34" charset="0"/>
              </a:rPr>
              <a:t>Pre - project  </a:t>
            </a:r>
          </a:p>
          <a:p>
            <a:pPr algn="l" eaLnBrk="1" hangingPunct="1"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r>
              <a:rPr lang="de-DE" sz="1400" b="1">
                <a:solidFill>
                  <a:srgbClr val="808080"/>
                </a:solidFill>
                <a:latin typeface="Arial" pitchFamily="34" charset="0"/>
              </a:rPr>
              <a:t>decision</a:t>
            </a:r>
            <a:endParaRPr lang="de-DE" sz="1400" b="1">
              <a:solidFill>
                <a:srgbClr val="5F5F5F"/>
              </a:solidFill>
              <a:latin typeface="Arial" pitchFamily="34" charset="0"/>
            </a:endParaRPr>
          </a:p>
        </p:txBody>
      </p:sp>
      <p:sp>
        <p:nvSpPr>
          <p:cNvPr id="307218" name="Text Box 18"/>
          <p:cNvSpPr txBox="1">
            <a:spLocks noChangeArrowheads="1"/>
          </p:cNvSpPr>
          <p:nvPr/>
        </p:nvSpPr>
        <p:spPr bwMode="auto">
          <a:xfrm rot="16200000" flipH="1">
            <a:off x="3167063" y="3330575"/>
            <a:ext cx="9017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r>
              <a:rPr lang="de-DE" sz="1400" b="1">
                <a:solidFill>
                  <a:srgbClr val="808080"/>
                </a:solidFill>
                <a:latin typeface="Arial" pitchFamily="34" charset="0"/>
              </a:rPr>
              <a:t>Project</a:t>
            </a:r>
            <a:endParaRPr lang="de-DE" sz="1400" b="1">
              <a:solidFill>
                <a:srgbClr val="5F5F5F"/>
              </a:solidFill>
              <a:latin typeface="Arial" pitchFamily="34" charset="0"/>
            </a:endParaRPr>
          </a:p>
          <a:p>
            <a:pPr algn="l" eaLnBrk="1" hangingPunct="1"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r>
              <a:rPr lang="de-DE" sz="1400" b="1">
                <a:solidFill>
                  <a:srgbClr val="808080"/>
                </a:solidFill>
                <a:latin typeface="Arial" pitchFamily="34" charset="0"/>
              </a:rPr>
              <a:t>decision</a:t>
            </a:r>
            <a:endParaRPr lang="de-DE" sz="1400" b="1">
              <a:solidFill>
                <a:srgbClr val="5F5F5F"/>
              </a:solidFill>
              <a:latin typeface="Arial" pitchFamily="34" charset="0"/>
            </a:endParaRP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 rot="16200000" flipH="1">
            <a:off x="4358481" y="3261519"/>
            <a:ext cx="1189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sz="1400" b="1">
                <a:solidFill>
                  <a:srgbClr val="808080"/>
                </a:solidFill>
                <a:latin typeface="Arial" pitchFamily="34" charset="0"/>
              </a:rPr>
              <a:t>Submission</a:t>
            </a:r>
            <a:endParaRPr lang="de-DE" sz="1400" b="1">
              <a:solidFill>
                <a:srgbClr val="5F5F5F"/>
              </a:solidFill>
              <a:latin typeface="Arial" pitchFamily="34" charset="0"/>
            </a:endParaRPr>
          </a:p>
        </p:txBody>
      </p:sp>
      <p:sp>
        <p:nvSpPr>
          <p:cNvPr id="307220" name="Text Box 20"/>
          <p:cNvSpPr txBox="1">
            <a:spLocks noChangeArrowheads="1"/>
          </p:cNvSpPr>
          <p:nvPr/>
        </p:nvSpPr>
        <p:spPr bwMode="auto">
          <a:xfrm rot="16200000" flipH="1">
            <a:off x="5060156" y="3169444"/>
            <a:ext cx="1309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sz="1400" b="1">
                <a:solidFill>
                  <a:srgbClr val="808080"/>
                </a:solidFill>
                <a:latin typeface="Arial" pitchFamily="34" charset="0"/>
              </a:rPr>
              <a:t>Registration</a:t>
            </a:r>
            <a:endParaRPr lang="de-DE" sz="1400" b="1">
              <a:solidFill>
                <a:srgbClr val="5F5F5F"/>
              </a:solidFill>
              <a:latin typeface="Arial" pitchFamily="34" charset="0"/>
            </a:endParaRPr>
          </a:p>
        </p:txBody>
      </p:sp>
      <p:sp>
        <p:nvSpPr>
          <p:cNvPr id="307221" name="Text Box 21"/>
          <p:cNvSpPr txBox="1">
            <a:spLocks noChangeArrowheads="1"/>
          </p:cNvSpPr>
          <p:nvPr/>
        </p:nvSpPr>
        <p:spPr bwMode="auto">
          <a:xfrm rot="16200000" flipH="1">
            <a:off x="6428581" y="3134519"/>
            <a:ext cx="1385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sz="1400" b="1">
                <a:solidFill>
                  <a:srgbClr val="808080"/>
                </a:solidFill>
                <a:latin typeface="Arial" pitchFamily="34" charset="0"/>
              </a:rPr>
              <a:t>Reregistration</a:t>
            </a:r>
            <a:endParaRPr lang="de-DE" sz="1400" b="1">
              <a:solidFill>
                <a:srgbClr val="5F5F5F"/>
              </a:solidFill>
              <a:latin typeface="Arial" pitchFamily="34" charset="0"/>
            </a:endParaRPr>
          </a:p>
        </p:txBody>
      </p:sp>
      <p:sp>
        <p:nvSpPr>
          <p:cNvPr id="307222" name="Text Box 22"/>
          <p:cNvSpPr txBox="1">
            <a:spLocks noChangeArrowheads="1"/>
          </p:cNvSpPr>
          <p:nvPr/>
        </p:nvSpPr>
        <p:spPr bwMode="auto">
          <a:xfrm rot="16200000" flipH="1">
            <a:off x="494507" y="2785269"/>
            <a:ext cx="21510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r>
              <a:rPr lang="de-DE" sz="1400" b="1">
                <a:solidFill>
                  <a:srgbClr val="808080"/>
                </a:solidFill>
                <a:latin typeface="Arial" pitchFamily="34" charset="0"/>
              </a:rPr>
              <a:t>Microplot (greenhouse)</a:t>
            </a:r>
            <a:endParaRPr lang="de-DE" sz="14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07223" name="Text Box 23"/>
          <p:cNvSpPr txBox="1">
            <a:spLocks noChangeArrowheads="1"/>
          </p:cNvSpPr>
          <p:nvPr/>
        </p:nvSpPr>
        <p:spPr bwMode="auto">
          <a:xfrm rot="16200000" flipH="1">
            <a:off x="1386681" y="3163094"/>
            <a:ext cx="139223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r>
              <a:rPr lang="de-DE" sz="1400" b="1">
                <a:solidFill>
                  <a:srgbClr val="808080"/>
                </a:solidFill>
                <a:latin typeface="Arial" pitchFamily="34" charset="0"/>
              </a:rPr>
              <a:t>Miniplot (field)</a:t>
            </a:r>
            <a:endParaRPr lang="de-DE" sz="14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07224" name="Text Box 24"/>
          <p:cNvSpPr txBox="1">
            <a:spLocks noChangeArrowheads="1"/>
          </p:cNvSpPr>
          <p:nvPr/>
        </p:nvSpPr>
        <p:spPr bwMode="auto">
          <a:xfrm rot="16200000" flipH="1">
            <a:off x="2034382" y="3305969"/>
            <a:ext cx="11096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0"/>
              </a:spcBef>
              <a:buClrTx/>
              <a:buFontTx/>
              <a:buNone/>
            </a:pPr>
            <a:r>
              <a:rPr lang="de-DE" sz="1400" b="1">
                <a:solidFill>
                  <a:srgbClr val="808080"/>
                </a:solidFill>
                <a:latin typeface="Arial" pitchFamily="34" charset="0"/>
              </a:rPr>
              <a:t>Broad field</a:t>
            </a:r>
            <a:endParaRPr lang="de-DE" sz="14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07225" name="AutoShape 25"/>
          <p:cNvSpPr>
            <a:spLocks noChangeArrowheads="1"/>
          </p:cNvSpPr>
          <p:nvPr/>
        </p:nvSpPr>
        <p:spPr bwMode="auto">
          <a:xfrm>
            <a:off x="1454150" y="4033838"/>
            <a:ext cx="155575" cy="184150"/>
          </a:xfrm>
          <a:prstGeom prst="triangle">
            <a:avLst>
              <a:gd name="adj" fmla="val 500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6" name="AutoShape 26"/>
          <p:cNvSpPr>
            <a:spLocks noChangeArrowheads="1"/>
          </p:cNvSpPr>
          <p:nvPr/>
        </p:nvSpPr>
        <p:spPr bwMode="auto">
          <a:xfrm>
            <a:off x="1771650" y="4033838"/>
            <a:ext cx="155575" cy="184150"/>
          </a:xfrm>
          <a:prstGeom prst="triangle">
            <a:avLst>
              <a:gd name="adj" fmla="val 500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7" name="AutoShape 27"/>
          <p:cNvSpPr>
            <a:spLocks noChangeArrowheads="1"/>
          </p:cNvSpPr>
          <p:nvPr/>
        </p:nvSpPr>
        <p:spPr bwMode="auto">
          <a:xfrm>
            <a:off x="2038350" y="4033838"/>
            <a:ext cx="155575" cy="184150"/>
          </a:xfrm>
          <a:prstGeom prst="triangle">
            <a:avLst>
              <a:gd name="adj" fmla="val 500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8" name="AutoShape 28"/>
          <p:cNvSpPr>
            <a:spLocks noChangeArrowheads="1"/>
          </p:cNvSpPr>
          <p:nvPr/>
        </p:nvSpPr>
        <p:spPr bwMode="auto">
          <a:xfrm>
            <a:off x="2317750" y="4033838"/>
            <a:ext cx="155575" cy="184150"/>
          </a:xfrm>
          <a:prstGeom prst="triangle">
            <a:avLst>
              <a:gd name="adj" fmla="val 500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9" name="Text Box 29"/>
          <p:cNvSpPr txBox="1">
            <a:spLocks noChangeArrowheads="1"/>
          </p:cNvSpPr>
          <p:nvPr/>
        </p:nvSpPr>
        <p:spPr bwMode="auto">
          <a:xfrm>
            <a:off x="7324725" y="2311400"/>
            <a:ext cx="1514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GB" sz="1800" b="1">
                <a:solidFill>
                  <a:schemeClr val="accent2"/>
                </a:solidFill>
              </a:rPr>
              <a:t>Compounds</a:t>
            </a:r>
          </a:p>
        </p:txBody>
      </p:sp>
      <p:sp>
        <p:nvSpPr>
          <p:cNvPr id="307230" name="Rectangle 30"/>
          <p:cNvSpPr>
            <a:spLocks noChangeArrowheads="1"/>
          </p:cNvSpPr>
          <p:nvPr/>
        </p:nvSpPr>
        <p:spPr bwMode="auto">
          <a:xfrm>
            <a:off x="1176338" y="4879975"/>
            <a:ext cx="8699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Font typeface="Monotype Sorts" pitchFamily="2" charset="2"/>
              <a:buNone/>
            </a:pPr>
            <a:r>
              <a:rPr lang="en-GB" sz="1400" b="1" i="1">
                <a:latin typeface="Arial" pitchFamily="34" charset="0"/>
              </a:rPr>
              <a:t>In vitro</a:t>
            </a:r>
            <a:r>
              <a:rPr lang="en-GB" sz="1400" b="1">
                <a:latin typeface="Arial" pitchFamily="34" charset="0"/>
              </a:rPr>
              <a:t>, acute</a:t>
            </a:r>
            <a:endParaRPr lang="en-GB" sz="1400">
              <a:latin typeface="Arial" pitchFamily="34" charset="0"/>
            </a:endParaRPr>
          </a:p>
        </p:txBody>
      </p:sp>
      <p:sp>
        <p:nvSpPr>
          <p:cNvPr id="307231" name="Rectangle 31"/>
          <p:cNvSpPr>
            <a:spLocks noChangeArrowheads="1"/>
          </p:cNvSpPr>
          <p:nvPr/>
        </p:nvSpPr>
        <p:spPr bwMode="auto">
          <a:xfrm>
            <a:off x="1449388" y="5473700"/>
            <a:ext cx="16605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1400" b="1">
                <a:latin typeface="Arial" pitchFamily="34" charset="0"/>
              </a:rPr>
              <a:t>Repeated doses, dose/effect, MoA, target organ</a:t>
            </a:r>
            <a:endParaRPr lang="en-US" sz="1400" b="1">
              <a:latin typeface="Arial" pitchFamily="34" charset="0"/>
            </a:endParaRPr>
          </a:p>
        </p:txBody>
      </p:sp>
      <p:sp>
        <p:nvSpPr>
          <p:cNvPr id="307232" name="Rectangle 32"/>
          <p:cNvSpPr>
            <a:spLocks noChangeArrowheads="1"/>
          </p:cNvSpPr>
          <p:nvPr/>
        </p:nvSpPr>
        <p:spPr bwMode="auto">
          <a:xfrm>
            <a:off x="3886200" y="5334000"/>
            <a:ext cx="1219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1400" b="1">
                <a:latin typeface="Arial" pitchFamily="34" charset="0"/>
              </a:rPr>
              <a:t>Definitive regulatory studies</a:t>
            </a:r>
            <a:endParaRPr lang="en-US" sz="1400" b="1">
              <a:latin typeface="Arial" pitchFamily="34" charset="0"/>
            </a:endParaRPr>
          </a:p>
        </p:txBody>
      </p:sp>
      <p:sp>
        <p:nvSpPr>
          <p:cNvPr id="307233" name="Rectangle 33"/>
          <p:cNvSpPr>
            <a:spLocks noChangeArrowheads="1"/>
          </p:cNvSpPr>
          <p:nvPr/>
        </p:nvSpPr>
        <p:spPr bwMode="auto">
          <a:xfrm>
            <a:off x="2286000" y="4876800"/>
            <a:ext cx="15954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1400" b="1">
                <a:latin typeface="Arial" pitchFamily="34" charset="0"/>
              </a:rPr>
              <a:t>NOEL estimates, developmental</a:t>
            </a:r>
            <a:endParaRPr lang="en-US" sz="1400" b="1">
              <a:latin typeface="Arial" pitchFamily="34" charset="0"/>
            </a:endParaRPr>
          </a:p>
        </p:txBody>
      </p:sp>
      <p:sp>
        <p:nvSpPr>
          <p:cNvPr id="307234" name="Rectangle 34"/>
          <p:cNvSpPr>
            <a:spLocks noChangeArrowheads="1"/>
          </p:cNvSpPr>
          <p:nvPr/>
        </p:nvSpPr>
        <p:spPr bwMode="auto">
          <a:xfrm>
            <a:off x="1227138" y="6162675"/>
            <a:ext cx="1009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Font typeface="Monotype Sorts" pitchFamily="2" charset="2"/>
              <a:buNone/>
            </a:pPr>
            <a:r>
              <a:rPr lang="en-GB" sz="1400" b="1" i="1">
                <a:latin typeface="Arial" pitchFamily="34" charset="0"/>
              </a:rPr>
              <a:t>Aquatic</a:t>
            </a:r>
            <a:endParaRPr lang="en-GB" sz="1400">
              <a:latin typeface="Arial" pitchFamily="34" charset="0"/>
            </a:endParaRPr>
          </a:p>
        </p:txBody>
      </p:sp>
      <p:sp>
        <p:nvSpPr>
          <p:cNvPr id="307235" name="Rectangle 35"/>
          <p:cNvSpPr>
            <a:spLocks noChangeArrowheads="1"/>
          </p:cNvSpPr>
          <p:nvPr/>
        </p:nvSpPr>
        <p:spPr bwMode="auto">
          <a:xfrm>
            <a:off x="1684338" y="6391275"/>
            <a:ext cx="1352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Font typeface="Monotype Sorts" pitchFamily="2" charset="2"/>
              <a:buNone/>
            </a:pPr>
            <a:r>
              <a:rPr lang="en-GB" sz="1400" b="1" i="1">
                <a:latin typeface="Arial" pitchFamily="34" charset="0"/>
              </a:rPr>
              <a:t>Beneficials</a:t>
            </a:r>
          </a:p>
        </p:txBody>
      </p:sp>
      <p:sp>
        <p:nvSpPr>
          <p:cNvPr id="307236" name="AutoShape 36"/>
          <p:cNvSpPr>
            <a:spLocks noChangeArrowheads="1"/>
          </p:cNvSpPr>
          <p:nvPr/>
        </p:nvSpPr>
        <p:spPr bwMode="auto">
          <a:xfrm>
            <a:off x="2798763" y="4033838"/>
            <a:ext cx="180975" cy="234950"/>
          </a:xfrm>
          <a:prstGeom prst="triangle">
            <a:avLst>
              <a:gd name="adj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7" name="AutoShape 37"/>
          <p:cNvSpPr>
            <a:spLocks noChangeArrowheads="1"/>
          </p:cNvSpPr>
          <p:nvPr/>
        </p:nvSpPr>
        <p:spPr bwMode="auto">
          <a:xfrm>
            <a:off x="3446463" y="4033838"/>
            <a:ext cx="180975" cy="234950"/>
          </a:xfrm>
          <a:prstGeom prst="triangle">
            <a:avLst>
              <a:gd name="adj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8" name="AutoShape 38"/>
          <p:cNvSpPr>
            <a:spLocks noChangeArrowheads="1"/>
          </p:cNvSpPr>
          <p:nvPr/>
        </p:nvSpPr>
        <p:spPr bwMode="auto">
          <a:xfrm>
            <a:off x="4876800" y="4038600"/>
            <a:ext cx="180975" cy="234950"/>
          </a:xfrm>
          <a:prstGeom prst="triangle">
            <a:avLst>
              <a:gd name="adj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9" name="AutoShape 39"/>
          <p:cNvSpPr>
            <a:spLocks noChangeArrowheads="1"/>
          </p:cNvSpPr>
          <p:nvPr/>
        </p:nvSpPr>
        <p:spPr bwMode="auto">
          <a:xfrm>
            <a:off x="5638800" y="4038600"/>
            <a:ext cx="180975" cy="234950"/>
          </a:xfrm>
          <a:prstGeom prst="triangle">
            <a:avLst>
              <a:gd name="adj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0" name="AutoShape 40"/>
          <p:cNvSpPr>
            <a:spLocks noChangeArrowheads="1"/>
          </p:cNvSpPr>
          <p:nvPr/>
        </p:nvSpPr>
        <p:spPr bwMode="auto">
          <a:xfrm>
            <a:off x="6951663" y="4033838"/>
            <a:ext cx="180975" cy="234950"/>
          </a:xfrm>
          <a:prstGeom prst="triangle">
            <a:avLst>
              <a:gd name="adj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1" name="Rectangle 41"/>
          <p:cNvSpPr>
            <a:spLocks noChangeArrowheads="1"/>
          </p:cNvSpPr>
          <p:nvPr/>
        </p:nvSpPr>
        <p:spPr bwMode="auto">
          <a:xfrm>
            <a:off x="2230438" y="6137275"/>
            <a:ext cx="1200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Font typeface="Monotype Sorts" pitchFamily="2" charset="2"/>
              <a:buNone/>
            </a:pPr>
            <a:r>
              <a:rPr lang="en-GB" sz="1400" b="1" i="1">
                <a:latin typeface="Arial" pitchFamily="34" charset="0"/>
              </a:rPr>
              <a:t>Eco-prelim</a:t>
            </a:r>
          </a:p>
        </p:txBody>
      </p:sp>
      <p:sp>
        <p:nvSpPr>
          <p:cNvPr id="307242" name="Text Box 42"/>
          <p:cNvSpPr txBox="1">
            <a:spLocks noChangeArrowheads="1"/>
          </p:cNvSpPr>
          <p:nvPr/>
        </p:nvSpPr>
        <p:spPr bwMode="auto">
          <a:xfrm>
            <a:off x="7324725" y="5321300"/>
            <a:ext cx="174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GB" sz="1800" b="1">
                <a:solidFill>
                  <a:schemeClr val="accent2"/>
                </a:solidFill>
              </a:rPr>
              <a:t>Safety Testing</a:t>
            </a:r>
          </a:p>
        </p:txBody>
      </p:sp>
      <p:sp>
        <p:nvSpPr>
          <p:cNvPr id="307243" name="Line 43"/>
          <p:cNvSpPr>
            <a:spLocks noChangeShapeType="1"/>
          </p:cNvSpPr>
          <p:nvPr/>
        </p:nvSpPr>
        <p:spPr bwMode="auto">
          <a:xfrm flipV="1">
            <a:off x="1143000" y="4013200"/>
            <a:ext cx="61087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5" name="Rectangle 45"/>
          <p:cNvSpPr>
            <a:spLocks noChangeArrowheads="1"/>
          </p:cNvSpPr>
          <p:nvPr/>
        </p:nvSpPr>
        <p:spPr bwMode="auto">
          <a:xfrm>
            <a:off x="2667000" y="4267200"/>
            <a:ext cx="106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1400" b="1">
                <a:latin typeface="Arial" pitchFamily="34" charset="0"/>
              </a:rPr>
              <a:t>Surrogate exposure</a:t>
            </a:r>
            <a:endParaRPr lang="en-US" sz="1400" b="1">
              <a:latin typeface="Arial" pitchFamily="34" charset="0"/>
            </a:endParaRPr>
          </a:p>
        </p:txBody>
      </p:sp>
      <p:sp>
        <p:nvSpPr>
          <p:cNvPr id="307246" name="Rectangle 46"/>
          <p:cNvSpPr>
            <a:spLocks noChangeArrowheads="1"/>
          </p:cNvSpPr>
          <p:nvPr/>
        </p:nvSpPr>
        <p:spPr bwMode="auto">
          <a:xfrm>
            <a:off x="3962400" y="4343400"/>
            <a:ext cx="106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1400" b="1">
                <a:latin typeface="Arial" pitchFamily="34" charset="0"/>
              </a:rPr>
              <a:t>High end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1400" b="1">
                <a:latin typeface="Arial" pitchFamily="34" charset="0"/>
              </a:rPr>
              <a:t>exposure</a:t>
            </a:r>
            <a:endParaRPr lang="en-US" sz="1400" b="1">
              <a:latin typeface="Arial" pitchFamily="34" charset="0"/>
            </a:endParaRPr>
          </a:p>
        </p:txBody>
      </p:sp>
      <p:sp>
        <p:nvSpPr>
          <p:cNvPr id="307247" name="Rectangle 47"/>
          <p:cNvSpPr>
            <a:spLocks noChangeArrowheads="1"/>
          </p:cNvSpPr>
          <p:nvPr/>
        </p:nvSpPr>
        <p:spPr bwMode="auto">
          <a:xfrm>
            <a:off x="5943600" y="4267200"/>
            <a:ext cx="106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1400" b="1">
                <a:latin typeface="Arial" pitchFamily="34" charset="0"/>
              </a:rPr>
              <a:t>Actual exposure</a:t>
            </a:r>
            <a:endParaRPr lang="en-US" sz="1400" b="1">
              <a:latin typeface="Arial" pitchFamily="34" charset="0"/>
            </a:endParaRPr>
          </a:p>
        </p:txBody>
      </p:sp>
      <p:sp>
        <p:nvSpPr>
          <p:cNvPr id="307248" name="Rectangle 48"/>
          <p:cNvSpPr>
            <a:spLocks noChangeArrowheads="1"/>
          </p:cNvSpPr>
          <p:nvPr/>
        </p:nvSpPr>
        <p:spPr bwMode="auto">
          <a:xfrm>
            <a:off x="5562600" y="60198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1400" b="1">
                <a:latin typeface="Arial" pitchFamily="34" charset="0"/>
              </a:rPr>
              <a:t>New uses</a:t>
            </a:r>
            <a:endParaRPr lang="en-US" sz="1400" b="1">
              <a:latin typeface="Arial" pitchFamily="34" charset="0"/>
            </a:endParaRPr>
          </a:p>
        </p:txBody>
      </p:sp>
      <p:sp>
        <p:nvSpPr>
          <p:cNvPr id="307249" name="Rectangle 49"/>
          <p:cNvSpPr>
            <a:spLocks noChangeArrowheads="1"/>
          </p:cNvSpPr>
          <p:nvPr/>
        </p:nvSpPr>
        <p:spPr bwMode="auto">
          <a:xfrm>
            <a:off x="5562600" y="49530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1400" b="1" dirty="0">
                <a:latin typeface="Arial" pitchFamily="34" charset="0"/>
              </a:rPr>
              <a:t>Advancing science</a:t>
            </a:r>
            <a:endParaRPr lang="en-US" sz="1400" b="1" dirty="0">
              <a:latin typeface="Arial" pitchFamily="34" charset="0"/>
            </a:endParaRPr>
          </a:p>
        </p:txBody>
      </p:sp>
      <p:sp>
        <p:nvSpPr>
          <p:cNvPr id="307250" name="Rectangle 50"/>
          <p:cNvSpPr>
            <a:spLocks noChangeArrowheads="1"/>
          </p:cNvSpPr>
          <p:nvPr/>
        </p:nvSpPr>
        <p:spPr bwMode="auto">
          <a:xfrm>
            <a:off x="6096000" y="54864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1400" b="1">
                <a:latin typeface="Arial" pitchFamily="34" charset="0"/>
              </a:rPr>
              <a:t>New information</a:t>
            </a:r>
            <a:endParaRPr lang="en-US" sz="1400" b="1">
              <a:latin typeface="Arial" pitchFamily="34" charset="0"/>
            </a:endParaRPr>
          </a:p>
        </p:txBody>
      </p:sp>
      <p:sp>
        <p:nvSpPr>
          <p:cNvPr id="307251" name="Oval 51"/>
          <p:cNvSpPr>
            <a:spLocks noChangeArrowheads="1"/>
          </p:cNvSpPr>
          <p:nvPr/>
        </p:nvSpPr>
        <p:spPr bwMode="auto">
          <a:xfrm>
            <a:off x="5739039" y="4038600"/>
            <a:ext cx="1295400" cy="24384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1963" indent="-461963"/>
            <a:endParaRPr lang="en-US"/>
          </a:p>
        </p:txBody>
      </p:sp>
      <p:sp>
        <p:nvSpPr>
          <p:cNvPr id="51" name="Foliennummernplatzhalter 4"/>
          <p:cNvSpPr txBox="1">
            <a:spLocks/>
          </p:cNvSpPr>
          <p:nvPr/>
        </p:nvSpPr>
        <p:spPr bwMode="auto">
          <a:xfrm>
            <a:off x="0" y="6465888"/>
            <a:ext cx="58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>
                <a:ea typeface="MS PGothic" pitchFamily="34" charset="-128"/>
              </a:rPr>
              <a:t>Slide </a:t>
            </a:r>
            <a:fld id="{C853BDAE-EDED-4DAF-849A-C8A3EAA5907E}" type="slidenum">
              <a:rPr lang="de-DE" sz="1000">
                <a:ea typeface="MS PGothic" pitchFamily="34" charset="-128"/>
              </a:rPr>
              <a:pPr eaLnBrk="1" hangingPunct="1"/>
              <a:t>4</a:t>
            </a:fld>
            <a:endParaRPr lang="de-DE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6819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2438" y="6437313"/>
            <a:ext cx="5249862" cy="420687"/>
          </a:xfrm>
          <a:prstGeom prst="rect">
            <a:avLst/>
          </a:prstGeom>
        </p:spPr>
        <p:txBody>
          <a:bodyPr/>
          <a:lstStyle/>
          <a:p>
            <a:fld id="{937DBD9B-13A4-42D4-B6E0-E67FD569640F}" type="slidenum">
              <a:rPr lang="en-US"/>
              <a:pPr/>
              <a:t>5</a:t>
            </a:fld>
            <a:endParaRPr 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Safety Standard for Pesticides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438" y="1524000"/>
            <a:ext cx="8327572" cy="51054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/>
              <a:t>Pesticides only registered after meeting </a:t>
            </a:r>
            <a:r>
              <a:rPr lang="en-US" sz="2000" dirty="0" smtClean="0"/>
              <a:t>an </a:t>
            </a:r>
            <a:r>
              <a:rPr lang="en-US" sz="2000" dirty="0"/>
              <a:t>exacting safety standard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No unreasonable adverse effects on the environment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Reasonable certainty of no harm to </a:t>
            </a:r>
            <a:r>
              <a:rPr lang="en-US" dirty="0" smtClean="0"/>
              <a:t>humans</a:t>
            </a: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/>
              <a:t>Regulatory determination made only after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 more </a:t>
            </a:r>
            <a:r>
              <a:rPr lang="en-US" dirty="0"/>
              <a:t>extensive and diverse testing </a:t>
            </a:r>
            <a:r>
              <a:rPr lang="en-US" dirty="0" smtClean="0"/>
              <a:t>scheme than </a:t>
            </a:r>
            <a:r>
              <a:rPr lang="en-US" dirty="0"/>
              <a:t>for any class of chemistry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Risk based evaluation of hazard (toxicity) and exposure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Introduction of appropriate mitigation statements on the product </a:t>
            </a:r>
            <a:r>
              <a:rPr lang="en-US" dirty="0" smtClean="0"/>
              <a:t>label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 smtClean="0">
                <a:ea typeface="+mn-ea"/>
              </a:rPr>
              <a:t>Post-registration , information increases and development continues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More </a:t>
            </a:r>
            <a:r>
              <a:rPr lang="en-US" dirty="0"/>
              <a:t>realistic exposure </a:t>
            </a:r>
            <a:r>
              <a:rPr lang="en-US" dirty="0" smtClean="0"/>
              <a:t>data is </a:t>
            </a:r>
            <a:r>
              <a:rPr lang="en-US" dirty="0"/>
              <a:t>developed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</a:t>
            </a:r>
            <a:r>
              <a:rPr lang="en-US" dirty="0" smtClean="0"/>
              <a:t>eal world experience incl. incident data is acquired (approved and misuse)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Additional scientific investigations are conducted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Technological  improvements occur– equipment, formulation etc.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>
                <a:ea typeface="+mn-ea"/>
              </a:rPr>
              <a:t>Registration review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2">
              <a:lnSpc>
                <a:spcPct val="90000"/>
              </a:lnSpc>
            </a:pPr>
            <a:endParaRPr lang="en-US" dirty="0"/>
          </a:p>
        </p:txBody>
      </p:sp>
      <p:sp>
        <p:nvSpPr>
          <p:cNvPr id="5" name="Foliennummernplatzhalter 4"/>
          <p:cNvSpPr txBox="1">
            <a:spLocks/>
          </p:cNvSpPr>
          <p:nvPr/>
        </p:nvSpPr>
        <p:spPr bwMode="auto">
          <a:xfrm>
            <a:off x="0" y="6465888"/>
            <a:ext cx="58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>
                <a:ea typeface="MS PGothic" pitchFamily="34" charset="-128"/>
              </a:rPr>
              <a:t>Slide </a:t>
            </a:r>
            <a:fld id="{C853BDAE-EDED-4DAF-849A-C8A3EAA5907E}" type="slidenum">
              <a:rPr lang="de-DE" sz="1000">
                <a:ea typeface="MS PGothic" pitchFamily="34" charset="-128"/>
              </a:rPr>
              <a:pPr eaLnBrk="1" hangingPunct="1"/>
              <a:t>5</a:t>
            </a:fld>
            <a:endParaRPr lang="de-DE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3126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3" y="346075"/>
            <a:ext cx="7616144" cy="949325"/>
          </a:xfrm>
          <a:noFill/>
        </p:spPr>
        <p:txBody>
          <a:bodyPr lIns="91440" tIns="45720" rIns="91440" bIns="45720" anchor="ctr"/>
          <a:lstStyle/>
          <a:p>
            <a:r>
              <a:rPr lang="en-US" sz="2800" dirty="0"/>
              <a:t>Addressing concerns around bees</a:t>
            </a:r>
            <a:br>
              <a:rPr lang="en-US" sz="2800" dirty="0"/>
            </a:br>
            <a:r>
              <a:rPr lang="en-US" sz="2800" dirty="0"/>
              <a:t>Neonicotinoid Seed Treatments – a case study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3037"/>
            <a:ext cx="8875713" cy="5195888"/>
          </a:xfrm>
        </p:spPr>
        <p:txBody>
          <a:bodyPr lIns="91440" tIns="45720" rIns="91440" bIns="45720"/>
          <a:lstStyle/>
          <a:p>
            <a:pPr marL="461963" lvl="1" indent="-347663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>
                <a:ea typeface="ＭＳ Ｐゴシック" pitchFamily="34" charset="-128"/>
              </a:rPr>
              <a:t>I</a:t>
            </a:r>
            <a:r>
              <a:rPr lang="en-US" sz="2000" dirty="0" smtClean="0">
                <a:ea typeface="ＭＳ Ｐゴシック" pitchFamily="34" charset="-128"/>
              </a:rPr>
              <a:t>n April 2008 </a:t>
            </a:r>
            <a:r>
              <a:rPr lang="en-US" sz="2000" dirty="0" smtClean="0"/>
              <a:t>11,500 bee colonies suffered losses in Upper Rhine Valley</a:t>
            </a:r>
            <a:r>
              <a:rPr lang="en-US" sz="2000" dirty="0" smtClean="0">
                <a:ea typeface="ＭＳ Ｐゴシック" pitchFamily="34" charset="-128"/>
              </a:rPr>
              <a:t> in Germany at the time of planting neonicotinoid treated seed</a:t>
            </a:r>
          </a:p>
          <a:p>
            <a:pPr marL="461963" lvl="1" indent="-347663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 smtClean="0">
                <a:ea typeface="ＭＳ Ｐゴシック" pitchFamily="34" charset="-128"/>
              </a:rPr>
              <a:t>Investigations revealed that:</a:t>
            </a:r>
          </a:p>
          <a:p>
            <a:pPr marL="804863" lvl="2" indent="-228600">
              <a:spcAft>
                <a:spcPts val="300"/>
              </a:spcAft>
            </a:pPr>
            <a:r>
              <a:rPr lang="en-US" sz="1800" dirty="0" smtClean="0">
                <a:ea typeface="ＭＳ Ｐゴシック" pitchFamily="34" charset="-128"/>
              </a:rPr>
              <a:t>For some seed batches, the application quality and use of film coatings was substandard leading to higher dust levels</a:t>
            </a:r>
          </a:p>
          <a:p>
            <a:pPr marL="804863" lvl="2" indent="-228600">
              <a:spcAft>
                <a:spcPts val="300"/>
              </a:spcAft>
            </a:pPr>
            <a:r>
              <a:rPr lang="en-US" sz="1800" dirty="0" smtClean="0">
                <a:ea typeface="ＭＳ Ｐゴシック" pitchFamily="34" charset="-128"/>
              </a:rPr>
              <a:t>Most of the pneumatic vacuum planters used in the Upper Rhine Valley exhaust the emissions upward or to the side.</a:t>
            </a:r>
          </a:p>
          <a:p>
            <a:pPr marL="804863" lvl="2" indent="-228600">
              <a:spcAft>
                <a:spcPts val="300"/>
              </a:spcAft>
            </a:pPr>
            <a:r>
              <a:rPr lang="en-US" sz="1800" dirty="0" smtClean="0">
                <a:ea typeface="ＭＳ Ｐゴシック" pitchFamily="34" charset="-128"/>
              </a:rPr>
              <a:t>Later than normal planting window</a:t>
            </a:r>
          </a:p>
          <a:p>
            <a:pPr marL="804863" lvl="2" indent="-228600">
              <a:spcAft>
                <a:spcPts val="300"/>
              </a:spcAft>
            </a:pPr>
            <a:r>
              <a:rPr lang="en-US" sz="1800" dirty="0" smtClean="0">
                <a:ea typeface="ＭＳ Ｐゴシック" pitchFamily="34" charset="-128"/>
              </a:rPr>
              <a:t>Small field sizes (</a:t>
            </a:r>
            <a:r>
              <a:rPr lang="en-US" sz="1800" u="sng" dirty="0" smtClean="0">
                <a:ea typeface="ＭＳ Ｐゴシック" pitchFamily="34" charset="-128"/>
              </a:rPr>
              <a:t>&lt;</a:t>
            </a:r>
            <a:r>
              <a:rPr lang="en-US" sz="1800" dirty="0" smtClean="0">
                <a:ea typeface="ＭＳ Ｐゴシック" pitchFamily="34" charset="-128"/>
              </a:rPr>
              <a:t>10 acres) in close  proximity			      to flowering crops (Oil Seed Rape)</a:t>
            </a:r>
          </a:p>
          <a:p>
            <a:pPr marL="804863" lvl="2" indent="-228600">
              <a:spcAft>
                <a:spcPts val="300"/>
              </a:spcAft>
            </a:pPr>
            <a:r>
              <a:rPr lang="en-US" sz="1800" dirty="0" smtClean="0">
                <a:ea typeface="ＭＳ Ｐゴシック" pitchFamily="34" charset="-128"/>
              </a:rPr>
              <a:t>Dry weather and windy </a:t>
            </a:r>
            <a:r>
              <a:rPr lang="en-US" sz="1800" dirty="0" smtClean="0">
                <a:ea typeface="ＭＳ Ｐゴシック" pitchFamily="34" charset="-128"/>
                <a:sym typeface="Wingdings" pitchFamily="2" charset="2"/>
              </a:rPr>
              <a:t>conditions led to dust</a:t>
            </a:r>
            <a:r>
              <a:rPr lang="en-US" sz="1800" dirty="0" smtClean="0">
                <a:ea typeface="ＭＳ Ｐゴシック" pitchFamily="34" charset="-128"/>
              </a:rPr>
              <a:t> drift</a:t>
            </a:r>
          </a:p>
          <a:p>
            <a:pPr marL="804863" lvl="2" indent="-228600">
              <a:spcAft>
                <a:spcPts val="300"/>
              </a:spcAft>
            </a:pPr>
            <a:r>
              <a:rPr lang="en-US" dirty="0" smtClean="0">
                <a:ea typeface="ＭＳ Ｐゴシック" pitchFamily="34" charset="-128"/>
              </a:rPr>
              <a:t>Colonies recovered</a:t>
            </a:r>
            <a:endParaRPr lang="en-US" sz="1800" dirty="0" smtClean="0">
              <a:ea typeface="ＭＳ Ｐゴシック" pitchFamily="34" charset="-128"/>
            </a:endParaRPr>
          </a:p>
          <a:p>
            <a:pPr marL="733425" lvl="2" indent="-347663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000" dirty="0" smtClean="0">
                <a:ea typeface="ＭＳ Ｐゴシック" pitchFamily="34" charset="-128"/>
              </a:rPr>
              <a:t>Conclusion </a:t>
            </a:r>
          </a:p>
          <a:p>
            <a:pPr marL="1000125" lvl="3" indent="-347663">
              <a:spcAft>
                <a:spcPts val="300"/>
              </a:spcAft>
            </a:pPr>
            <a:r>
              <a:rPr lang="en-US" dirty="0">
                <a:ea typeface="ＭＳ Ｐゴシック" pitchFamily="34" charset="-128"/>
              </a:rPr>
              <a:t>Must ensure properly treated </a:t>
            </a:r>
            <a:r>
              <a:rPr lang="en-US" dirty="0" smtClean="0">
                <a:ea typeface="ＭＳ Ｐゴシック" pitchFamily="34" charset="-128"/>
              </a:rPr>
              <a:t>seeds and active stewardship</a:t>
            </a:r>
          </a:p>
          <a:p>
            <a:pPr marL="261938" indent="-228600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815975" y="3244850"/>
            <a:ext cx="7521575" cy="444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77830" name="Foliennummernplatzhalter 4"/>
          <p:cNvSpPr txBox="1">
            <a:spLocks/>
          </p:cNvSpPr>
          <p:nvPr/>
        </p:nvSpPr>
        <p:spPr bwMode="auto">
          <a:xfrm>
            <a:off x="147638" y="6456363"/>
            <a:ext cx="1057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200">
                <a:solidFill>
                  <a:schemeClr val="bg1"/>
                </a:solidFill>
              </a:rPr>
              <a:t>Slide </a:t>
            </a:r>
            <a:fld id="{F27D30C2-F676-432E-8771-BED1B9B77219}" type="slidenum">
              <a:rPr lang="de-DE" sz="1200">
                <a:solidFill>
                  <a:schemeClr val="bg1"/>
                </a:solidFill>
              </a:rPr>
              <a:pPr eaLnBrk="1" hangingPunct="1"/>
              <a:t>6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7" name="Picture 6" descr="32BC60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801" y="3875314"/>
            <a:ext cx="2761912" cy="184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4"/>
          <p:cNvSpPr txBox="1">
            <a:spLocks/>
          </p:cNvSpPr>
          <p:nvPr/>
        </p:nvSpPr>
        <p:spPr bwMode="auto">
          <a:xfrm>
            <a:off x="0" y="6465888"/>
            <a:ext cx="58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>
                <a:ea typeface="MS PGothic" pitchFamily="34" charset="-128"/>
              </a:rPr>
              <a:t>Slide </a:t>
            </a:r>
            <a:fld id="{C853BDAE-EDED-4DAF-849A-C8A3EAA5907E}" type="slidenum">
              <a:rPr lang="de-DE" sz="1000">
                <a:ea typeface="MS PGothic" pitchFamily="34" charset="-128"/>
              </a:rPr>
              <a:pPr eaLnBrk="1" hangingPunct="1"/>
              <a:t>6</a:t>
            </a:fld>
            <a:endParaRPr lang="de-DE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7839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56642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Neonicotinoid Seed </a:t>
            </a:r>
            <a:r>
              <a:rPr lang="en-US" sz="3200" dirty="0" smtClean="0"/>
              <a:t>Treatment - risks </a:t>
            </a:r>
            <a:r>
              <a:rPr lang="en-US" sz="3200" dirty="0"/>
              <a:t>and benefits</a:t>
            </a:r>
          </a:p>
        </p:txBody>
      </p:sp>
      <p:sp>
        <p:nvSpPr>
          <p:cNvPr id="6328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978400" y="1925297"/>
            <a:ext cx="3815511" cy="3735273"/>
          </a:xfrm>
          <a:noFill/>
          <a:ln/>
        </p:spPr>
        <p:txBody>
          <a:bodyPr lIns="0" tIns="0" rIns="0" bIns="0"/>
          <a:lstStyle/>
          <a:p>
            <a:pPr marL="285750" indent="-285750">
              <a:lnSpc>
                <a:spcPct val="105000"/>
              </a:lnSpc>
              <a:spcAft>
                <a:spcPct val="4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 smtClean="0"/>
              <a:t>Benefits</a:t>
            </a:r>
          </a:p>
          <a:p>
            <a:pPr marL="557213" lvl="1" indent="-285750">
              <a:lnSpc>
                <a:spcPct val="105000"/>
              </a:lnSpc>
              <a:spcAft>
                <a:spcPct val="400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en-US" dirty="0" smtClean="0"/>
              <a:t>Application </a:t>
            </a:r>
            <a:r>
              <a:rPr lang="en-US" dirty="0"/>
              <a:t>independent of weather conditions</a:t>
            </a:r>
          </a:p>
          <a:p>
            <a:pPr marL="557213" lvl="1" indent="-285750">
              <a:lnSpc>
                <a:spcPct val="105000"/>
              </a:lnSpc>
              <a:spcAft>
                <a:spcPct val="40000"/>
              </a:spcAft>
              <a:buClr>
                <a:schemeClr val="accent6"/>
              </a:buClr>
              <a:buFont typeface="Arial" pitchFamily="34" charset="0"/>
              <a:buChar char="•"/>
              <a:tabLst>
                <a:tab pos="177800" algn="l"/>
              </a:tabLst>
            </a:pPr>
            <a:r>
              <a:rPr lang="en-US" dirty="0"/>
              <a:t>Fewer spray applications</a:t>
            </a:r>
          </a:p>
          <a:p>
            <a:pPr marL="557213" lvl="1" indent="-285750">
              <a:lnSpc>
                <a:spcPct val="105000"/>
              </a:lnSpc>
              <a:spcAft>
                <a:spcPct val="400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en-US" dirty="0"/>
              <a:t>Positive effect on the health and vigor of the </a:t>
            </a:r>
            <a:r>
              <a:rPr lang="en-US" dirty="0" smtClean="0"/>
              <a:t>plant</a:t>
            </a:r>
          </a:p>
          <a:p>
            <a:pPr marL="557213" lvl="1" indent="-285750">
              <a:lnSpc>
                <a:spcPct val="105000"/>
              </a:lnSpc>
              <a:spcAft>
                <a:spcPct val="400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en-US" dirty="0" smtClean="0"/>
              <a:t>Reduced </a:t>
            </a:r>
            <a:r>
              <a:rPr lang="en-US" dirty="0"/>
              <a:t>environmental impact due to lower application rates  and less area </a:t>
            </a:r>
            <a:r>
              <a:rPr lang="en-US" dirty="0" smtClean="0"/>
              <a:t>treated</a:t>
            </a:r>
          </a:p>
          <a:p>
            <a:pPr marL="557213" lvl="1" indent="-285750">
              <a:lnSpc>
                <a:spcPct val="105000"/>
              </a:lnSpc>
              <a:spcAft>
                <a:spcPct val="400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en-US" dirty="0" smtClean="0"/>
              <a:t>Low mammalian toxicity</a:t>
            </a:r>
            <a:endParaRPr lang="en-US" dirty="0"/>
          </a:p>
          <a:p>
            <a:pPr marL="0" indent="0">
              <a:lnSpc>
                <a:spcPct val="105000"/>
              </a:lnSpc>
              <a:spcAft>
                <a:spcPct val="40000"/>
              </a:spcAft>
              <a:tabLst>
                <a:tab pos="177800" algn="l"/>
              </a:tabLst>
            </a:pPr>
            <a:endParaRPr lang="en-US" sz="1800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13" y="3408703"/>
            <a:ext cx="2273368" cy="153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gray">
          <a:xfrm>
            <a:off x="228599" y="1889012"/>
            <a:ext cx="3661229" cy="89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ts val="300"/>
              </a:spcBef>
              <a:spcAft>
                <a:spcPts val="60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1" fontAlgn="base" hangingPunct="1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542925" indent="-269875" algn="l" rtl="0" eaLnBrk="1" fontAlgn="base" hangingPunct="1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809625" indent="-265113" algn="l" rtl="0" eaLnBrk="1" fontAlgn="base" hangingPunct="1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081088" indent="-269875" algn="l" rtl="0" eaLnBrk="1" fontAlgn="base" hangingPunct="1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538288" indent="-269875" algn="l" rtl="0" eaLnBrk="1" fontAlgn="base" hangingPunct="1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995488" indent="-269875" algn="l" rtl="0" eaLnBrk="1" fontAlgn="base" hangingPunct="1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452688" indent="-269875" algn="l" rtl="0" eaLnBrk="1" fontAlgn="base" hangingPunct="1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909888" indent="-269875" algn="l" rtl="0" eaLnBrk="1" fontAlgn="base" hangingPunct="1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10000"/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indent="-285750">
              <a:lnSpc>
                <a:spcPct val="105000"/>
              </a:lnSpc>
              <a:spcAft>
                <a:spcPct val="4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 smtClean="0"/>
              <a:t>Risks</a:t>
            </a:r>
          </a:p>
          <a:p>
            <a:pPr marL="557213" lvl="1" indent="-285750">
              <a:lnSpc>
                <a:spcPct val="105000"/>
              </a:lnSpc>
              <a:spcAft>
                <a:spcPct val="400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en-US" dirty="0" smtClean="0"/>
              <a:t>High toxicity to bees</a:t>
            </a:r>
          </a:p>
          <a:p>
            <a:pPr marL="557213" lvl="1" indent="-285750">
              <a:lnSpc>
                <a:spcPct val="105000"/>
              </a:lnSpc>
              <a:spcAft>
                <a:spcPct val="40000"/>
              </a:spcAft>
              <a:buClr>
                <a:schemeClr val="accent6"/>
              </a:buClr>
              <a:buFont typeface="Arial" pitchFamily="34" charset="0"/>
              <a:buChar char="•"/>
              <a:tabLst>
                <a:tab pos="177800" algn="l"/>
              </a:tabLst>
            </a:pPr>
            <a:r>
              <a:rPr lang="en-US" dirty="0" smtClean="0"/>
              <a:t>Need to minimize exposure</a:t>
            </a:r>
          </a:p>
          <a:p>
            <a:pPr>
              <a:lnSpc>
                <a:spcPct val="105000"/>
              </a:lnSpc>
              <a:spcAft>
                <a:spcPct val="40000"/>
              </a:spcAft>
              <a:tabLst>
                <a:tab pos="177800" algn="l"/>
              </a:tabLst>
            </a:pPr>
            <a:endParaRPr lang="en-US" dirty="0"/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 bwMode="auto">
          <a:xfrm>
            <a:off x="0" y="6465888"/>
            <a:ext cx="58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>
                <a:ea typeface="MS PGothic" pitchFamily="34" charset="-128"/>
              </a:rPr>
              <a:t>Slide </a:t>
            </a:r>
            <a:fld id="{C853BDAE-EDED-4DAF-849A-C8A3EAA5907E}" type="slidenum">
              <a:rPr lang="de-DE" sz="1000">
                <a:ea typeface="MS PGothic" pitchFamily="34" charset="-128"/>
              </a:rPr>
              <a:pPr eaLnBrk="1" hangingPunct="1"/>
              <a:t>7</a:t>
            </a:fld>
            <a:endParaRPr lang="de-DE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19250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Reducing Risk = Reducing Exposure</a:t>
            </a:r>
          </a:p>
        </p:txBody>
      </p:sp>
      <p:sp>
        <p:nvSpPr>
          <p:cNvPr id="124931" name="Rectangle 3"/>
          <p:cNvSpPr>
            <a:spLocks noGrp="1"/>
          </p:cNvSpPr>
          <p:nvPr>
            <p:ph sz="half" idx="1"/>
          </p:nvPr>
        </p:nvSpPr>
        <p:spPr>
          <a:xfrm>
            <a:off x="2903538" y="1449388"/>
            <a:ext cx="6037262" cy="4533900"/>
          </a:xfrm>
        </p:spPr>
        <p:txBody>
          <a:bodyPr/>
          <a:lstStyle/>
          <a:p>
            <a:pPr marL="0" lvl="1" indent="0"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rgbClr val="5AB13F"/>
              </a:solidFill>
            </a:endParaRPr>
          </a:p>
          <a:p>
            <a:pPr marL="0" lvl="1" indent="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5AB13F"/>
                </a:solidFill>
              </a:rPr>
              <a:t>Toxicity DOES NOT equal risk</a:t>
            </a:r>
          </a:p>
          <a:p>
            <a:pPr marL="0" lvl="1" indent="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5AB13F"/>
                </a:solidFill>
              </a:rPr>
              <a:t>Risk = Hazard (Toxicity)  x Exposure</a:t>
            </a:r>
            <a:endParaRPr lang="en-US" dirty="0" smtClean="0">
              <a:solidFill>
                <a:srgbClr val="5AB13F"/>
              </a:solidFill>
            </a:endParaRPr>
          </a:p>
          <a:p>
            <a:pPr marL="174625" indent="-174625" eaLnBrk="1" hangingPunct="1">
              <a:buFont typeface="Wingdings" pitchFamily="2" charset="2"/>
              <a:buChar char="§"/>
            </a:pPr>
            <a:r>
              <a:rPr lang="en-US" sz="2000" dirty="0" smtClean="0"/>
              <a:t>The toxicity of a pesticide remains constant regardless of its use</a:t>
            </a:r>
          </a:p>
          <a:p>
            <a:pPr marL="174625" indent="-174625" eaLnBrk="1" hangingPunct="1">
              <a:buFont typeface="Wingdings" pitchFamily="2" charset="2"/>
              <a:buChar char="§"/>
            </a:pPr>
            <a:r>
              <a:rPr lang="en-US" sz="2000" dirty="0" smtClean="0"/>
              <a:t>The exposure to a pesticide is dependent on the conditions surrounding its use</a:t>
            </a:r>
          </a:p>
          <a:p>
            <a:pPr marL="174625" indent="-174625" eaLnBrk="1" hangingPunct="1">
              <a:buFont typeface="Wingdings" pitchFamily="2" charset="2"/>
              <a:buChar char="§"/>
            </a:pPr>
            <a:r>
              <a:rPr lang="en-US" sz="2000" dirty="0" smtClean="0"/>
              <a:t>The risk associated with using a pesticide can only be reduced (mitigated) by decreasing the potential for exposure</a:t>
            </a:r>
          </a:p>
          <a:p>
            <a:pPr lvl="3" eaLnBrk="1" hangingPunct="1">
              <a:lnSpc>
                <a:spcPct val="90000"/>
              </a:lnSpc>
            </a:pPr>
            <a:endParaRPr lang="en-US" sz="16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124932" name="Picture 5" descr="C:\Users\MOYAT\Pictures\Climbing\Agag's groo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39863"/>
            <a:ext cx="243205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3" name="Oval 1"/>
          <p:cNvSpPr>
            <a:spLocks noChangeArrowheads="1"/>
          </p:cNvSpPr>
          <p:nvPr/>
        </p:nvSpPr>
        <p:spPr bwMode="auto">
          <a:xfrm>
            <a:off x="1160463" y="3341688"/>
            <a:ext cx="468312" cy="280987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ea typeface="ヒラギノ角ゴ Pro W3"/>
              <a:cs typeface="ヒラギノ角ゴ Pro W3"/>
            </a:endParaRPr>
          </a:p>
        </p:txBody>
      </p:sp>
      <p:sp>
        <p:nvSpPr>
          <p:cNvPr id="124934" name="Foliennummernplatzhalter 4"/>
          <p:cNvSpPr txBox="1">
            <a:spLocks/>
          </p:cNvSpPr>
          <p:nvPr/>
        </p:nvSpPr>
        <p:spPr bwMode="auto">
          <a:xfrm>
            <a:off x="0" y="6440488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sz="800">
                <a:solidFill>
                  <a:srgbClr val="FFFFFF"/>
                </a:solidFill>
                <a:ea typeface="ＭＳ Ｐゴシック" pitchFamily="34" charset="-128"/>
                <a:cs typeface="ヒラギノ角ゴ Pro W3"/>
              </a:rPr>
              <a:t> </a:t>
            </a:r>
            <a:fld id="{B87A4B98-839D-4FC7-AE39-7379696B7D42}" type="slidenum">
              <a:rPr lang="de-DE" sz="800">
                <a:solidFill>
                  <a:srgbClr val="FFFFFF"/>
                </a:solidFill>
                <a:ea typeface="ＭＳ Ｐゴシック" pitchFamily="34" charset="-128"/>
                <a:cs typeface="ヒラギノ角ゴ Pro W3"/>
              </a:rPr>
              <a:pPr algn="ctr" eaLnBrk="1" hangingPunct="1"/>
              <a:t>8</a:t>
            </a:fld>
            <a:endParaRPr lang="de-DE" sz="800">
              <a:solidFill>
                <a:srgbClr val="FFFFFF"/>
              </a:solidFill>
              <a:ea typeface="ＭＳ Ｐゴシック" pitchFamily="34" charset="-128"/>
              <a:cs typeface="ヒラギノ角ゴ Pro W3"/>
            </a:endParaRPr>
          </a:p>
        </p:txBody>
      </p:sp>
      <p:sp>
        <p:nvSpPr>
          <p:cNvPr id="7" name="Foliennummernplatzhalter 4"/>
          <p:cNvSpPr txBox="1">
            <a:spLocks/>
          </p:cNvSpPr>
          <p:nvPr/>
        </p:nvSpPr>
        <p:spPr bwMode="auto">
          <a:xfrm>
            <a:off x="0" y="6465888"/>
            <a:ext cx="58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>
                <a:ea typeface="MS PGothic" pitchFamily="34" charset="-128"/>
              </a:rPr>
              <a:t>Slide </a:t>
            </a:r>
            <a:fld id="{C853BDAE-EDED-4DAF-849A-C8A3EAA5907E}" type="slidenum">
              <a:rPr lang="de-DE" sz="1000">
                <a:ea typeface="MS PGothic" pitchFamily="34" charset="-128"/>
              </a:rPr>
              <a:pPr eaLnBrk="1" hangingPunct="1"/>
              <a:t>8</a:t>
            </a:fld>
            <a:endParaRPr lang="de-DE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6317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2129"/>
  <p:tag name="BCTOOLS_AGENDAHEADERROWEXISTS_DONOTDELETE" val="1"/>
  <p:tag name="BCTOOLS_AGENDAFIXLAYOUT_DONOTDELETE" val="1"/>
  <p:tag name="BCTOOLS_AGENDAOVERVIEWSLIDE_DONOTDELET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5IV1fsqk.LArrkpBT8r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c9B6xbJ0S9FWkcncFal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dffia11E.uO0elIMJoc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rPLTZSEECfR8r5pJsK4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6WWh08Y0.kgn3iLEPG.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Gthq4M90qofWwgcqziE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GpXGE9gUO3c3aah3gHX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5IV1fsqk.LArrkpBT8r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Gthq4M90qofWwgcqziE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hJCY7L3Eac.UXErjjpZ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59iIyx4kSlWvnxwO9wR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HWpCVh4EulCcC5ChQ97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7FnJeV_JEuIIRLKUOYCz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MIEpbk.EGvpHAcUzH7K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G34pUn7EWrhLNbfolNd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y0l8tq50OhiB685AeK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hJCY7L3Eac.UXErjjpZ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59iIyx4kSlWvnxwO9wR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c9B6xbJ0S9FWkcncFal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dffia11E.uO0elIMJoc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rPLTZSEECfR8r5pJsK4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6WWh08Y0.kgn3iLEPG.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HWpCVh4EulCcC5ChQ97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GpXGE9gUO3c3aah3gHX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5IV1fsqk.LArrkpBT8r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Gthq4M90qofWwgcqziE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hJCY7L3Eac.UXErjjpZ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59iIyx4kSlWvnxwO9wR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HWpCVh4EulCcC5ChQ97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7FnJeV_JEuIIRLKUOYCz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MIEpbk.EGvpHAcUzH7K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G34pUn7EWrhLNbfolNd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y0l8tq50OhiB685AeKP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7FnJeV_JEuIIRLKUOYCz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MIEpbk.EGvpHAcUzH7K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c9B6xbJ0S9FWkcncFal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dffia11E.uO0elIMJoc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rPLTZSEECfR8r5pJsK4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6WWh08Y0.kgn3iLEPG.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G34pUn7EWrhLNbfolNd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GpXGE9gUO3c3aah3gHX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5IV1fsqk.LArrkpBT8r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Gthq4M90qofWwgcqziE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hJCY7L3Eac.UXErjjpZ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59iIyx4kSlWvnxwO9wR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HWpCVh4EulCcC5ChQ97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7FnJeV_JEuIIRLKUOYCz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MIEpbk.EGvpHAcUzH7K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G34pUn7EWrhLNbfolNd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y0l8tq50OhiB685AeKP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y0l8tq50OhiB685AeKP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c9B6xbJ0S9FWkcncFal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dffia11E.uO0elIMJoc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rPLTZSEECfR8r5pJsK4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6WWh08Y0.kgn3iLEPG.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GpXGE9gUO3c3aah3gHX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5IV1fsqk.LArrkpBT8r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Gthq4M90qofWwgcqziE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hJCY7L3Eac.UXErjjpZ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59iIyx4kSlWvnxwO9wR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HWpCVh4EulCcC5ChQ97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7FnJeV_JEuIIRLKUOYCz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MIEpbk.EGvpHAcUzH7K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G34pUn7EWrhLNbfolNd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y0l8tq50OhiB685AeKP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QA7CTLOUiYRdTrMyff2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c9B6xbJ0S9FWkcncFal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dffia11E.uO0elIMJoc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rPLTZSEECfR8r5pJsK4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6WWh08Y0.kgn3iLEPG.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GpXGE9gUO3c3aah3gHX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5IV1fsqk.LArrkpBT8r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Gthq4M90qofWwgcqziE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hJCY7L3Eac.UXErjjpZ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59iIyx4kSlWvnxwO9wR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HWpCVh4EulCcC5ChQ97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7FnJeV_JEuIIRLKUOYCz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MIEpbk.EGvpHAcUzH7K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G34pUn7EWrhLNbfolNd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y0l8tq50OhiB685AeKP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QA7CTLOUiYRdTrMyff2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c9B6xbJ0S9FWkcncFal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dffia11E.uO0elIMJoc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rPLTZSEECfR8r5pJsK4g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6WWh08Y0.kgn3iLEPG.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GpXGE9gUO3c3aah3gHX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5IV1fsqk.LArrkpBT8r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Gthq4M90qofWwgcqziE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hJCY7L3Eac.UXErjjpZ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59iIyx4kSlWvnxwO9wR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HWpCVh4EulCcC5ChQ97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7FnJeV_JEuIIRLKUOYCz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MIEpbk.EGvpHAcUzH7K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G34pUn7EWrhLNbfolNd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y0l8tq50OhiB685AeKP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QA7CTLOUiYRdTrMyff2w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c9B6xbJ0S9FWkcncFal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dffia11E.uO0elIMJoc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rPLTZSEECfR8r5pJsK4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6WWh08Y0.kgn3iLEPG.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GpXGE9gUO3c3aah3gHX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5IV1fsqk.LArrkpBT8r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Gthq4M90qofWwgcqziE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hJCY7L3Eac.UXErjjpZQ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59iIyx4kSlWvnxwO9wR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HWpCVh4EulCcC5ChQ97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7FnJeV_JEuIIRLKUOYCz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c9B6xbJ0S9FWkcncFal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MIEpbk.EGvpHAcUzH7K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G34pUn7EWrhLNbfolNd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y0l8tq50OhiB685AeKPg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QA7CTLOUiYRdTrMyff2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c9B6xbJ0S9FWkcncFalg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dffia11E.uO0elIMJoc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rPLTZSEECfR8r5pJsK4g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6WWh08Y0.kgn3iLEPG.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GpXGE9gUO3c3aah3gHXg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5IV1fsqk.LArrkpBT8r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Gthq4M90qofWwgcqziEg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hJCY7L3Eac.UXErjjpZQ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59iIyx4kSlWvnxwO9wR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HWpCVh4EulCcC5ChQ97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7FnJeV_JEuIIRLKUOYC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MIEpbk.EGvpHAcUzH7K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G34pUn7EWrhLNbfolNd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y0l8tq50OhiB685AeKPg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QA7CTLOUiYRdTrMyff2w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AGpRvNUFUWajWGKve9Ot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Q7_.pIOUKz1gHJ2dnLk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kTi4UKtkS2R1OIqTsCE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xyek5qC0qrjqCKRK6U4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AU0LV4v0KMS45YS8Bj2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mGekP3k0uY_ubq6jdV1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b4GgubOkSoinNylPA3Z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eNHVe9fEuCu_7AixUqE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Y_dct1zke9lyDM9qKLj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wbbhemJk.ZadNijYjrv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Ht7fN9e7ECohCVy170sc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c9B6xbJ0S9FWkcncFal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dffia11E.uO0elIMJoc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rPLTZSEECfR8r5pJsK4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6WWh08Y0.kgn3iLEPG.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Vdam_A.Ue2EiEiqG5_k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GpXGE9gUO3c3aah3gHX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5IV1fsqk.LArrkpBT8r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Gthq4M90qofWwgcqziE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hJCY7L3Eac.UXErjjpZ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59iIyx4kSlWvnxwO9wR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HWpCVh4EulCcC5ChQ97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7FnJeV_JEuIIRLKUOYCz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MIEpbk.EGvpHAcUzH7K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G34pUn7EWrhLNbfolNd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y0l8tq50OhiB685AeK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dffia11E.uO0elIMJoc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rPLTZSEECfR8r5pJsK4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c9B6xbJ0S9FWkcncFal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dffia11E.uO0elIMJoc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rPLTZSEECfR8r5pJsK4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6WWh08Y0.kgn3iLEPG.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6WWh08Y0.kgn3iLEPG.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GpXGE9gUO3c3aah3gHX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5IV1fsqk.LArrkpBT8r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Gthq4M90qofWwgcqziE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hJCY7L3Eac.UXErjjpZ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59iIyx4kSlWvnxwO9wR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HWpCVh4EulCcC5ChQ97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7FnJeV_JEuIIRLKUOYCz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MIEpbk.EGvpHAcUzH7K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G34pUn7EWrhLNbfolNd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y0l8tq50OhiB685AeK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GpXGE9gUO3c3aah3gHX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heme/theme1.xml><?xml version="1.0" encoding="utf-8"?>
<a:theme xmlns:a="http://schemas.openxmlformats.org/drawingml/2006/main" name="Bee Care_Powerpoint Master">
  <a:themeElements>
    <a:clrScheme name="Bayer_Template 1">
      <a:dk1>
        <a:srgbClr val="676767"/>
      </a:dk1>
      <a:lt1>
        <a:srgbClr val="FFFFFF"/>
      </a:lt1>
      <a:dk2>
        <a:srgbClr val="000000"/>
      </a:dk2>
      <a:lt2>
        <a:srgbClr val="BFBFBF"/>
      </a:lt2>
      <a:accent1>
        <a:srgbClr val="0090C5"/>
      </a:accent1>
      <a:accent2>
        <a:srgbClr val="6BC200"/>
      </a:accent2>
      <a:accent3>
        <a:srgbClr val="FFFFFF"/>
      </a:accent3>
      <a:accent4>
        <a:srgbClr val="575757"/>
      </a:accent4>
      <a:accent5>
        <a:srgbClr val="AAC6DF"/>
      </a:accent5>
      <a:accent6>
        <a:srgbClr val="60B000"/>
      </a:accent6>
      <a:hlink>
        <a:srgbClr val="00BABA"/>
      </a:hlink>
      <a:folHlink>
        <a:srgbClr val="818181"/>
      </a:folHlink>
    </a:clrScheme>
    <a:fontScheme name="Bayer_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ayer_Template 1">
        <a:dk1>
          <a:srgbClr val="676767"/>
        </a:dk1>
        <a:lt1>
          <a:srgbClr val="FFFFFF"/>
        </a:lt1>
        <a:dk2>
          <a:srgbClr val="000000"/>
        </a:dk2>
        <a:lt2>
          <a:srgbClr val="BFBFBF"/>
        </a:lt2>
        <a:accent1>
          <a:srgbClr val="0090C5"/>
        </a:accent1>
        <a:accent2>
          <a:srgbClr val="6BC200"/>
        </a:accent2>
        <a:accent3>
          <a:srgbClr val="FFFFFF"/>
        </a:accent3>
        <a:accent4>
          <a:srgbClr val="575757"/>
        </a:accent4>
        <a:accent5>
          <a:srgbClr val="AAC6DF"/>
        </a:accent5>
        <a:accent6>
          <a:srgbClr val="60B000"/>
        </a:accent6>
        <a:hlink>
          <a:srgbClr val="00BABA"/>
        </a:hlink>
        <a:folHlink>
          <a:srgbClr val="8181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yer_TEMPLATE">
  <a:themeElements>
    <a:clrScheme name="Bayer_TEMPLATE 1">
      <a:dk1>
        <a:srgbClr val="002864"/>
      </a:dk1>
      <a:lt1>
        <a:srgbClr val="FFFFFF"/>
      </a:lt1>
      <a:dk2>
        <a:srgbClr val="6C7AA3"/>
      </a:dk2>
      <a:lt2>
        <a:srgbClr val="FFFFFF"/>
      </a:lt2>
      <a:accent1>
        <a:srgbClr val="0090C5"/>
      </a:accent1>
      <a:accent2>
        <a:srgbClr val="6BC200"/>
      </a:accent2>
      <a:accent3>
        <a:srgbClr val="FFFFFF"/>
      </a:accent3>
      <a:accent4>
        <a:srgbClr val="002154"/>
      </a:accent4>
      <a:accent5>
        <a:srgbClr val="AAC6DF"/>
      </a:accent5>
      <a:accent6>
        <a:srgbClr val="60B000"/>
      </a:accent6>
      <a:hlink>
        <a:srgbClr val="676767"/>
      </a:hlink>
      <a:folHlink>
        <a:srgbClr val="000000"/>
      </a:folHlink>
    </a:clrScheme>
    <a:fontScheme name="Bayer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ayer_TEMPLATE 1">
        <a:dk1>
          <a:srgbClr val="002864"/>
        </a:dk1>
        <a:lt1>
          <a:srgbClr val="FFFFFF"/>
        </a:lt1>
        <a:dk2>
          <a:srgbClr val="6C7AA3"/>
        </a:dk2>
        <a:lt2>
          <a:srgbClr val="FFFFFF"/>
        </a:lt2>
        <a:accent1>
          <a:srgbClr val="0090C5"/>
        </a:accent1>
        <a:accent2>
          <a:srgbClr val="6BC200"/>
        </a:accent2>
        <a:accent3>
          <a:srgbClr val="FFFFFF"/>
        </a:accent3>
        <a:accent4>
          <a:srgbClr val="002154"/>
        </a:accent4>
        <a:accent5>
          <a:srgbClr val="AAC6DF"/>
        </a:accent5>
        <a:accent6>
          <a:srgbClr val="60B000"/>
        </a:accent6>
        <a:hlink>
          <a:srgbClr val="676767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yer_TEMPLATE 2">
        <a:dk1>
          <a:srgbClr val="002864"/>
        </a:dk1>
        <a:lt1>
          <a:srgbClr val="FFFFFF"/>
        </a:lt1>
        <a:dk2>
          <a:srgbClr val="6C7AA3"/>
        </a:dk2>
        <a:lt2>
          <a:srgbClr val="FFFFFF"/>
        </a:lt2>
        <a:accent1>
          <a:srgbClr val="FFFFFF"/>
        </a:accent1>
        <a:accent2>
          <a:srgbClr val="6BC200"/>
        </a:accent2>
        <a:accent3>
          <a:srgbClr val="FFFFFF"/>
        </a:accent3>
        <a:accent4>
          <a:srgbClr val="002154"/>
        </a:accent4>
        <a:accent5>
          <a:srgbClr val="FFFFFF"/>
        </a:accent5>
        <a:accent6>
          <a:srgbClr val="60B000"/>
        </a:accent6>
        <a:hlink>
          <a:srgbClr val="676767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ee_Care_Template">
  <a:themeElements>
    <a:clrScheme name="2_Bayer_Template 1">
      <a:dk1>
        <a:srgbClr val="676767"/>
      </a:dk1>
      <a:lt1>
        <a:srgbClr val="FFFFFF"/>
      </a:lt1>
      <a:dk2>
        <a:srgbClr val="000000"/>
      </a:dk2>
      <a:lt2>
        <a:srgbClr val="BFBFBF"/>
      </a:lt2>
      <a:accent1>
        <a:srgbClr val="0090C5"/>
      </a:accent1>
      <a:accent2>
        <a:srgbClr val="6BC200"/>
      </a:accent2>
      <a:accent3>
        <a:srgbClr val="FFFFFF"/>
      </a:accent3>
      <a:accent4>
        <a:srgbClr val="575757"/>
      </a:accent4>
      <a:accent5>
        <a:srgbClr val="AAC6DF"/>
      </a:accent5>
      <a:accent6>
        <a:srgbClr val="60B000"/>
      </a:accent6>
      <a:hlink>
        <a:srgbClr val="00BABA"/>
      </a:hlink>
      <a:folHlink>
        <a:srgbClr val="818181"/>
      </a:folHlink>
    </a:clrScheme>
    <a:fontScheme name="2_Bayer_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Bayer_Template 1">
        <a:dk1>
          <a:srgbClr val="676767"/>
        </a:dk1>
        <a:lt1>
          <a:srgbClr val="FFFFFF"/>
        </a:lt1>
        <a:dk2>
          <a:srgbClr val="000000"/>
        </a:dk2>
        <a:lt2>
          <a:srgbClr val="BFBFBF"/>
        </a:lt2>
        <a:accent1>
          <a:srgbClr val="0090C5"/>
        </a:accent1>
        <a:accent2>
          <a:srgbClr val="6BC200"/>
        </a:accent2>
        <a:accent3>
          <a:srgbClr val="FFFFFF"/>
        </a:accent3>
        <a:accent4>
          <a:srgbClr val="575757"/>
        </a:accent4>
        <a:accent5>
          <a:srgbClr val="AAC6DF"/>
        </a:accent5>
        <a:accent6>
          <a:srgbClr val="60B000"/>
        </a:accent6>
        <a:hlink>
          <a:srgbClr val="00BABA"/>
        </a:hlink>
        <a:folHlink>
          <a:srgbClr val="8181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-0301 Bayer_BCS">
  <a:themeElements>
    <a:clrScheme name="11-0301 Bayer_BCS 1">
      <a:dk1>
        <a:srgbClr val="002864"/>
      </a:dk1>
      <a:lt1>
        <a:srgbClr val="6C7AA3"/>
      </a:lt1>
      <a:dk2>
        <a:srgbClr val="6BC200"/>
      </a:dk2>
      <a:lt2>
        <a:srgbClr val="FFFFFF"/>
      </a:lt2>
      <a:accent1>
        <a:srgbClr val="0090C5"/>
      </a:accent1>
      <a:accent2>
        <a:srgbClr val="6BC200"/>
      </a:accent2>
      <a:accent3>
        <a:srgbClr val="BABECE"/>
      </a:accent3>
      <a:accent4>
        <a:srgbClr val="002154"/>
      </a:accent4>
      <a:accent5>
        <a:srgbClr val="AAC6DF"/>
      </a:accent5>
      <a:accent6>
        <a:srgbClr val="60B000"/>
      </a:accent6>
      <a:hlink>
        <a:srgbClr val="676767"/>
      </a:hlink>
      <a:folHlink>
        <a:srgbClr val="000000"/>
      </a:folHlink>
    </a:clrScheme>
    <a:fontScheme name="11-0301 Bayer_B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7AFC8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7AFC8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11-0301 Bayer_BCS 1">
        <a:dk1>
          <a:srgbClr val="002864"/>
        </a:dk1>
        <a:lt1>
          <a:srgbClr val="6C7AA3"/>
        </a:lt1>
        <a:dk2>
          <a:srgbClr val="6BC200"/>
        </a:dk2>
        <a:lt2>
          <a:srgbClr val="FFFFFF"/>
        </a:lt2>
        <a:accent1>
          <a:srgbClr val="0090C5"/>
        </a:accent1>
        <a:accent2>
          <a:srgbClr val="6BC200"/>
        </a:accent2>
        <a:accent3>
          <a:srgbClr val="BABECE"/>
        </a:accent3>
        <a:accent4>
          <a:srgbClr val="002154"/>
        </a:accent4>
        <a:accent5>
          <a:srgbClr val="AAC6DF"/>
        </a:accent5>
        <a:accent6>
          <a:srgbClr val="60B000"/>
        </a:accent6>
        <a:hlink>
          <a:srgbClr val="676767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ee_Care_Template">
  <a:themeElements>
    <a:clrScheme name="2_Bayer_Template 1">
      <a:dk1>
        <a:srgbClr val="676767"/>
      </a:dk1>
      <a:lt1>
        <a:srgbClr val="FFFFFF"/>
      </a:lt1>
      <a:dk2>
        <a:srgbClr val="000000"/>
      </a:dk2>
      <a:lt2>
        <a:srgbClr val="BFBFBF"/>
      </a:lt2>
      <a:accent1>
        <a:srgbClr val="0090C5"/>
      </a:accent1>
      <a:accent2>
        <a:srgbClr val="6BC200"/>
      </a:accent2>
      <a:accent3>
        <a:srgbClr val="FFFFFF"/>
      </a:accent3>
      <a:accent4>
        <a:srgbClr val="575757"/>
      </a:accent4>
      <a:accent5>
        <a:srgbClr val="AAC6DF"/>
      </a:accent5>
      <a:accent6>
        <a:srgbClr val="60B000"/>
      </a:accent6>
      <a:hlink>
        <a:srgbClr val="00BABA"/>
      </a:hlink>
      <a:folHlink>
        <a:srgbClr val="818181"/>
      </a:folHlink>
    </a:clrScheme>
    <a:fontScheme name="2_Bayer_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Bayer_Template 1">
        <a:dk1>
          <a:srgbClr val="676767"/>
        </a:dk1>
        <a:lt1>
          <a:srgbClr val="FFFFFF"/>
        </a:lt1>
        <a:dk2>
          <a:srgbClr val="000000"/>
        </a:dk2>
        <a:lt2>
          <a:srgbClr val="BFBFBF"/>
        </a:lt2>
        <a:accent1>
          <a:srgbClr val="0090C5"/>
        </a:accent1>
        <a:accent2>
          <a:srgbClr val="6BC200"/>
        </a:accent2>
        <a:accent3>
          <a:srgbClr val="FFFFFF"/>
        </a:accent3>
        <a:accent4>
          <a:srgbClr val="575757"/>
        </a:accent4>
        <a:accent5>
          <a:srgbClr val="AAC6DF"/>
        </a:accent5>
        <a:accent6>
          <a:srgbClr val="60B000"/>
        </a:accent6>
        <a:hlink>
          <a:srgbClr val="00BABA"/>
        </a:hlink>
        <a:folHlink>
          <a:srgbClr val="8181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ee_Care_Template">
  <a:themeElements>
    <a:clrScheme name="2_Bayer_Template 1">
      <a:dk1>
        <a:srgbClr val="676767"/>
      </a:dk1>
      <a:lt1>
        <a:srgbClr val="FFFFFF"/>
      </a:lt1>
      <a:dk2>
        <a:srgbClr val="000000"/>
      </a:dk2>
      <a:lt2>
        <a:srgbClr val="BFBFBF"/>
      </a:lt2>
      <a:accent1>
        <a:srgbClr val="0090C5"/>
      </a:accent1>
      <a:accent2>
        <a:srgbClr val="6BC200"/>
      </a:accent2>
      <a:accent3>
        <a:srgbClr val="FFFFFF"/>
      </a:accent3>
      <a:accent4>
        <a:srgbClr val="575757"/>
      </a:accent4>
      <a:accent5>
        <a:srgbClr val="AAC6DF"/>
      </a:accent5>
      <a:accent6>
        <a:srgbClr val="60B000"/>
      </a:accent6>
      <a:hlink>
        <a:srgbClr val="00BABA"/>
      </a:hlink>
      <a:folHlink>
        <a:srgbClr val="818181"/>
      </a:folHlink>
    </a:clrScheme>
    <a:fontScheme name="2_Bayer_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Bayer_Template 1">
        <a:dk1>
          <a:srgbClr val="676767"/>
        </a:dk1>
        <a:lt1>
          <a:srgbClr val="FFFFFF"/>
        </a:lt1>
        <a:dk2>
          <a:srgbClr val="000000"/>
        </a:dk2>
        <a:lt2>
          <a:srgbClr val="BFBFBF"/>
        </a:lt2>
        <a:accent1>
          <a:srgbClr val="0090C5"/>
        </a:accent1>
        <a:accent2>
          <a:srgbClr val="6BC200"/>
        </a:accent2>
        <a:accent3>
          <a:srgbClr val="FFFFFF"/>
        </a:accent3>
        <a:accent4>
          <a:srgbClr val="575757"/>
        </a:accent4>
        <a:accent5>
          <a:srgbClr val="AAC6DF"/>
        </a:accent5>
        <a:accent6>
          <a:srgbClr val="60B000"/>
        </a:accent6>
        <a:hlink>
          <a:srgbClr val="00BABA"/>
        </a:hlink>
        <a:folHlink>
          <a:srgbClr val="8181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PT_MASTER_BEE%20_CARE_Office_2010[1]">
  <a:themeElements>
    <a:clrScheme name="Bayer_Template 1">
      <a:dk1>
        <a:srgbClr val="676767"/>
      </a:dk1>
      <a:lt1>
        <a:srgbClr val="FFFFFF"/>
      </a:lt1>
      <a:dk2>
        <a:srgbClr val="000000"/>
      </a:dk2>
      <a:lt2>
        <a:srgbClr val="BFBFBF"/>
      </a:lt2>
      <a:accent1>
        <a:srgbClr val="0090C5"/>
      </a:accent1>
      <a:accent2>
        <a:srgbClr val="6BC200"/>
      </a:accent2>
      <a:accent3>
        <a:srgbClr val="FFFFFF"/>
      </a:accent3>
      <a:accent4>
        <a:srgbClr val="575757"/>
      </a:accent4>
      <a:accent5>
        <a:srgbClr val="AAC6DF"/>
      </a:accent5>
      <a:accent6>
        <a:srgbClr val="60B000"/>
      </a:accent6>
      <a:hlink>
        <a:srgbClr val="00BABA"/>
      </a:hlink>
      <a:folHlink>
        <a:srgbClr val="818181"/>
      </a:folHlink>
    </a:clrScheme>
    <a:fontScheme name="Bayer_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ayer_Template 1">
        <a:dk1>
          <a:srgbClr val="676767"/>
        </a:dk1>
        <a:lt1>
          <a:srgbClr val="FFFFFF"/>
        </a:lt1>
        <a:dk2>
          <a:srgbClr val="000000"/>
        </a:dk2>
        <a:lt2>
          <a:srgbClr val="BFBFBF"/>
        </a:lt2>
        <a:accent1>
          <a:srgbClr val="0090C5"/>
        </a:accent1>
        <a:accent2>
          <a:srgbClr val="6BC200"/>
        </a:accent2>
        <a:accent3>
          <a:srgbClr val="FFFFFF"/>
        </a:accent3>
        <a:accent4>
          <a:srgbClr val="575757"/>
        </a:accent4>
        <a:accent5>
          <a:srgbClr val="AAC6DF"/>
        </a:accent5>
        <a:accent6>
          <a:srgbClr val="60B000"/>
        </a:accent6>
        <a:hlink>
          <a:srgbClr val="00BABA"/>
        </a:hlink>
        <a:folHlink>
          <a:srgbClr val="8181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F1C9833F75664381E2196B9671DC36" ma:contentTypeVersion="0" ma:contentTypeDescription="Create a new document." ma:contentTypeScope="" ma:versionID="4f4ba97de24d8febb8ffc1680a7e2e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D9271BB-FAA2-4B7D-9316-004AE731F6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7E82EB-4AD8-4F0C-853D-D154B23BD5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97B08D9-CB4D-4D3B-AF6C-CB60BC06AF54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Bee Care_Powerpoint Master</Template>
  <TotalTime>0</TotalTime>
  <Words>2318</Words>
  <Application>Microsoft Office PowerPoint</Application>
  <PresentationFormat>On-screen Show (4:3)</PresentationFormat>
  <Paragraphs>366</Paragraphs>
  <Slides>33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Bee Care_Powerpoint Master</vt:lpstr>
      <vt:lpstr>Bayer_TEMPLATE</vt:lpstr>
      <vt:lpstr>2_Bee_Care_Template</vt:lpstr>
      <vt:lpstr>11-0301 Bayer_BCS</vt:lpstr>
      <vt:lpstr>3_Bee_Care_Template</vt:lpstr>
      <vt:lpstr>4_Bee_Care_Template</vt:lpstr>
      <vt:lpstr>PPT_MASTER_BEE%20_CARE_Office_2010[1]</vt:lpstr>
      <vt:lpstr>think-cell Slide</vt:lpstr>
      <vt:lpstr>Chart</vt:lpstr>
      <vt:lpstr>Addressing Concerns Around Bees: an Industry Approach</vt:lpstr>
      <vt:lpstr>PowerPoint Presentation</vt:lpstr>
      <vt:lpstr>Need for Crop Protection Products and Pollinators</vt:lpstr>
      <vt:lpstr>Crop Protection , Apiculture and Agriculture Intersect </vt:lpstr>
      <vt:lpstr>Lifecycle Assessment of Pesticide Safety</vt:lpstr>
      <vt:lpstr>Safety Standard for Pesticides</vt:lpstr>
      <vt:lpstr>Addressing concerns around bees Neonicotinoid Seed Treatments – a case study</vt:lpstr>
      <vt:lpstr>Neonicotinoid Seed Treatment - risks and benefits</vt:lpstr>
      <vt:lpstr>Reducing Risk = Reducing Exposure</vt:lpstr>
      <vt:lpstr>Established Equipment and Protocol for Standard Comparison of Dust-Abrasion</vt:lpstr>
      <vt:lpstr>Heubach Dust Testing – Commercially Treated Seed Samples – Seed Applied Insecticides</vt:lpstr>
      <vt:lpstr>Alleged Bee Incidents involving Neonicotinoid Seed Treatment in the U.S.</vt:lpstr>
      <vt:lpstr>Recent  Literature Studies (1)</vt:lpstr>
      <vt:lpstr>Recent  Literature Studies (2)</vt:lpstr>
      <vt:lpstr>PowerPoint Presentation</vt:lpstr>
      <vt:lpstr>Ongoing Activities to Understand and Minimize Exposure</vt:lpstr>
      <vt:lpstr>Bee Health Investigations in 2013: Response Preparations </vt:lpstr>
      <vt:lpstr>Bee Health Investigations in 2013: Resources Available</vt:lpstr>
      <vt:lpstr>Dead Bee Drop Zone Traps</vt:lpstr>
      <vt:lpstr>Sentinel Hives Program in Corn Growing Areas</vt:lpstr>
      <vt:lpstr>Mid-West Corn Seed Treatment Exposure Study</vt:lpstr>
      <vt:lpstr>PowerPoint Presentation</vt:lpstr>
      <vt:lpstr>A Major Initiative: Reduce Dust by Replacing Talc as a Lubricant in Planters</vt:lpstr>
      <vt:lpstr>PowerPoint Presentation</vt:lpstr>
      <vt:lpstr>SeedGrowth Stewardship Activities Equipment Modifications - Europe</vt:lpstr>
      <vt:lpstr>Bayer SeedGrowth™ - A fully integrated system</vt:lpstr>
      <vt:lpstr>Quality Standard Initiative</vt:lpstr>
      <vt:lpstr>Stewardship brochures – distributed by meetings, conferences, training sessions, web posting, email to stakeholders and mailing to state officials</vt:lpstr>
      <vt:lpstr>Successful stewardship involves multiple stakeholders</vt:lpstr>
      <vt:lpstr>Bee Health is not about Pesticides </vt:lpstr>
      <vt:lpstr>Bayer Communication Outreach Local Engagement</vt:lpstr>
      <vt:lpstr>Summary</vt:lpstr>
      <vt:lpstr>PowerPoint Presentation</vt:lpstr>
    </vt:vector>
  </TitlesOfParts>
  <Company>Bayer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subject>PowerPoint 2003 template 4:3</dc:subject>
  <dc:creator>Annette Schuermann</dc:creator>
  <cp:lastModifiedBy> Iain Kelly</cp:lastModifiedBy>
  <cp:revision>704</cp:revision>
  <cp:lastPrinted>2012-07-25T18:38:58Z</cp:lastPrinted>
  <dcterms:created xsi:type="dcterms:W3CDTF">2012-04-01T15:21:12Z</dcterms:created>
  <dcterms:modified xsi:type="dcterms:W3CDTF">2013-02-06T17:10:30Z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0x01010009F1C9833F75664381E2196B9671DC36</vt:lpwstr>
  </property>
</Properties>
</file>